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6" r:id="rId4"/>
    <p:sldId id="307" r:id="rId5"/>
    <p:sldId id="311" r:id="rId6"/>
    <p:sldId id="315" r:id="rId7"/>
    <p:sldId id="316" r:id="rId8"/>
    <p:sldId id="317" r:id="rId9"/>
    <p:sldId id="308" r:id="rId10"/>
    <p:sldId id="309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257" r:id="rId33"/>
    <p:sldId id="258" r:id="rId34"/>
    <p:sldId id="259" r:id="rId35"/>
    <p:sldId id="262" r:id="rId36"/>
    <p:sldId id="298" r:id="rId37"/>
    <p:sldId id="264" r:id="rId38"/>
    <p:sldId id="265" r:id="rId39"/>
    <p:sldId id="299" r:id="rId40"/>
    <p:sldId id="266" r:id="rId41"/>
    <p:sldId id="300" r:id="rId42"/>
    <p:sldId id="267" r:id="rId43"/>
    <p:sldId id="268" r:id="rId44"/>
    <p:sldId id="301" r:id="rId45"/>
    <p:sldId id="272" r:id="rId46"/>
    <p:sldId id="302" r:id="rId47"/>
    <p:sldId id="270" r:id="rId48"/>
    <p:sldId id="263" r:id="rId49"/>
    <p:sldId id="271" r:id="rId50"/>
    <p:sldId id="297" r:id="rId51"/>
    <p:sldId id="274" r:id="rId52"/>
    <p:sldId id="275" r:id="rId53"/>
    <p:sldId id="276" r:id="rId54"/>
    <p:sldId id="277" r:id="rId55"/>
    <p:sldId id="283" r:id="rId56"/>
    <p:sldId id="285" r:id="rId57"/>
    <p:sldId id="284" r:id="rId58"/>
    <p:sldId id="287" r:id="rId59"/>
    <p:sldId id="303" r:id="rId60"/>
    <p:sldId id="291" r:id="rId61"/>
    <p:sldId id="292" r:id="rId62"/>
    <p:sldId id="286" r:id="rId63"/>
    <p:sldId id="289" r:id="rId64"/>
    <p:sldId id="290" r:id="rId65"/>
    <p:sldId id="293" r:id="rId66"/>
    <p:sldId id="304" r:id="rId67"/>
    <p:sldId id="305" r:id="rId68"/>
    <p:sldId id="306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7F0F5-93A2-4421-ABC0-045F4F863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EECD9B-A6BA-40CD-A9BF-4E017AC4A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7331AA-A30E-4F91-A7AA-8DFA8337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2A3B2B-D73A-4042-8791-6EAD6CF4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EF2E7-9054-4131-8725-A2F33C6B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2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F37BE-A8D6-4B62-91B1-875C249A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E6157B-5D3E-4F3A-83F9-282476412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7542F7-73DC-43CA-8E9A-98477286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77BEC-861F-4135-A1BC-42F49AF5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F1E5C7-1EF9-4FC3-8454-FFE5BC3E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34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A5A744-7AC4-4575-B55F-09300BC140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ADBC0A-819E-4412-91C7-807A4828D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E7931B-666D-4AFE-A9B8-7C734D82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DD392-7656-4EFD-8C45-1C3F71409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08713A-6C32-46BD-9090-4EE432F04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22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25340-8CCF-4836-AFDF-0E054E1E9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B9721B-7553-4EDD-8F33-316D15C46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C0215-D426-412C-9BA5-80D474FD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271DE-AAE7-43A1-9F90-CC2AFE940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B44F60-E0A7-4536-9B37-A4ED13AC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48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9E99F-D849-425F-832C-3931E23A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AC0981-5866-49D5-A728-9C402C962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ABEE51-E097-4CEB-96E2-BEC3FB1B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D909D9-041D-487E-BC13-C24DECDD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026CBF-EF15-4C0B-A519-6F98575C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462FE-8EC6-4A50-A8BE-E7FC3DBA6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B4228B-52F0-4B18-87E6-DC8BD6DA6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2DFDEC-3BDE-4F62-B97A-68CB13DA2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99729B-B577-4299-AB97-86F8DDDB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87429E-81BA-4761-AEEF-A5E37D34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76946-F101-4575-9148-5C9DB70B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7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2F975-A09E-4666-98E8-C5A656DB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CCAFF3-64ED-4FE8-AB47-A8A3295F4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C63F4A-B30F-4CA9-8002-E737E2632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969F89-4F39-476E-ACB7-F212D65A3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61EA1E-35CD-4EE4-921A-47B1E1F8C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4EBB7B-821F-49E6-8709-85C0BC2A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AA7577-8F3D-4201-A594-F626EC82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2EB077-35AC-4A6A-8E36-C7CE6D9A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0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F4674-4455-46EF-845F-0E4B123C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66A5EC-87B4-4F8A-8676-68760735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B2FF7C-B8FA-4794-800C-AFB0A7C4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309C9D-375D-4405-9F96-D7C7480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9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325E69-945B-4733-A062-4DFE9867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BFA0B5-C106-4204-AEE0-1905046A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87C6DD-0371-4950-B542-20FF9956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11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40F68-02A6-45E7-9301-451726299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C882AA-F3BF-4696-90D9-15A233F48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D4996-F4F9-45D6-8162-BDD0D403F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1659F9-21B0-47B0-807A-61FB9A65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1C8354-37E2-4DF5-9E9F-F003CD96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A05793-1CD2-4CC9-9AF0-D5A3BEF0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12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F6E60-BB85-44A3-B559-FB601875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174DDF-B6CB-439E-A58E-5369C5C74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FA9EDB-D65B-4245-B67E-2830C094D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591BBB-75F5-443A-A733-70BAC985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5CFD9-B288-4D4D-9C17-0D68361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DAEB4-CF6D-4841-B093-61FC05D4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3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59387-00E8-4D8E-83E1-706C841AE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1CD0E6-9338-4C31-821C-22707DFA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EE7B6F-7D9E-4D12-B614-B048AAE19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80657-A852-44C7-8C43-EF1F328CA045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8B883-20B6-4570-B9AD-052E28E74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630A3-7BD0-41FD-9AF2-6771ECA15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85CC5-EE83-4891-A0E5-1796D643F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04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C7655-E825-4890-B86B-B2DF9E23E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6600" dirty="0"/>
              <a:t> Конфликт. Межнациональный конфликт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05C1CE-2098-48D4-9F0B-380857D5F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9732"/>
            <a:ext cx="9144000" cy="1761067"/>
          </a:xfrm>
        </p:spPr>
        <p:txBody>
          <a:bodyPr/>
          <a:lstStyle/>
          <a:p>
            <a:pPr algn="r"/>
            <a:r>
              <a:rPr lang="ru-RU" dirty="0"/>
              <a:t>Подготовила </a:t>
            </a:r>
            <a:r>
              <a:rPr lang="ru-RU" dirty="0" err="1"/>
              <a:t>д.с.н</a:t>
            </a:r>
            <a:r>
              <a:rPr lang="ru-RU" dirty="0"/>
              <a:t>.</a:t>
            </a:r>
            <a:r>
              <a:rPr lang="en-US" dirty="0"/>
              <a:t>, </a:t>
            </a:r>
            <a:r>
              <a:rPr lang="ru-RU" dirty="0"/>
              <a:t>профессор</a:t>
            </a:r>
          </a:p>
          <a:p>
            <a:pPr algn="r"/>
            <a:r>
              <a:rPr lang="ru-RU" dirty="0"/>
              <a:t>Черепанова Мария Ивановна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255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2E72BE-4C0E-4BCD-A6F2-16EAB2776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34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64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AC4D3C-27F3-41C2-B23F-DAA460E5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854"/>
            <a:ext cx="12249665" cy="67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22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700196-1137-4CA6-ADD5-A9B6CBD9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6" y="0"/>
            <a:ext cx="11986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2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46620-D2BA-441C-8E86-2ABD7D7B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Комплексный подход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50EFA9-AECB-4E81-B77B-B479ED98A1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Лишь комплексным подходом к предотвращению межнациональных конфликтов, пути решения и план которого утвержден всеми сторонами, можно будет избежать массовых беспорядков, развития религиозного фундаментализма и локальных войн.</a:t>
            </a:r>
          </a:p>
          <a:p>
            <a:r>
              <a:rPr lang="ru-RU" dirty="0"/>
              <a:t> При этом выработанное решение должно учитывать интересы всех замешанных сторон. </a:t>
            </a:r>
          </a:p>
          <a:p>
            <a:r>
              <a:rPr lang="ru-RU" dirty="0"/>
              <a:t>В будущем уже после достижения консенсуса и мира часто требуется полный пересмотр нормативно-правовых актов и законодательства, которое регулирует вопросы жизни граждан, вовлеченных в межэтнические столкновения в России и Европе.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27EC78-0090-42FF-974A-EDBCD95624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4"/>
            <a:ext cx="5181600" cy="398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7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2804D-21E5-495F-8B7E-61E572C9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Кросскультурный</a:t>
            </a:r>
            <a:r>
              <a:rPr lang="ru-RU" dirty="0"/>
              <a:t> конфликт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E799ED-2353-4425-93F2-4F48A5F47F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Противоречия  между ценностями, интересами, восприятием мира, интерпретациями различных этнических групп» </a:t>
            </a:r>
          </a:p>
          <a:p>
            <a:r>
              <a:rPr lang="ru-RU" dirty="0"/>
              <a:t>Например, во время совещания в русском коллективе начальник может поставить задачу на обсуждение со своими подчиненными. Подчиненные имеют право рассмотреть поставленный вопрос под разными ракурсами и в ходе обсуждения прийти к общей постановки задачи, цели. </a:t>
            </a:r>
          </a:p>
          <a:p>
            <a:r>
              <a:rPr lang="ru-RU" dirty="0"/>
              <a:t>В китайской же компании руководитель ставит задачу, и даже если ее исполнитель не понимает целесообразность задачи, он должен принять ее и выполнить, не подвергая сомнению авторитет руководителя. </a:t>
            </a:r>
          </a:p>
          <a:p>
            <a:r>
              <a:rPr lang="ru-RU" dirty="0"/>
              <a:t>Так если создать команду, где руководителем будет китаец, а в исполнении русские, то может возникнуть конфликт по причине несовпадения менталитета и норм поведения в разных культурах. </a:t>
            </a:r>
          </a:p>
          <a:p>
            <a:r>
              <a:rPr lang="ru-RU" dirty="0"/>
              <a:t>Чтобы избежать подобных конфликтных ситуаций в многонациональном коллективе, руководителю необходимо проводить мероприятия для образования команды из своих подчиненных, проводить обучающие мероприятия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5D62BE-5096-4971-B2D9-7CADF4890B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1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0F1E4-E4D5-4076-B160-3C7FD610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Ошибки иностранцев в бизнесе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F990F3-8362-4954-A708-6C47CD50E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43513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Например, если иностранец повысит голос на китайца при других людях, особенно подчиненных, которые могут критиковать национальную гордость китайцев, китайское национальное самосознание, иностранец может «потерять лицо» (</a:t>
            </a:r>
            <a:r>
              <a:rPr lang="en-US" dirty="0" err="1"/>
              <a:t>丢脸</a:t>
            </a:r>
            <a:r>
              <a:rPr lang="ru-RU" dirty="0"/>
              <a:t>), а «лицо» в понимании китайцев – это «достоинство». </a:t>
            </a:r>
          </a:p>
          <a:p>
            <a:r>
              <a:rPr lang="ru-RU" dirty="0"/>
              <a:t>В Китае переговоры часто заканчиваются застольем. И если иностранец перед застольем не предупредит, что он не пьет, то по правилам китайского этикета ему придется пить, если он не хочет злоупотреблять алкоголем, иностранец также должен предупредить китайских коллег.</a:t>
            </a:r>
          </a:p>
          <a:p>
            <a:r>
              <a:rPr lang="ru-RU" dirty="0"/>
              <a:t> Чаще всего во время застолья после переговоров, китайцы стараются напоить иностранцев, чтобы добиться выгодных условий в свою сторону.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06B575-88E1-4362-AE3A-D7A571C472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6341" y="1748353"/>
            <a:ext cx="5181600" cy="41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6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B378D-9E56-406E-A504-D3CFDF69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Методы урегулирования конфликтов в Китае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9CB37A-7C2D-4D10-BEDA-9B9220E2E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83660" cy="4542224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В 2016 году был проведен опрос по изучению </a:t>
            </a:r>
            <a:r>
              <a:rPr lang="ru-RU" sz="3300" dirty="0"/>
              <a:t>актуальности китайской мудрости в современном Китае, где было опрошено около 30 провинций Китая, респондентами были люди мужского и женского пола, возраст варьировался от 18 до 60 лет. </a:t>
            </a:r>
          </a:p>
          <a:p>
            <a:r>
              <a:rPr lang="ru-RU" sz="3300" dirty="0"/>
              <a:t>Целью данного опроса является определение методов разрешения конфликтов. </a:t>
            </a:r>
          </a:p>
          <a:p>
            <a:r>
              <a:rPr lang="ru-RU" sz="3300" dirty="0"/>
              <a:t>Наивысшую оценку получили методы конфуцианства. Сутью конфуцианства, во-первых, является уважение людей друг к другу, понимание и помощь другим, прощение других. Во-вторых, это соблюдение социальных норм и создание соответствующих институтов для уменьшения конфликтных ситуаций и их разрешения. </a:t>
            </a:r>
          </a:p>
          <a:p>
            <a:r>
              <a:rPr lang="ru-RU" sz="3300" dirty="0"/>
              <a:t>В третьих, воспитания доброты поведения и изучение стратегии разрешения конфликтов. </a:t>
            </a:r>
          </a:p>
          <a:p>
            <a:r>
              <a:rPr lang="ru-RU" sz="3300" dirty="0"/>
              <a:t>Конфуций отстаивал метод посредничества, который является важной особенностью разрешения конфликтов в Китае.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F6EB7B-527D-48ED-B508-3F93EB1538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754659"/>
            <a:ext cx="4838550" cy="44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96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261D7-4116-4684-AEEB-E3F92AF47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Священность законов в Китае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501D96-57DB-4370-B63F-4D4B25765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257800" cy="4484559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Первым шагом к разрешению конфликтов является установление законов: они настаивают на том, что конфликты должны разрешаться с использованием формальных правил</a:t>
            </a:r>
          </a:p>
          <a:p>
            <a:r>
              <a:rPr lang="ru-RU" dirty="0"/>
              <a:t>Таким образом, люди будут знать, что им можно делать, а что нельзя.</a:t>
            </a:r>
          </a:p>
          <a:p>
            <a:r>
              <a:rPr lang="ru-RU" dirty="0"/>
              <a:t> Основные стратегии разрешения политических конфликтов включают формирование союзников, а также лоббирование и ведение переговоров с использованием мудрости и интеллекта. </a:t>
            </a:r>
          </a:p>
          <a:p>
            <a:r>
              <a:rPr lang="ru-RU" dirty="0"/>
              <a:t>Для Мо </a:t>
            </a:r>
            <a:r>
              <a:rPr lang="ru-RU" dirty="0" err="1"/>
              <a:t>Цзы</a:t>
            </a:r>
            <a:r>
              <a:rPr lang="ru-RU" dirty="0"/>
              <a:t> «всеобъемлющая любовь» является важным методом разрешения конфликтов не только между людьми, но и между странами и другими образованиями.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B45E74-7370-43D2-A848-F9A8ECA38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44130"/>
            <a:ext cx="5181600" cy="403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29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7B1E4-CB9A-4F4B-A487-A1A7FA9A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Авторитет правителя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DC8F2B-4D04-448F-8278-5934C38B2F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Религиозные и политические санкции, которые являются методами разрешения конфликтов.</a:t>
            </a:r>
          </a:p>
          <a:p>
            <a:r>
              <a:rPr lang="ru-RU" dirty="0"/>
              <a:t> Авторитет правителя исходит из воли народа и воли Бога: главная задача правителя состоит в том, чтобы контролировать деятельность людей</a:t>
            </a:r>
          </a:p>
          <a:p>
            <a:r>
              <a:rPr lang="ru-RU" dirty="0"/>
              <a:t>В современном мире мало кто придерживается традиций, но только не китайцы. Восточная культура заставляет переосмыслить видение жизни даже западное общество.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76A2DC-69E2-4755-BB44-D3F3D7EA3D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43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81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A4978-A760-4B24-9272-F30B9790A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Народная многовековая мудрость про межнациональные конфликты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1CB01D-49B0-4221-A9B5-30F131306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667250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1800" dirty="0"/>
              <a:t>Горы и камни разрушаются ветром, людская дружба — словом. (Информационная война сегодня)</a:t>
            </a:r>
            <a:br>
              <a:rPr lang="ru-RU" sz="1800" dirty="0"/>
            </a:br>
            <a:r>
              <a:rPr lang="ru-RU" sz="1800" dirty="0"/>
              <a:t>Две руки всегда сильнее одной. (</a:t>
            </a:r>
            <a:r>
              <a:rPr lang="ru-RU" sz="1800" dirty="0" err="1"/>
              <a:t>арм</a:t>
            </a:r>
            <a:r>
              <a:rPr lang="ru-RU" sz="1800" dirty="0"/>
              <a:t>.)</a:t>
            </a:r>
            <a:br>
              <a:rPr lang="ru-RU" sz="1800" dirty="0"/>
            </a:br>
            <a:r>
              <a:rPr lang="ru-RU" sz="1800" dirty="0"/>
              <a:t>Один человек не может быть сильным. (груз.)</a:t>
            </a:r>
            <a:br>
              <a:rPr lang="ru-RU" sz="1800" dirty="0"/>
            </a:br>
            <a:r>
              <a:rPr lang="ru-RU" sz="1800" dirty="0"/>
              <a:t>Если два человека будут заодно, никакой коршун не заклюёт их. (киргиз.)</a:t>
            </a:r>
            <a:br>
              <a:rPr lang="ru-RU" sz="1800" dirty="0"/>
            </a:br>
            <a:r>
              <a:rPr lang="ru-RU" sz="1800" dirty="0"/>
              <a:t>Друзьям не поможешь — сам пропадёшь. (</a:t>
            </a:r>
            <a:r>
              <a:rPr lang="ru-RU" sz="1800" dirty="0" err="1"/>
              <a:t>литов</a:t>
            </a:r>
            <a:r>
              <a:rPr lang="ru-RU" sz="1800" dirty="0"/>
              <a:t>.)</a:t>
            </a:r>
            <a:br>
              <a:rPr lang="ru-RU" sz="1800" dirty="0"/>
            </a:br>
            <a:r>
              <a:rPr lang="ru-RU" sz="1800" dirty="0"/>
              <a:t>Друга нашёл — клад отыскал. (</a:t>
            </a:r>
            <a:r>
              <a:rPr lang="ru-RU" sz="1800" dirty="0" err="1"/>
              <a:t>молдав</a:t>
            </a:r>
            <a:r>
              <a:rPr lang="ru-RU" sz="1800" dirty="0"/>
              <a:t>.)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E67655-25C6-4971-813C-CF7E34E84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443370"/>
          </a:xfrm>
        </p:spPr>
        <p:txBody>
          <a:bodyPr>
            <a:noAutofit/>
          </a:bodyPr>
          <a:lstStyle/>
          <a:p>
            <a:r>
              <a:rPr lang="ru-RU" sz="1800" dirty="0"/>
              <a:t>В какой народ придёшь, такую шапку и наденешь ( о толерантности мигрантов).</a:t>
            </a:r>
          </a:p>
          <a:p>
            <a:br>
              <a:rPr lang="ru-RU" sz="1800" dirty="0"/>
            </a:br>
            <a:r>
              <a:rPr lang="ru-RU" sz="1800" dirty="0"/>
              <a:t>Когда поет узбек, ему подпевает таджик. Когда играет таджик, танцует узбек.</a:t>
            </a:r>
            <a:br>
              <a:rPr lang="ru-RU" sz="1800" dirty="0"/>
            </a:br>
            <a:endParaRPr lang="ru-RU" sz="1800" dirty="0"/>
          </a:p>
          <a:p>
            <a:r>
              <a:rPr lang="ru-RU" sz="1800" dirty="0"/>
              <a:t>Дружба дружбой, а в карман не лезь. (экономика-условие конфликтности)</a:t>
            </a:r>
            <a:br>
              <a:rPr lang="ru-RU" sz="1800" dirty="0"/>
            </a:br>
            <a:endParaRPr lang="ru-RU" sz="1800" dirty="0"/>
          </a:p>
          <a:p>
            <a:r>
              <a:rPr lang="ru-RU" sz="1800" dirty="0"/>
              <a:t>Язык дружбы не нуждается в переводе.</a:t>
            </a:r>
            <a:br>
              <a:rPr lang="ru-RU" sz="1800" dirty="0"/>
            </a:br>
            <a:endParaRPr lang="ru-RU" sz="1800" dirty="0"/>
          </a:p>
          <a:p>
            <a:r>
              <a:rPr lang="ru-RU" sz="1800" dirty="0"/>
              <a:t>Поляк да венгр — два брата, хоть за ножик, хоть за чарку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Ташкент разрушила природа, а поставила на ноги — дружба.</a:t>
            </a:r>
            <a:br>
              <a:rPr lang="ru-RU" sz="1800" dirty="0"/>
            </a:br>
            <a:br>
              <a:rPr lang="ru-RU" sz="1800" dirty="0"/>
            </a:br>
            <a:br>
              <a:rPr lang="ru-RU" sz="1800" dirty="0"/>
            </a:b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810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B9000-874C-4CFE-943F-ACEBD68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Метафизика конфликтов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9561B-F882-4536-8B34-7752A60625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«Мир это огромная бочка</a:t>
            </a:r>
            <a:r>
              <a:rPr lang="en-US" dirty="0"/>
              <a:t>, </a:t>
            </a:r>
            <a:r>
              <a:rPr lang="ru-RU" dirty="0"/>
              <a:t>напичканная конфликтующими группировками»</a:t>
            </a:r>
          </a:p>
          <a:p>
            <a:pPr marL="0" indent="0" algn="just">
              <a:buNone/>
            </a:pPr>
            <a:r>
              <a:rPr lang="ru-RU" dirty="0"/>
              <a:t>«Любое учреждение</a:t>
            </a:r>
            <a:r>
              <a:rPr lang="en-US" dirty="0"/>
              <a:t>, </a:t>
            </a:r>
            <a:r>
              <a:rPr lang="ru-RU" dirty="0"/>
              <a:t>включающее множество людей</a:t>
            </a:r>
            <a:r>
              <a:rPr lang="en-US" dirty="0"/>
              <a:t>, </a:t>
            </a:r>
            <a:r>
              <a:rPr lang="ru-RU" dirty="0"/>
              <a:t>похоже на серпентарий»</a:t>
            </a:r>
          </a:p>
          <a:p>
            <a:pPr marL="0" indent="0" algn="just">
              <a:buNone/>
            </a:pPr>
            <a:r>
              <a:rPr lang="ru-RU" dirty="0"/>
              <a:t>«Если в Вашей жизни нет конфликтов</a:t>
            </a:r>
            <a:r>
              <a:rPr lang="en-US" dirty="0"/>
              <a:t>, </a:t>
            </a:r>
            <a:r>
              <a:rPr lang="ru-RU" dirty="0"/>
              <a:t>проверьте</a:t>
            </a:r>
            <a:r>
              <a:rPr lang="en-US" dirty="0"/>
              <a:t>, </a:t>
            </a:r>
            <a:r>
              <a:rPr lang="ru-RU" dirty="0"/>
              <a:t>есть ли у вас пульс?»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01BE8C-882F-4EFC-BAA5-09D3E35E7B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0489" y="1690689"/>
            <a:ext cx="5429955" cy="42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3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B0FE46-5D22-4D66-8776-D9162756C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7" y="242597"/>
            <a:ext cx="12080033" cy="675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0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3598FA-FB22-44E7-8E33-A5A7D462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205273"/>
            <a:ext cx="11952513" cy="66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93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40D8ED-FDE6-473E-9AD8-87FE2A726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93306"/>
            <a:ext cx="11915191" cy="66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50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BA450-6EE7-46F5-BD0C-9D51ACBA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73" y="365125"/>
            <a:ext cx="10691327" cy="1325563"/>
          </a:xfrm>
        </p:spPr>
        <p:txBody>
          <a:bodyPr/>
          <a:lstStyle/>
          <a:p>
            <a:pPr algn="ctr"/>
            <a:r>
              <a:rPr lang="ru-RU" dirty="0"/>
              <a:t>Конфликт средств достижения целей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208021-3912-42A5-A028-6FA8253C8C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858" y="1825624"/>
            <a:ext cx="5735215" cy="4883086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8DEA5B7-3255-4750-830E-7ABEEE0ED7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73011" y="1825624"/>
            <a:ext cx="6410131" cy="50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00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F0204-AA27-43E4-A18D-38DF70F00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Конфликт потенциалов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38E459-B1AB-472A-8AC3-081F61C1D0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919" y="1690688"/>
            <a:ext cx="5739882" cy="4802187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697239A6-BB9B-42CF-ADCD-4D91928A68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64085"/>
            <a:ext cx="6019800" cy="47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97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62D76B-5292-43FF-ACDC-65BD6276B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282" y="65314"/>
            <a:ext cx="12456368" cy="67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5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974B8-042F-4135-A47C-57BB33D41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конфликта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268C4A-D952-4D07-9A65-0C216718E6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290" y="1690688"/>
            <a:ext cx="5565908" cy="5074005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3B59EA5-18D3-4944-8FA1-4324CBA5FA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15198" y="1690688"/>
            <a:ext cx="6476801" cy="50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940D8-332E-453C-A5C1-1EB34A0B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Стороны конфликта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860B31-F45E-4372-90DE-13EEA2BEF3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612" y="1690688"/>
            <a:ext cx="5909388" cy="500869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C4936E2-5073-4DE0-9FF9-9FAADC8690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690688"/>
            <a:ext cx="60198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1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9DB5B-C56B-41B0-8E87-A15A7CA5D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Условия протекания конфликта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9CB855-9589-4E3D-9283-03ACE41DBB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884785"/>
            <a:ext cx="5467739" cy="486124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1B67F3A-E7EC-4F66-87EE-287B76BF28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67739" y="1884784"/>
            <a:ext cx="6724261" cy="49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33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1F133-B0FB-48FA-82AD-1C0A81DC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Образ конфликтной ситуации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2B8F8C-AB38-446B-8681-CC57CC5794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2802" y="2286645"/>
            <a:ext cx="4572396" cy="3429297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6CD228F-0772-4A91-ADB2-0CEA8E043C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73790"/>
            <a:ext cx="5181600" cy="42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979A7F-7537-4D42-9F32-CB4BA029E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79022"/>
            <a:ext cx="12056533" cy="65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96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899AC-FB6B-4654-9907-0D21DE9A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Исход конфликта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61A4DD-212C-49B4-83C5-A08D3EE85C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629" y="2062065"/>
            <a:ext cx="5584569" cy="4655976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17867B-72A7-40BA-B585-399F990365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45020" y="2062065"/>
            <a:ext cx="6546980" cy="47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25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B757D-5A02-49B3-9955-A88C22C0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Динамика конфликта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BC4199-2862-44F2-96FB-D3F2630AB6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586204"/>
            <a:ext cx="5715198" cy="5113176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2E4FDD5-F041-41F5-91DE-F563BA5C06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4311" y="1586204"/>
            <a:ext cx="6260840" cy="51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43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1EE23-E42D-4A21-946C-6657427C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645"/>
            <a:ext cx="10515600" cy="143104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700" dirty="0"/>
            </a:br>
            <a:br>
              <a:rPr lang="ru-RU" sz="2700" dirty="0"/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ДИАГНОСТИКИ ПРЕДРАСПОЛОЖЕННОСТИ ЛИЧНОСТИ К КОНФЛИКТНОМУ ПОВЕДЕНИЮ К, ТОМАСА. АДАПТАЦИЯ Н.В. ГРИШИНОЙ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B4A3B0-A21C-4F44-AAE9-0B4A867F6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4978"/>
            <a:ext cx="5181600" cy="485422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/>
              <a:t>Идеи К. Томаса</a:t>
            </a:r>
          </a:p>
          <a:p>
            <a:pPr algn="just"/>
            <a:r>
              <a:rPr lang="ru-RU" dirty="0"/>
              <a:t>Невозможность полной элиминации конфликтов</a:t>
            </a:r>
          </a:p>
          <a:p>
            <a:pPr algn="just"/>
            <a:r>
              <a:rPr lang="ru-RU" dirty="0"/>
              <a:t>Увеличение числа исследований, ука­зывающих на позитивные функции конфликтов</a:t>
            </a:r>
          </a:p>
          <a:p>
            <a:pPr algn="just"/>
            <a:r>
              <a:rPr lang="ru-RU" dirty="0"/>
              <a:t>Необходимость управление конфликтами</a:t>
            </a:r>
          </a:p>
          <a:p>
            <a:pPr algn="just"/>
            <a:r>
              <a:rPr lang="ru-RU" dirty="0"/>
              <a:t>Важно выявить</a:t>
            </a:r>
            <a:r>
              <a:rPr lang="en-US" dirty="0"/>
              <a:t>, </a:t>
            </a:r>
            <a:r>
              <a:rPr lang="ru-RU" dirty="0"/>
              <a:t>какие формы поведения в конфликтных ситуациях</a:t>
            </a:r>
            <a:r>
              <a:rPr lang="en-US" dirty="0"/>
              <a:t>, </a:t>
            </a:r>
            <a:r>
              <a:rPr lang="ru-RU" dirty="0"/>
              <a:t>характерны для людей?</a:t>
            </a:r>
          </a:p>
          <a:p>
            <a:pPr algn="just"/>
            <a:r>
              <a:rPr lang="ru-RU" dirty="0"/>
              <a:t>Выявить более продуктивные или деструктивные стратегии</a:t>
            </a:r>
          </a:p>
          <a:p>
            <a:pPr algn="just"/>
            <a:r>
              <a:rPr lang="ru-RU" dirty="0"/>
              <a:t>Каким об­разом возможно стимулировать продуктивное поведение?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s://ds04.infourok.ru/uploads/ex/12c1/00089e40-3b72e6bd/5/img9.jpg">
            <a:extLst>
              <a:ext uri="{FF2B5EF4-FFF2-40B4-BE49-F238E27FC236}">
                <a16:creationId xmlns:a16="http://schemas.microsoft.com/office/drawing/2014/main" id="{49E0E09E-E533-418D-94A6-2A2A949D04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4978"/>
            <a:ext cx="5613400" cy="430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684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8818F-C066-4FFD-8F69-D122D537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832A70-636B-4DC4-8619-5397A3F5F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46667"/>
            <a:ext cx="5181600" cy="57573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/>
              <a:t>К. Томас предложил двухмерную модель регули­рования конфликтов</a:t>
            </a:r>
          </a:p>
          <a:p>
            <a:pPr marL="742950" indent="-742950" algn="just">
              <a:buAutoNum type="arabicPeriod"/>
            </a:pPr>
            <a:r>
              <a:rPr lang="ru-RU" sz="1600" b="1" u="sng" dirty="0"/>
              <a:t>внимание челове­ка к интересам других людей</a:t>
            </a:r>
            <a:r>
              <a:rPr lang="ru-RU" sz="1600" dirty="0"/>
              <a:t>, вовлеченных в конфликт, </a:t>
            </a:r>
          </a:p>
          <a:p>
            <a:pPr marL="742950" indent="-742950" algn="just">
              <a:buAutoNum type="arabicPeriod"/>
            </a:pPr>
            <a:r>
              <a:rPr lang="ru-RU" sz="1600" dirty="0"/>
              <a:t>напо­ристость, для которой характерен акцент на </a:t>
            </a:r>
            <a:r>
              <a:rPr lang="ru-RU" sz="1600" b="1" u="sng" dirty="0"/>
              <a:t>защите собственных интересов. </a:t>
            </a:r>
            <a:endParaRPr lang="ru-RU" sz="1600" dirty="0"/>
          </a:p>
          <a:p>
            <a:pPr marL="0" indent="0" algn="just">
              <a:buNone/>
            </a:pPr>
            <a:r>
              <a:rPr lang="ru-RU" sz="1600" dirty="0"/>
              <a:t>Томас выделяет следующие способы регулирования конфликтов: </a:t>
            </a:r>
          </a:p>
          <a:p>
            <a:pPr marL="0" indent="0" algn="just">
              <a:buNone/>
            </a:pPr>
            <a:r>
              <a:rPr lang="ru-RU" sz="1600" dirty="0"/>
              <a:t>1)</a:t>
            </a:r>
            <a:r>
              <a:rPr lang="ru-RU" sz="1600" b="1" u="sng" dirty="0">
                <a:highlight>
                  <a:srgbClr val="0000FF"/>
                </a:highlight>
              </a:rPr>
              <a:t>соревнование (конкуренция</a:t>
            </a:r>
            <a:r>
              <a:rPr lang="ru-RU" sz="1600" b="1" dirty="0">
                <a:highlight>
                  <a:srgbClr val="0000FF"/>
                </a:highlight>
              </a:rPr>
              <a:t>) </a:t>
            </a:r>
            <a:r>
              <a:rPr lang="ru-RU" sz="1600" dirty="0"/>
              <a:t>как стремление добиться удовлетворения своих интересов в ущерб другому; </a:t>
            </a:r>
          </a:p>
          <a:p>
            <a:pPr marL="0" indent="0" algn="just">
              <a:buNone/>
            </a:pPr>
            <a:r>
              <a:rPr lang="ru-RU" sz="1600" dirty="0"/>
              <a:t>2)</a:t>
            </a:r>
            <a:r>
              <a:rPr lang="ru-RU" sz="1600" b="1" u="sng" dirty="0">
                <a:highlight>
                  <a:srgbClr val="00FFFF"/>
                </a:highlight>
              </a:rPr>
              <a:t>приспособление,</a:t>
            </a:r>
            <a:r>
              <a:rPr lang="ru-RU" sz="1600" dirty="0">
                <a:highlight>
                  <a:srgbClr val="00FFFF"/>
                </a:highlight>
              </a:rPr>
              <a:t> </a:t>
            </a:r>
            <a:r>
              <a:rPr lang="ru-RU" sz="1600" dirty="0"/>
              <a:t>означающее, в противоположность со­перничеству, принесение в жертву собственных интересов ради другого; </a:t>
            </a:r>
          </a:p>
          <a:p>
            <a:pPr marL="0" indent="0" algn="just">
              <a:buNone/>
            </a:pPr>
            <a:r>
              <a:rPr lang="ru-RU" sz="1600" dirty="0"/>
              <a:t>3)</a:t>
            </a:r>
            <a:r>
              <a:rPr lang="ru-RU" sz="1600" b="1" u="sng" dirty="0">
                <a:highlight>
                  <a:srgbClr val="00FF00"/>
                </a:highlight>
              </a:rPr>
              <a:t>компромисс;</a:t>
            </a:r>
            <a:r>
              <a:rPr lang="ru-RU" sz="1600" dirty="0"/>
              <a:t> </a:t>
            </a:r>
          </a:p>
          <a:p>
            <a:pPr marL="0" indent="0" algn="just">
              <a:buNone/>
            </a:pPr>
            <a:r>
              <a:rPr lang="ru-RU" sz="1600" dirty="0"/>
              <a:t>4)</a:t>
            </a:r>
            <a:r>
              <a:rPr lang="ru-RU" sz="1600" b="1" u="sng" dirty="0">
                <a:highlight>
                  <a:srgbClr val="FF0000"/>
                </a:highlight>
              </a:rPr>
              <a:t>избегание,</a:t>
            </a:r>
            <a:r>
              <a:rPr lang="ru-RU" sz="1600" dirty="0"/>
              <a:t> для которого характерно как отсутствие стрем­ления к кооперации, так и отсутствие тенденции к достижению собственных целей; </a:t>
            </a:r>
          </a:p>
          <a:p>
            <a:pPr marL="0" indent="0" algn="just">
              <a:buNone/>
            </a:pPr>
            <a:r>
              <a:rPr lang="ru-RU" sz="1600" dirty="0"/>
              <a:t>5)</a:t>
            </a:r>
            <a:r>
              <a:rPr lang="ru-RU" sz="1600" b="1" u="sng" dirty="0">
                <a:highlight>
                  <a:srgbClr val="FF00FF"/>
                </a:highlight>
              </a:rPr>
              <a:t>сотрудничество</a:t>
            </a:r>
            <a:r>
              <a:rPr lang="ru-RU" sz="1600" b="1" u="sng" dirty="0"/>
              <a:t>,</a:t>
            </a:r>
            <a:r>
              <a:rPr lang="ru-RU" sz="1600" dirty="0"/>
              <a:t> когда участники ситуации приходят к альтернативе, полностью удовлетворяющей интересы обеих сторон.</a:t>
            </a:r>
            <a:br>
              <a:rPr lang="ru-RU" sz="1600" dirty="0"/>
            </a:br>
            <a:br>
              <a:rPr lang="ru-RU" sz="1600" dirty="0"/>
            </a:br>
            <a:endParaRPr lang="ru-RU" sz="1600" dirty="0"/>
          </a:p>
        </p:txBody>
      </p:sp>
      <p:pic>
        <p:nvPicPr>
          <p:cNvPr id="5" name="Picture 2" descr="http://gcvityaz.ru/wp-content/uploads/2019/05/Konflikt_001.png">
            <a:extLst>
              <a:ext uri="{FF2B5EF4-FFF2-40B4-BE49-F238E27FC236}">
                <a16:creationId xmlns:a16="http://schemas.microsoft.com/office/drawing/2014/main" id="{D1EA7291-259D-4DD9-B4C2-009B9B86C4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31" y="846668"/>
            <a:ext cx="5001537" cy="533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559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09DC4-87B4-443B-9798-53FEF5073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Уход от конфликта (колобок)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193E00-1CC1-46B6-A18D-1BF6B240F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24001"/>
            <a:ext cx="5181600" cy="496887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Менеджер реализует этот стиль тогда, когда он, просто уклоняясь от разрешения конфликтной ситуации, не отстаивает своего руководящего положения и не сотрудничает ни с кем для решения проблемы. Впрочем, для ухода от попыток отстоять как собственные интересы, так и интересы другого человека, безусловно могут быть основания.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5DE75F-3D3A-4544-903F-F1C76CB40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1524001"/>
            <a:ext cx="5850467" cy="49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16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41428-9136-4A06-8A47-470AAFF9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3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Целесообразность ухода от конфликта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766588-85C6-4ADF-9C5D-F4F126C1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778"/>
            <a:ext cx="10515600" cy="596053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напряженность в отношениях </a:t>
            </a: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снижения накала </a:t>
            </a: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Итак много забот</a:t>
            </a: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заботы и непродуктивные потери времени </a:t>
            </a: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 малозначим и не следует тра­тить на разрешение конфликта время и силы</a:t>
            </a: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выиграть время (заручиться поддержкой, получить дополнительную информацию</a:t>
            </a: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сил и ресурсов для решения данной проблемы</a:t>
            </a: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вопрос невозможно решить при низких полномочиях, иногда это может сделать лучше другая инстанция; </a:t>
            </a: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Немедленное обсуждение проблемы может привести к обострению ситуации. </a:t>
            </a:r>
          </a:p>
          <a:p>
            <a:pPr marL="0" indent="0" algn="just">
              <a:buNone/>
            </a:pPr>
            <a:r>
              <a:rPr lang="ru-RU" sz="7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отхода на задний план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 окру­жающих создает впечатление, что он проявляет недостаточ­ный интерес к делу, но это могут быть ложные представления о явном и неявном поведении. Находясь в тени, всегда можно незаметно наблюдать и вовремя включиться в решение пробле­мы. Менеджер избегает ответственности и включения в си­туацию разрешения конфликтов. Менеджер прежде всего стремится </a:t>
            </a:r>
            <a:r>
              <a:rPr lang="ru-RU" sz="7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сохранить нейтралитет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реагировать и не раскрывать своих взглядов. Тем самым он обеспечивает себе безопасность. Столкнувшись с проблемой, он </a:t>
            </a:r>
            <a:r>
              <a:rPr lang="ru-RU" sz="7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отговорки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«Сейчас я не могу заниматься этим...», «Я не слышал...», «Я в этом не специалист...», «Вам виднее...», «Это ваша проблема, вам ее и решать...» и т. д. В случае непо­средственного обращения он дает расплывчатые ответы: «Я думаю, что это возможно...» и т. д. Решение принципиальных вопросов затягивается: «Надо немного подождать ...». </a:t>
            </a:r>
            <a:r>
              <a:rPr lang="ru-RU" sz="7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Уход от решения, игнорирование конфликтной ситуации, смена темы или пере­нос внимания могут привести к разрешению конфликта спон­танно, само собой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Если же этого не произойдет, то остается возможность заняться им после более тщательной подготовки, получив выигрыш во времени.</a:t>
            </a:r>
            <a:b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73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F03B05-2940-46E5-8098-61C38D607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214489"/>
            <a:ext cx="11525955" cy="63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02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1133A-487C-465B-9842-EEAC2415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536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b="1" dirty="0"/>
            </a:br>
            <a:br>
              <a:rPr lang="ru-RU" sz="3100" b="1" dirty="0"/>
            </a:br>
            <a:r>
              <a:rPr lang="ru-RU" sz="3100" b="1" dirty="0"/>
              <a:t>КОНКУРЕНЦИЯ</a:t>
            </a:r>
            <a:r>
              <a:rPr lang="en-US" sz="3100" b="1" dirty="0"/>
              <a:t>, </a:t>
            </a:r>
            <a:r>
              <a:rPr lang="ru-RU" sz="3100" b="1" dirty="0"/>
              <a:t>СОПЕРНИЧЕСТВО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BE08EA-E0BC-4F5E-9AF0-38A815E4D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0490"/>
            <a:ext cx="5181600" cy="50461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Менеджер проявляет высокую активность и идет к разрешению конфликтов своим путем. </a:t>
            </a:r>
          </a:p>
          <a:p>
            <a:pPr marL="0" indent="0" algn="just">
              <a:buNone/>
            </a:pPr>
            <a:r>
              <a:rPr lang="ru-RU" dirty="0"/>
              <a:t>Его мало инте­ресуют мнения других, он не стремится к сотрудничеству и все решает волевым усилием.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F32374-60D3-4ECB-B31D-20E99277B2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230491"/>
            <a:ext cx="5771444" cy="494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6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66B47-44C2-4F79-8138-81A7EF05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68"/>
            <a:ext cx="10515600" cy="54557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/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Целесообразность конкуренции</a:t>
            </a:r>
            <a:br>
              <a:rPr lang="ru-RU" sz="2800" dirty="0"/>
            </a:b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8E3544-82D9-4425-B3FC-140A2295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038"/>
            <a:ext cx="10515600" cy="586651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авторитет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является лучшим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Ограниченные сроки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 ситуации чрезвычайно важен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добиться своего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Сохранить свое лицо и действовать</a:t>
            </a:r>
          </a:p>
          <a:p>
            <a:pPr marL="0" indent="0" algn="just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руководитель данного стиля предотвращает конфликты путем </a:t>
            </a:r>
            <a:r>
              <a:rPr lang="ru-RU" sz="3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четкого распределения обязанностей и вы­сокой требовательности в отношении их выполнения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Сильной стороной является то, что 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планируется: даются четкие разъяснения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стоящих задач, осуществляется контроль за их выполнением. Вместе с тем не допускается возможность непони­мания заданий, и подчиненные вынуждены скрывать это. </a:t>
            </a:r>
          </a:p>
          <a:p>
            <a:pPr marL="0" indent="0" algn="just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отвергает аргументы подчиненных и навязывает им свою точку зрения: «Меня не интересует ход ваших мыслей. Я знаю, что делать надо так... А вы...» и т. д. </a:t>
            </a:r>
            <a:r>
              <a:rPr lang="ru-RU" sz="3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Такой стиль подав­ляет инициативу и стремление участвовать в общем процессе и даже может породить вредительство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Равных по статусу ме­неджер заставляет отказаться от их точек зрения. Подчиненные принижаются, их достоинства и заслуги умаляются. Иногда считается, что это может привести к полной победе и навсегда. Инакомыслящие коллеги и оппоненты-подчиненные ставятся на место: «На вашем месте я бы этого не предложил...». В пол­ную силу используются угрозы и наказания, причем скрытые и отсроченные. </a:t>
            </a:r>
            <a:r>
              <a:rPr lang="ru-RU" sz="3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Зачастую это приводит к подавлению сотрудни­ков и их увольнению.</a:t>
            </a:r>
            <a:br>
              <a:rPr lang="ru-RU" sz="3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57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4360C2-BF36-4205-ADCC-76EA0462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7" y="203200"/>
            <a:ext cx="11740444" cy="64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04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A1D175-165C-47C9-A70C-C1F2E68B7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0"/>
            <a:ext cx="11631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65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6A670-02D3-416B-8C71-D675D9E3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89"/>
            <a:ext cx="10515600" cy="1476199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4000" dirty="0"/>
              <a:t>КОМПРОМИСС.</a:t>
            </a:r>
            <a:br>
              <a:rPr lang="ru-RU" sz="4000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10CE56-B606-44CA-8000-6C0B4E204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74044"/>
            <a:ext cx="5181600" cy="510257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/>
              <a:t>Овладение этим стилем при разрешении кон­фликтов поднимает менеджера до уровня профессионального посредника (</a:t>
            </a:r>
            <a:r>
              <a:rPr lang="ru-RU" b="1" i="1" u="sng" dirty="0">
                <a:highlight>
                  <a:srgbClr val="FFFF00"/>
                </a:highlight>
              </a:rPr>
              <a:t>медиатора</a:t>
            </a:r>
            <a:r>
              <a:rPr lang="ru-RU" dirty="0"/>
              <a:t>). Процесс представляет собой обмен уступками, торг в интересах достижения компромиссного реше­ния. Хотя по сравнению с сотрудничеством компромисс является более поверхностным подходом, он позволяет приходить к об­щим решениям.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2DB563-76F3-4480-9FBB-204AF18F42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399821"/>
            <a:ext cx="5181600" cy="435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47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5F6779-BB67-45FC-9AEE-7B17D876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135467"/>
            <a:ext cx="11548534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79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1B34B-8A10-4C22-BB8B-EBE0D33C8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179"/>
            <a:ext cx="10515600" cy="891821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Целесообразность компромисса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2CC535-1CF3-4F22-B197-D8DA9AEF5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9244"/>
            <a:ext cx="10515600" cy="55428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обе стороны обладают одинаковой силой и имеют пересекающиеся интересы</a:t>
            </a:r>
          </a:p>
          <a:p>
            <a:pPr marL="0" indent="0" algn="just">
              <a:buNone/>
            </a:pPr>
            <a:r>
              <a:rPr lang="ru-RU" sz="2000" dirty="0"/>
              <a:t> менеджер должен быстро договориться — это эффективно и экономично</a:t>
            </a:r>
          </a:p>
          <a:p>
            <a:pPr marL="0" indent="0" algn="just">
              <a:buNone/>
            </a:pPr>
            <a:r>
              <a:rPr lang="ru-RU" sz="2000" dirty="0"/>
              <a:t> менеджеру выгодно получить временное решение про­блемы      </a:t>
            </a:r>
          </a:p>
          <a:p>
            <a:pPr marL="0" indent="0" algn="just">
              <a:buNone/>
            </a:pPr>
            <a:r>
              <a:rPr lang="ru-RU" sz="2000" dirty="0"/>
              <a:t>сохранение взаимоотношений и минимальный результат </a:t>
            </a:r>
          </a:p>
          <a:p>
            <a:pPr marL="0" indent="0" algn="just">
              <a:buNone/>
            </a:pPr>
            <a:r>
              <a:rPr lang="ru-RU" sz="2000" dirty="0"/>
              <a:t>Менеджер применяет </a:t>
            </a:r>
            <a:r>
              <a:rPr lang="ru-RU" sz="2000" dirty="0">
                <a:highlight>
                  <a:srgbClr val="FFFF00"/>
                </a:highlight>
              </a:rPr>
              <a:t>устано­вление правил поведения, использование позитивных примеров прошлого, уклонение от разногласий с окружающими.</a:t>
            </a:r>
            <a:r>
              <a:rPr lang="ru-RU" sz="2000" dirty="0"/>
              <a:t> Вместе с тем это </a:t>
            </a:r>
            <a:r>
              <a:rPr lang="ru-RU" sz="2000" dirty="0">
                <a:highlight>
                  <a:srgbClr val="FFFF00"/>
                </a:highlight>
              </a:rPr>
              <a:t>формализует отношения между людьми и сковывает их инициативу.</a:t>
            </a:r>
            <a:r>
              <a:rPr lang="ru-RU" sz="2000" dirty="0"/>
              <a:t> Подобное поведение приводит к потере времени, иногда не позволяет столкнуться личным точкам зрения и стимулировать творческую дискуссию. </a:t>
            </a:r>
            <a:r>
              <a:rPr lang="ru-RU" sz="2000" dirty="0">
                <a:highlight>
                  <a:srgbClr val="FFFF00"/>
                </a:highlight>
              </a:rPr>
              <a:t>Менеджер данного стиля стремится достичь снижения нап­ряжения</a:t>
            </a:r>
            <a:r>
              <a:rPr lang="ru-RU" sz="2000" dirty="0"/>
              <a:t>. Иногда, если конфликт затяжной и деструктивный, менеджер прибегает к разведению конфликтующих сторон. Хо­тя это и позволяет ослабить напряженность, но является толь­ко временным выходом, </a:t>
            </a:r>
            <a:r>
              <a:rPr lang="ru-RU" sz="2000" dirty="0">
                <a:highlight>
                  <a:srgbClr val="FFFF00"/>
                </a:highlight>
              </a:rPr>
              <a:t>половинчатой мерой</a:t>
            </a:r>
            <a:r>
              <a:rPr lang="ru-RU" sz="2000" dirty="0"/>
              <a:t>. К сожалению, конфликты разрешаются не путем поиска оптимальных методов и позиций, а лишь путем выработки удобных способов ослабле­ния напряжения. Временное снятие напряженности в коллективе, </a:t>
            </a:r>
            <a:r>
              <a:rPr lang="ru-RU" sz="2000" dirty="0">
                <a:highlight>
                  <a:srgbClr val="FFFF00"/>
                </a:highlight>
              </a:rPr>
              <a:t>достигнутое разного рода «ухищрениями», полумерами, не устраняет самих источников конфликта, поэтому подобный подход чреват возникновением новых конфликтов</a:t>
            </a:r>
            <a:r>
              <a:rPr lang="ru-RU" sz="2000" dirty="0"/>
              <a:t>.</a:t>
            </a: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22870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17FED-EDFA-4335-BA39-5AE2FAD6F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045"/>
            <a:ext cx="10515600" cy="1095022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dirty="0"/>
              <a:t>СОТРУДНИЧЕСТВО.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67B2E2-3704-45BA-B09A-19E59507A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70844"/>
            <a:ext cx="5181600" cy="520611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Менеджер активно участвует в разрешении конфликтов. Отстаивая свои интересы, он умело сотрудничает с другими людьми. Если работа при разрешении конфликтов поднимается на уровень </a:t>
            </a:r>
            <a:r>
              <a:rPr lang="ru-RU" dirty="0">
                <a:highlight>
                  <a:srgbClr val="FFFF00"/>
                </a:highlight>
              </a:rPr>
              <a:t>сотрудничества, возможно достижение наиболее качественных и глубинных результатов</a:t>
            </a:r>
            <a:r>
              <a:rPr lang="ru-RU" dirty="0"/>
              <a:t>: определение источников неудовлетворенности, работа в зоне скрытой моти­вации, достижение более прочных и долговременных соглаше­ний, трансформация напряжений не только в терпимые, но и </a:t>
            </a:r>
            <a:r>
              <a:rPr lang="ru-RU" dirty="0">
                <a:highlight>
                  <a:srgbClr val="FFFF00"/>
                </a:highlight>
              </a:rPr>
              <a:t>продуктивные отношения</a:t>
            </a:r>
            <a:r>
              <a:rPr lang="ru-RU" dirty="0"/>
              <a:t>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AD4663-60DC-4BB3-BB51-C3BFAC58AC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199" y="970844"/>
            <a:ext cx="5681133" cy="52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0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B1737B-5FB5-4481-9D69-13AFB44D4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57" y="203200"/>
            <a:ext cx="11288888" cy="64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80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4867A-47D3-48CB-B730-F7C3CA83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919"/>
          </a:xfrm>
        </p:spPr>
        <p:txBody>
          <a:bodyPr/>
          <a:lstStyle/>
          <a:p>
            <a:pPr algn="ctr"/>
            <a:r>
              <a:rPr lang="ru-RU" dirty="0"/>
              <a:t>Целесообразность сотрудничества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19DD40-D33F-41D0-9A8A-71B812EB5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4044"/>
            <a:ext cx="10515600" cy="50029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Решение данной острой проблемы важно для дела</a:t>
            </a:r>
          </a:p>
          <a:p>
            <a:pPr marL="0" indent="0">
              <a:buNone/>
            </a:pPr>
            <a:r>
              <a:rPr lang="ru-RU" dirty="0"/>
              <a:t>Для каждой из участвующих сторон </a:t>
            </a:r>
          </a:p>
          <a:p>
            <a:pPr marL="0" indent="0">
              <a:buNone/>
            </a:pPr>
            <a:r>
              <a:rPr lang="ru-RU" dirty="0"/>
              <a:t>Менеджер находится в тесных отношениях с обеими сторо­нами, каждая из которых имеет достаточно сильное влия­ние в организации</a:t>
            </a:r>
          </a:p>
          <a:p>
            <a:pPr marL="0" indent="0">
              <a:buNone/>
            </a:pPr>
            <a:r>
              <a:rPr lang="ru-RU" dirty="0"/>
              <a:t>Есть время для проработки напряженных отношений</a:t>
            </a:r>
          </a:p>
          <a:p>
            <a:pPr marL="0" indent="0">
              <a:buNone/>
            </a:pPr>
            <a:r>
              <a:rPr lang="ru-RU" dirty="0"/>
              <a:t>Оппоненты высказывают желание достичь соглашения, при этом существуют возможности его достижения (нали­чие времени, совместимость высказываемых притязаний и т. д.)</a:t>
            </a:r>
          </a:p>
          <a:p>
            <a:pPr marL="0" indent="0">
              <a:buNone/>
            </a:pPr>
            <a:r>
              <a:rPr lang="ru-RU" dirty="0"/>
              <a:t>Стороны готовы выслушивать и обсуждать собственные и взаимные интересы</a:t>
            </a:r>
          </a:p>
          <a:p>
            <a:pPr marL="0" indent="0">
              <a:buNone/>
            </a:pPr>
            <a:r>
              <a:rPr lang="ru-RU" dirty="0"/>
              <a:t>Конфликтующие стороны имеют равные властные по­зиции. </a:t>
            </a:r>
          </a:p>
          <a:p>
            <a:pPr marL="0" indent="0" algn="just">
              <a:buNone/>
            </a:pPr>
            <a:r>
              <a:rPr lang="ru-RU" dirty="0"/>
              <a:t>Сотрудничество возможно, например </a:t>
            </a:r>
            <a:r>
              <a:rPr lang="ru-RU" dirty="0">
                <a:highlight>
                  <a:srgbClr val="FFFF00"/>
                </a:highlight>
              </a:rPr>
              <a:t>на ранних стадиях возникновения противоречий</a:t>
            </a:r>
            <a:r>
              <a:rPr lang="ru-RU" dirty="0"/>
              <a:t>, при выдвижении альтернатив­ных предложений и пр. Его применение продуктивно и уместно при сборе информации относительно существующих разногла­сий в случае высказанного желания разобраться с конфликтом, при выработке критериев оценки разногласий и путей дости­жения соглашения. Менеджер не уходит от разногласий, а, наоборот, обнажает, «прорисовывает» их, </a:t>
            </a:r>
            <a:r>
              <a:rPr lang="ru-RU" dirty="0">
                <a:highlight>
                  <a:srgbClr val="FFFF00"/>
                </a:highlight>
              </a:rPr>
              <a:t>выявляет интересы каждой стороны, а за­тем показывает, что соглашение может быть достигнуто на ос­нове взаимной выгоды, взаимных уступок и договоренностей.</a:t>
            </a:r>
            <a:br>
              <a:rPr lang="ru-RU" dirty="0">
                <a:highlight>
                  <a:srgbClr val="FFFF00"/>
                </a:highlight>
              </a:rPr>
            </a:br>
            <a:endParaRPr lang="ru-R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3953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EDE78F-E9FF-42AA-A2CF-B047C5C62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112889"/>
            <a:ext cx="11921067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55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7DD60-0FE3-4946-B848-D21CC2288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Опросник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C0531-C722-4340-A27C-2A3948E9C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978"/>
            <a:ext cx="10515600" cy="52154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/>
              <a:t>1.    А. Иногда я предоставляю возможность другим взять на себя ответственность за решение спорного вопроса, Б. Чем обсуждать то, в чем мы расходимся, я стараюсь обра­тить внимание на то, с чем мы оба не согласны. </a:t>
            </a:r>
          </a:p>
          <a:p>
            <a:pPr marL="0" indent="0" algn="just">
              <a:buNone/>
            </a:pPr>
            <a:r>
              <a:rPr lang="ru-RU" sz="1600" dirty="0"/>
              <a:t>2.    А. Я стараюсь найти компромиссное решение. Б. Я пытаюсь уладить дело с учетом интересов другого и моих собственных. </a:t>
            </a:r>
          </a:p>
          <a:p>
            <a:pPr marL="0" indent="0" algn="just">
              <a:buNone/>
            </a:pPr>
            <a:r>
              <a:rPr lang="ru-RU" sz="1600" dirty="0"/>
              <a:t>3.    А. Обычно я настойчиво стремлюсь добиться своего. Б. Я стараюсь успокоить другого и главным образом сохра­нить наши отношения. </a:t>
            </a:r>
          </a:p>
          <a:p>
            <a:pPr marL="0" indent="0" algn="just">
              <a:buNone/>
            </a:pPr>
            <a:r>
              <a:rPr lang="ru-RU" sz="1600" dirty="0"/>
              <a:t>4.    А. Я стараюсь найти компромиссное решение. Б. Иногда я жертвую своими собственными интересами ради интересов другого человека. </a:t>
            </a:r>
          </a:p>
          <a:p>
            <a:pPr marL="0" indent="0" algn="just">
              <a:buNone/>
            </a:pPr>
            <a:r>
              <a:rPr lang="ru-RU" sz="1600" dirty="0"/>
              <a:t>5.    А. Улаживая спорную ситуацию, я все время стараюсь найти поддержку у другого. Б. Я стараюсь сделать все, чтобы избежать бесполезной на­пряженности. </a:t>
            </a:r>
          </a:p>
          <a:p>
            <a:pPr marL="0" indent="0" algn="just">
              <a:buNone/>
            </a:pPr>
            <a:r>
              <a:rPr lang="ru-RU" sz="1600" dirty="0"/>
              <a:t>6. А. Я пытаюсь избежать возникновения неприятностей для себя.            Б. Я стараюсь добиться своего.</a:t>
            </a:r>
          </a:p>
          <a:p>
            <a:pPr marL="0" indent="0" algn="just">
              <a:buNone/>
            </a:pPr>
            <a:r>
              <a:rPr lang="ru-RU" sz="1600" dirty="0"/>
              <a:t> 7; А. Я стараюсь отложить решение спорного вопроса с тем, чтобы со временем решить его окончательно.  Б. Я считаю возможным в чем-то уступить, чтобы добиться другого. </a:t>
            </a:r>
          </a:p>
          <a:p>
            <a:pPr marL="0" indent="0" algn="just">
              <a:buNone/>
            </a:pPr>
            <a:r>
              <a:rPr lang="ru-RU" sz="1600" dirty="0"/>
              <a:t>8.    А. Обычно я настойчиво стремлюсь добиться своего. Б. Я первым делом стараюсь ясно определить то, в чем со­стоят все затронутые интересы и вопросы. </a:t>
            </a:r>
          </a:p>
          <a:p>
            <a:pPr marL="0" indent="0" algn="just">
              <a:buNone/>
            </a:pPr>
            <a:r>
              <a:rPr lang="ru-RU" sz="1600" dirty="0"/>
              <a:t>9.    А. Думаю, что не всегда стоит волноваться из-за каких-то возникающих разногласий. Б. Я предпринимаю усилия, чтобы добиться своего. </a:t>
            </a:r>
          </a:p>
          <a:p>
            <a:pPr marL="0" indent="0" algn="just">
              <a:buNone/>
            </a:pPr>
            <a:r>
              <a:rPr lang="ru-RU" sz="1600" dirty="0"/>
              <a:t>10.  А. Я твердо стремлюсь достичь своего. Б. Я пытаюсь найти компромиссное решение.</a:t>
            </a:r>
            <a:br>
              <a:rPr lang="ru-RU" sz="1600" dirty="0"/>
            </a:b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09551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5CE79CB-7C13-46B0-A062-FB5FEA1F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644"/>
            <a:ext cx="10515600" cy="672817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/>
              <a:t>11.  А. Первым делом я стараюсь ясно определить то, в чем со­стрят все затронутые интересы и вопросы. Б. Я стараюсь успокоить другого и главным образом со­хранить наши отношения. </a:t>
            </a:r>
          </a:p>
          <a:p>
            <a:pPr marL="0" indent="0" algn="just">
              <a:buNone/>
            </a:pPr>
            <a:r>
              <a:rPr lang="ru-RU" dirty="0"/>
              <a:t>12.  А. Зачастую я избегаю занимать позицию, которая может вызвать споры. Б. Я даю возможность другому в чем-то остаться при сво­ем мнении, если он также идет мне навстречу. </a:t>
            </a:r>
          </a:p>
          <a:p>
            <a:pPr marL="0" indent="0" algn="just">
              <a:buNone/>
            </a:pPr>
            <a:r>
              <a:rPr lang="ru-RU" dirty="0"/>
              <a:t>13.  А. Я предлагаю среднюю позицию. Б. Я настаиваю, чтобы было сделано по-моему. 14.  А. Я сообщаю другому свою точку зрения и спрашиваю о его взглядах. Б. Я пытаюсь показать другому логику и преимущества моих взглядов. </a:t>
            </a:r>
          </a:p>
          <a:p>
            <a:pPr marL="0" indent="0" algn="just">
              <a:buNone/>
            </a:pPr>
            <a:r>
              <a:rPr lang="ru-RU" dirty="0"/>
              <a:t>15.  А. Я стараюсь успокоить другого и главным образом со­хранить наши отношения. Б. Я стараюсь сделать все необходимое, чтобы избежать на­пряженности. </a:t>
            </a:r>
          </a:p>
          <a:p>
            <a:pPr marL="0" indent="0" algn="just">
              <a:buNone/>
            </a:pPr>
            <a:r>
              <a:rPr lang="ru-RU" dirty="0"/>
              <a:t>16.  А. Я стараюсь не задеть чувств другого. Б. Я пытаюсь убедить другого в преимуществах моей позиции. </a:t>
            </a:r>
          </a:p>
          <a:p>
            <a:pPr marL="0" indent="0" algn="just">
              <a:buNone/>
            </a:pPr>
            <a:r>
              <a:rPr lang="ru-RU" dirty="0"/>
              <a:t>17.  А. Обычно я настойчиво стараюсь добиться своего. Б. Я стараюсь сделать все, чтобы избежать бесполезной на­пряженности. </a:t>
            </a:r>
          </a:p>
          <a:p>
            <a:pPr marL="0" indent="0" algn="just">
              <a:buNone/>
            </a:pPr>
            <a:r>
              <a:rPr lang="ru-RU" dirty="0"/>
              <a:t>18.  А. Если это сделает другого счастливым, я дам ему возмож­ность настоять на своем. Б. Я даю возможность другому в чем-то остаться при сво­ем мнении, если он также идет мне навстречу. </a:t>
            </a:r>
          </a:p>
          <a:p>
            <a:pPr marL="0" indent="0" algn="just">
              <a:buNone/>
            </a:pPr>
            <a:r>
              <a:rPr lang="ru-RU" dirty="0"/>
              <a:t>19.  А. Первым делом я стараюсь ясно определить то, в чем со­стоят все затронутые интересы и спорные вопросы. Б. Я стараюсь отложить решение спорного вопроса с тем, чтобы со временем решить его окончательно, </a:t>
            </a:r>
          </a:p>
          <a:p>
            <a:pPr marL="0" indent="0" algn="just">
              <a:buNone/>
            </a:pPr>
            <a:r>
              <a:rPr lang="ru-RU" dirty="0"/>
              <a:t>20.А. Я пытаюсь немедленно преодолеть наши разногласия. Б. Я стараюсь найти наилучшее сочетание выгод и потерь для нас обоих.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685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DF964-7815-4918-83D8-F734ACCE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44" y="338667"/>
            <a:ext cx="10515600" cy="169334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Продолжение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309CCB-30B0-48B5-9884-022A72E47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6175022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pPr marL="0" indent="0" algn="just">
              <a:buNone/>
            </a:pPr>
            <a:r>
              <a:rPr lang="ru-RU" dirty="0"/>
              <a:t>21.А. Ведя переговоры, я стараюсь быть внимательным к же­ланиям другого. Б. Я всегда склоняюсь к прямому обсуждению проблемы. </a:t>
            </a:r>
          </a:p>
          <a:p>
            <a:pPr marL="0" indent="0" algn="just">
              <a:buNone/>
            </a:pPr>
            <a:r>
              <a:rPr lang="ru-RU" dirty="0"/>
              <a:t>22.  А. Я пытаюсь найти позицию, которая находится посреди­ не между моей позицией и точкой зрения другого человека. Б. Я отстаиваю свои желания. 23.  А. Как правило, я озабочен тем, чтобы удовлетворить же­лания каждого из нас. Б. Иногда я представляю возможность другим взять на себя ответственность за решение спорного вопроса. </a:t>
            </a:r>
          </a:p>
          <a:p>
            <a:pPr marL="0" indent="0" algn="just">
              <a:buNone/>
            </a:pPr>
            <a:r>
              <a:rPr lang="ru-RU" dirty="0"/>
              <a:t>24.  А. Если позиция другого кажется ему очень важной, я по­стараюсь пойти навстречу его желаниям. Б. Я стараюсь убедить другого прийти к компромиссу. 25.  А. Я пытаюсь показать другому логику и преимущества моих взглядов. Б. Ведя переговоры, я стараюсь быть внимательным к же­ланиям другого. </a:t>
            </a:r>
          </a:p>
          <a:p>
            <a:pPr marL="0" indent="0" algn="just">
              <a:buNone/>
            </a:pPr>
            <a:r>
              <a:rPr lang="ru-RU" dirty="0"/>
              <a:t>26. А. Я предлагаю среднюю позицию. Б. Я почти всегда озабочен тем, чтобы удовлетворить же­лания каждого из нас. </a:t>
            </a:r>
          </a:p>
          <a:p>
            <a:pPr marL="0" indent="0" algn="just">
              <a:buNone/>
            </a:pPr>
            <a:r>
              <a:rPr lang="ru-RU" dirty="0"/>
              <a:t>27. А. Зачастую я избегаю занимать позицию, которая может вызвать споры.    Б. Если это сделает другого счастливым, я дам ему возмож­ность настоять на своем. 28.  А. Обычно я настойчиво стремлюсь добиться своею. Б. Улаживая ситуацию, я обычно стараюсь найти поддер­жку у другого. </a:t>
            </a:r>
          </a:p>
          <a:p>
            <a:pPr marL="0" indent="0" algn="just">
              <a:buNone/>
            </a:pPr>
            <a:r>
              <a:rPr lang="ru-RU" dirty="0"/>
              <a:t>29.  А. Я предлагаю среднюю позицию. Б. Думаю, что не всегда стоит волноваться из-за каких-то возникающих разногласий. </a:t>
            </a:r>
          </a:p>
          <a:p>
            <a:pPr marL="0" indent="0" algn="just">
              <a:buNone/>
            </a:pPr>
            <a:r>
              <a:rPr lang="ru-RU" dirty="0"/>
              <a:t>30.  А. Я стараюсь не задеть чувств другого. Б. Я всегда занимаю такую позицию в спорном вопросе, чтобы мы совместно с другим заинтересованным челове­ком могли добиться успеха.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417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AD5B32-F958-457E-841B-23B2852BD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7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38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32E0F-C617-4107-8BF9-E31BA382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025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Оценка результатов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CCDB0A-8F70-4262-ADC5-65947B5BE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38578"/>
            <a:ext cx="5181600" cy="513838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highlight>
                  <a:srgbClr val="FF0000"/>
                </a:highlight>
              </a:rPr>
              <a:t>Соперничество</a:t>
            </a:r>
          </a:p>
          <a:p>
            <a:pPr marL="0" indent="0" algn="just">
              <a:buNone/>
            </a:pPr>
            <a:r>
              <a:rPr lang="ru-RU" dirty="0">
                <a:highlight>
                  <a:srgbClr val="FF0000"/>
                </a:highlight>
              </a:rPr>
              <a:t>3б</a:t>
            </a:r>
            <a:r>
              <a:rPr lang="en-US" dirty="0">
                <a:highlight>
                  <a:srgbClr val="FF0000"/>
                </a:highlight>
              </a:rPr>
              <a:t>,</a:t>
            </a:r>
            <a:r>
              <a:rPr lang="ru-RU" dirty="0">
                <a:highlight>
                  <a:srgbClr val="FF0000"/>
                </a:highlight>
              </a:rPr>
              <a:t> </a:t>
            </a:r>
            <a:r>
              <a:rPr lang="en-US" dirty="0">
                <a:highlight>
                  <a:srgbClr val="FF0000"/>
                </a:highlight>
              </a:rPr>
              <a:t>4</a:t>
            </a:r>
            <a:r>
              <a:rPr lang="ru-RU" dirty="0">
                <a:highlight>
                  <a:srgbClr val="FF0000"/>
                </a:highlight>
              </a:rPr>
              <a:t>б</a:t>
            </a:r>
            <a:r>
              <a:rPr lang="en-US" dirty="0">
                <a:highlight>
                  <a:srgbClr val="FF0000"/>
                </a:highlight>
              </a:rPr>
              <a:t>, 5</a:t>
            </a:r>
            <a:r>
              <a:rPr lang="ru-RU" dirty="0">
                <a:highlight>
                  <a:srgbClr val="FF0000"/>
                </a:highlight>
              </a:rPr>
              <a:t>б</a:t>
            </a:r>
            <a:r>
              <a:rPr lang="en-US" dirty="0">
                <a:highlight>
                  <a:srgbClr val="FF0000"/>
                </a:highlight>
              </a:rPr>
              <a:t>, 6</a:t>
            </a:r>
            <a:r>
              <a:rPr lang="ru-RU" dirty="0">
                <a:highlight>
                  <a:srgbClr val="FF0000"/>
                </a:highlight>
              </a:rPr>
              <a:t>б</a:t>
            </a:r>
            <a:r>
              <a:rPr lang="en-US" dirty="0">
                <a:highlight>
                  <a:srgbClr val="FF0000"/>
                </a:highlight>
              </a:rPr>
              <a:t>, 8a, 9</a:t>
            </a:r>
            <a:r>
              <a:rPr lang="ru-RU" dirty="0">
                <a:highlight>
                  <a:srgbClr val="FF0000"/>
                </a:highlight>
              </a:rPr>
              <a:t>б</a:t>
            </a:r>
            <a:r>
              <a:rPr lang="en-US" dirty="0">
                <a:highlight>
                  <a:srgbClr val="FF0000"/>
                </a:highlight>
              </a:rPr>
              <a:t>,</a:t>
            </a:r>
            <a:r>
              <a:rPr lang="ru-RU" dirty="0">
                <a:highlight>
                  <a:srgbClr val="FF0000"/>
                </a:highlight>
              </a:rPr>
              <a:t> 10</a:t>
            </a:r>
            <a:r>
              <a:rPr lang="en-US" dirty="0">
                <a:highlight>
                  <a:srgbClr val="FF0000"/>
                </a:highlight>
              </a:rPr>
              <a:t>a,</a:t>
            </a:r>
            <a:r>
              <a:rPr lang="ru-RU" dirty="0">
                <a:highlight>
                  <a:srgbClr val="FF0000"/>
                </a:highlight>
              </a:rPr>
              <a:t> </a:t>
            </a:r>
            <a:r>
              <a:rPr lang="en-US" dirty="0">
                <a:highlight>
                  <a:srgbClr val="FF0000"/>
                </a:highlight>
              </a:rPr>
              <a:t>13</a:t>
            </a:r>
            <a:r>
              <a:rPr lang="ru-RU" dirty="0">
                <a:highlight>
                  <a:srgbClr val="FF0000"/>
                </a:highlight>
              </a:rPr>
              <a:t>б</a:t>
            </a:r>
            <a:r>
              <a:rPr lang="en-US" dirty="0">
                <a:highlight>
                  <a:srgbClr val="FF0000"/>
                </a:highlight>
              </a:rPr>
              <a:t>,</a:t>
            </a:r>
            <a:r>
              <a:rPr lang="ru-RU" dirty="0">
                <a:highlight>
                  <a:srgbClr val="FF0000"/>
                </a:highlight>
              </a:rPr>
              <a:t> 14б</a:t>
            </a:r>
            <a:r>
              <a:rPr lang="en-US" dirty="0">
                <a:highlight>
                  <a:srgbClr val="FF0000"/>
                </a:highlight>
              </a:rPr>
              <a:t>, 16</a:t>
            </a:r>
            <a:r>
              <a:rPr lang="ru-RU" dirty="0">
                <a:highlight>
                  <a:srgbClr val="FF0000"/>
                </a:highlight>
              </a:rPr>
              <a:t>б</a:t>
            </a:r>
            <a:r>
              <a:rPr lang="en-US" dirty="0">
                <a:highlight>
                  <a:srgbClr val="FF0000"/>
                </a:highlight>
              </a:rPr>
              <a:t>, 17a, 22</a:t>
            </a:r>
            <a:r>
              <a:rPr lang="ru-RU" dirty="0">
                <a:highlight>
                  <a:srgbClr val="FF0000"/>
                </a:highlight>
              </a:rPr>
              <a:t>б</a:t>
            </a:r>
            <a:r>
              <a:rPr lang="en-US" dirty="0">
                <a:highlight>
                  <a:srgbClr val="FF0000"/>
                </a:highlight>
              </a:rPr>
              <a:t>,</a:t>
            </a:r>
            <a:r>
              <a:rPr lang="ru-RU" dirty="0">
                <a:highlight>
                  <a:srgbClr val="FF0000"/>
                </a:highlight>
              </a:rPr>
              <a:t> 25</a:t>
            </a:r>
            <a:r>
              <a:rPr lang="en-US" dirty="0">
                <a:highlight>
                  <a:srgbClr val="FF0000"/>
                </a:highlight>
              </a:rPr>
              <a:t>a, 28a (</a:t>
            </a:r>
            <a:r>
              <a:rPr lang="ru-RU" dirty="0">
                <a:highlight>
                  <a:srgbClr val="FF0000"/>
                </a:highlight>
              </a:rPr>
              <a:t>максимум 14 баллов)</a:t>
            </a:r>
          </a:p>
          <a:p>
            <a:pPr marL="0" indent="0" algn="just">
              <a:buNone/>
            </a:pPr>
            <a:r>
              <a:rPr lang="ru-RU" dirty="0">
                <a:highlight>
                  <a:srgbClr val="00FFFF"/>
                </a:highlight>
              </a:rPr>
              <a:t>Сотрудничество</a:t>
            </a:r>
          </a:p>
          <a:p>
            <a:pPr marL="0" indent="0" algn="just">
              <a:buNone/>
            </a:pPr>
            <a:r>
              <a:rPr lang="ru-RU" dirty="0">
                <a:highlight>
                  <a:srgbClr val="00FFFF"/>
                </a:highlight>
              </a:rPr>
              <a:t>2б</a:t>
            </a:r>
            <a:r>
              <a:rPr lang="en-US" dirty="0">
                <a:highlight>
                  <a:srgbClr val="00FFFF"/>
                </a:highlight>
              </a:rPr>
              <a:t>,</a:t>
            </a:r>
            <a:r>
              <a:rPr lang="ru-RU" dirty="0">
                <a:highlight>
                  <a:srgbClr val="00FFFF"/>
                </a:highlight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8</a:t>
            </a:r>
            <a:r>
              <a:rPr lang="ru-RU" dirty="0">
                <a:highlight>
                  <a:srgbClr val="00FFFF"/>
                </a:highlight>
              </a:rPr>
              <a:t>б</a:t>
            </a:r>
            <a:r>
              <a:rPr lang="en-US" dirty="0">
                <a:highlight>
                  <a:srgbClr val="00FFFF"/>
                </a:highlight>
              </a:rPr>
              <a:t>,</a:t>
            </a:r>
            <a:r>
              <a:rPr lang="ru-RU" dirty="0">
                <a:highlight>
                  <a:srgbClr val="00FFFF"/>
                </a:highlight>
              </a:rPr>
              <a:t> 11</a:t>
            </a:r>
            <a:r>
              <a:rPr lang="en-US" dirty="0">
                <a:highlight>
                  <a:srgbClr val="00FFFF"/>
                </a:highlight>
              </a:rPr>
              <a:t>a, 14a,</a:t>
            </a:r>
            <a:r>
              <a:rPr lang="ru-RU" dirty="0">
                <a:highlight>
                  <a:srgbClr val="00FFFF"/>
                </a:highlight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19a,</a:t>
            </a:r>
            <a:r>
              <a:rPr lang="ru-RU" dirty="0">
                <a:highlight>
                  <a:srgbClr val="00FFFF"/>
                </a:highlight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20a, 21</a:t>
            </a:r>
            <a:r>
              <a:rPr lang="ru-RU" dirty="0">
                <a:highlight>
                  <a:srgbClr val="00FFFF"/>
                </a:highlight>
              </a:rPr>
              <a:t>б</a:t>
            </a:r>
            <a:r>
              <a:rPr lang="en-US" dirty="0">
                <a:highlight>
                  <a:srgbClr val="00FFFF"/>
                </a:highlight>
              </a:rPr>
              <a:t>,</a:t>
            </a:r>
            <a:r>
              <a:rPr lang="ru-RU" dirty="0">
                <a:highlight>
                  <a:srgbClr val="00FFFF"/>
                </a:highlight>
              </a:rPr>
              <a:t> 23</a:t>
            </a:r>
            <a:r>
              <a:rPr lang="en-US" dirty="0">
                <a:highlight>
                  <a:srgbClr val="00FFFF"/>
                </a:highlight>
              </a:rPr>
              <a:t>a,</a:t>
            </a:r>
            <a:r>
              <a:rPr lang="ru-RU" dirty="0">
                <a:highlight>
                  <a:srgbClr val="00FFFF"/>
                </a:highlight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26</a:t>
            </a:r>
            <a:r>
              <a:rPr lang="ru-RU" dirty="0">
                <a:highlight>
                  <a:srgbClr val="00FFFF"/>
                </a:highlight>
              </a:rPr>
              <a:t>б</a:t>
            </a:r>
            <a:r>
              <a:rPr lang="en-US" dirty="0">
                <a:highlight>
                  <a:srgbClr val="00FFFF"/>
                </a:highlight>
              </a:rPr>
              <a:t>,</a:t>
            </a:r>
            <a:r>
              <a:rPr lang="ru-RU" dirty="0">
                <a:highlight>
                  <a:srgbClr val="00FFFF"/>
                </a:highlight>
              </a:rPr>
              <a:t> 28б</a:t>
            </a:r>
            <a:r>
              <a:rPr lang="en-US" dirty="0">
                <a:highlight>
                  <a:srgbClr val="00FFFF"/>
                </a:highlight>
              </a:rPr>
              <a:t>,</a:t>
            </a:r>
            <a:r>
              <a:rPr lang="ru-RU" dirty="0">
                <a:highlight>
                  <a:srgbClr val="00FFFF"/>
                </a:highlight>
              </a:rPr>
              <a:t> 30б </a:t>
            </a:r>
          </a:p>
          <a:p>
            <a:pPr marL="0" indent="0" algn="just">
              <a:buNone/>
            </a:pPr>
            <a:r>
              <a:rPr lang="en-US" dirty="0">
                <a:highlight>
                  <a:srgbClr val="00FFFF"/>
                </a:highlight>
              </a:rPr>
              <a:t>(</a:t>
            </a:r>
            <a:r>
              <a:rPr lang="ru-RU" dirty="0">
                <a:highlight>
                  <a:srgbClr val="00FFFF"/>
                </a:highlight>
              </a:rPr>
              <a:t>максимум 11 баллов)</a:t>
            </a:r>
          </a:p>
          <a:p>
            <a:pPr marL="0" indent="0" algn="just">
              <a:buNone/>
            </a:pPr>
            <a:r>
              <a:rPr lang="ru-RU" dirty="0">
                <a:highlight>
                  <a:srgbClr val="FFFF00"/>
                </a:highlight>
              </a:rPr>
              <a:t>Компромисс</a:t>
            </a:r>
          </a:p>
          <a:p>
            <a:pPr marL="0" indent="0" algn="just">
              <a:buNone/>
            </a:pPr>
            <a:r>
              <a:rPr lang="ru-RU" dirty="0">
                <a:highlight>
                  <a:srgbClr val="FFFF00"/>
                </a:highlight>
              </a:rPr>
              <a:t>1</a:t>
            </a:r>
            <a:r>
              <a:rPr lang="en-US" dirty="0">
                <a:highlight>
                  <a:srgbClr val="FFFF00"/>
                </a:highlight>
              </a:rPr>
              <a:t>a,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2a,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7</a:t>
            </a:r>
            <a:r>
              <a:rPr lang="ru-RU" dirty="0">
                <a:highlight>
                  <a:srgbClr val="FFFF00"/>
                </a:highlight>
              </a:rPr>
              <a:t>б</a:t>
            </a:r>
            <a:r>
              <a:rPr lang="en-US" dirty="0">
                <a:highlight>
                  <a:srgbClr val="FFFF00"/>
                </a:highlight>
              </a:rPr>
              <a:t>,</a:t>
            </a:r>
            <a:r>
              <a:rPr lang="ru-RU" dirty="0">
                <a:highlight>
                  <a:srgbClr val="FFFF00"/>
                </a:highlight>
              </a:rPr>
              <a:t> 10б</a:t>
            </a:r>
            <a:r>
              <a:rPr lang="en-US" dirty="0">
                <a:highlight>
                  <a:srgbClr val="FFFF00"/>
                </a:highlight>
              </a:rPr>
              <a:t>,</a:t>
            </a:r>
            <a:r>
              <a:rPr lang="ru-RU" dirty="0">
                <a:highlight>
                  <a:srgbClr val="FFFF00"/>
                </a:highlight>
              </a:rPr>
              <a:t> 12б</a:t>
            </a:r>
            <a:r>
              <a:rPr lang="en-US" dirty="0">
                <a:highlight>
                  <a:srgbClr val="FFFF00"/>
                </a:highlight>
              </a:rPr>
              <a:t>,</a:t>
            </a:r>
            <a:r>
              <a:rPr lang="ru-RU" dirty="0">
                <a:highlight>
                  <a:srgbClr val="FFFF00"/>
                </a:highlight>
              </a:rPr>
              <a:t> 13</a:t>
            </a:r>
            <a:r>
              <a:rPr lang="en-US" dirty="0">
                <a:highlight>
                  <a:srgbClr val="FFFF00"/>
                </a:highlight>
              </a:rPr>
              <a:t>a,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18</a:t>
            </a:r>
            <a:r>
              <a:rPr lang="ru-RU" dirty="0">
                <a:highlight>
                  <a:srgbClr val="FFFF00"/>
                </a:highlight>
              </a:rPr>
              <a:t>б</a:t>
            </a:r>
            <a:r>
              <a:rPr lang="en-US" dirty="0">
                <a:highlight>
                  <a:srgbClr val="FFFF00"/>
                </a:highlight>
              </a:rPr>
              <a:t>,</a:t>
            </a:r>
            <a:r>
              <a:rPr lang="ru-RU" dirty="0">
                <a:highlight>
                  <a:srgbClr val="FFFF00"/>
                </a:highlight>
              </a:rPr>
              <a:t>20б</a:t>
            </a:r>
            <a:r>
              <a:rPr lang="en-US" dirty="0">
                <a:highlight>
                  <a:srgbClr val="FFFF00"/>
                </a:highlight>
              </a:rPr>
              <a:t>,</a:t>
            </a:r>
            <a:endParaRPr lang="ru-RU" dirty="0">
              <a:highlight>
                <a:srgbClr val="FFFF00"/>
              </a:highlight>
            </a:endParaRPr>
          </a:p>
          <a:p>
            <a:pPr marL="0" indent="0" algn="just">
              <a:buNone/>
            </a:pPr>
            <a:r>
              <a:rPr lang="ru-RU" dirty="0">
                <a:highlight>
                  <a:srgbClr val="FFFF00"/>
                </a:highlight>
              </a:rPr>
              <a:t>22</a:t>
            </a:r>
            <a:r>
              <a:rPr lang="en-US" dirty="0">
                <a:highlight>
                  <a:srgbClr val="FFFF00"/>
                </a:highlight>
              </a:rPr>
              <a:t>a,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24</a:t>
            </a:r>
            <a:r>
              <a:rPr lang="ru-RU" dirty="0">
                <a:highlight>
                  <a:srgbClr val="FFFF00"/>
                </a:highlight>
              </a:rPr>
              <a:t>б</a:t>
            </a:r>
            <a:r>
              <a:rPr lang="en-US" dirty="0">
                <a:highlight>
                  <a:srgbClr val="FFFF00"/>
                </a:highlight>
              </a:rPr>
              <a:t>,</a:t>
            </a:r>
            <a:r>
              <a:rPr lang="ru-RU" dirty="0">
                <a:highlight>
                  <a:srgbClr val="FFFF00"/>
                </a:highlight>
              </a:rPr>
              <a:t> 26</a:t>
            </a:r>
            <a:r>
              <a:rPr lang="en-US" dirty="0">
                <a:highlight>
                  <a:srgbClr val="FFFF00"/>
                </a:highlight>
              </a:rPr>
              <a:t>a, 29a</a:t>
            </a:r>
            <a:endParaRPr lang="ru-RU" dirty="0">
              <a:highlight>
                <a:srgbClr val="FFFF00"/>
              </a:highlight>
            </a:endParaRPr>
          </a:p>
          <a:p>
            <a:pPr marL="0" indent="0" algn="just">
              <a:buNone/>
            </a:pPr>
            <a:r>
              <a:rPr lang="ru-RU" dirty="0">
                <a:highlight>
                  <a:srgbClr val="FFFF00"/>
                </a:highlight>
              </a:rPr>
              <a:t>(максимум 1</a:t>
            </a:r>
            <a:r>
              <a:rPr lang="en-US" dirty="0">
                <a:highlight>
                  <a:srgbClr val="FFFF00"/>
                </a:highlight>
              </a:rPr>
              <a:t>2</a:t>
            </a:r>
            <a:r>
              <a:rPr lang="ru-RU" dirty="0">
                <a:highlight>
                  <a:srgbClr val="FFFF00"/>
                </a:highlight>
              </a:rPr>
              <a:t> баллов)</a:t>
            </a:r>
          </a:p>
          <a:p>
            <a:pPr marL="0" indent="0" algn="just">
              <a:buNone/>
            </a:pPr>
            <a:endParaRPr lang="ru-RU" dirty="0">
              <a:highlight>
                <a:srgbClr val="FFFF00"/>
              </a:highlight>
            </a:endParaRPr>
          </a:p>
          <a:p>
            <a:pPr marL="0" indent="0" algn="just">
              <a:buNone/>
            </a:pPr>
            <a:endParaRPr lang="ru-RU" dirty="0">
              <a:highlight>
                <a:srgbClr val="00FFFF"/>
              </a:highlight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F7095A-0A6F-466E-8CA9-403A075E0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1467"/>
            <a:ext cx="5181600" cy="502549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highlight>
                  <a:srgbClr val="C0C0C0"/>
                </a:highlight>
              </a:rPr>
              <a:t>Избегание</a:t>
            </a:r>
          </a:p>
          <a:p>
            <a:pPr marL="0" indent="0" algn="just">
              <a:buNone/>
            </a:pPr>
            <a:r>
              <a:rPr lang="ru-RU" dirty="0">
                <a:highlight>
                  <a:srgbClr val="C0C0C0"/>
                </a:highlight>
              </a:rPr>
              <a:t>1б</a:t>
            </a:r>
            <a:r>
              <a:rPr lang="en-US" dirty="0">
                <a:highlight>
                  <a:srgbClr val="C0C0C0"/>
                </a:highlight>
              </a:rPr>
              <a:t>,6a,7a,9a,12a,15</a:t>
            </a:r>
            <a:r>
              <a:rPr lang="ru-RU" dirty="0">
                <a:highlight>
                  <a:srgbClr val="C0C0C0"/>
                </a:highlight>
              </a:rPr>
              <a:t>б</a:t>
            </a:r>
            <a:r>
              <a:rPr lang="en-US" dirty="0">
                <a:highlight>
                  <a:srgbClr val="C0C0C0"/>
                </a:highlight>
              </a:rPr>
              <a:t>,</a:t>
            </a:r>
            <a:r>
              <a:rPr lang="ru-RU" dirty="0">
                <a:highlight>
                  <a:srgbClr val="C0C0C0"/>
                </a:highlight>
              </a:rPr>
              <a:t>17б</a:t>
            </a:r>
            <a:r>
              <a:rPr lang="en-US" dirty="0">
                <a:highlight>
                  <a:srgbClr val="C0C0C0"/>
                </a:highlight>
              </a:rPr>
              <a:t>,</a:t>
            </a:r>
            <a:r>
              <a:rPr lang="ru-RU" dirty="0">
                <a:highlight>
                  <a:srgbClr val="C0C0C0"/>
                </a:highlight>
              </a:rPr>
              <a:t>19б</a:t>
            </a:r>
            <a:r>
              <a:rPr lang="en-US" dirty="0">
                <a:highlight>
                  <a:srgbClr val="C0C0C0"/>
                </a:highlight>
              </a:rPr>
              <a:t>,</a:t>
            </a:r>
            <a:r>
              <a:rPr lang="ru-RU" dirty="0">
                <a:highlight>
                  <a:srgbClr val="C0C0C0"/>
                </a:highlight>
              </a:rPr>
              <a:t>23б</a:t>
            </a:r>
            <a:r>
              <a:rPr lang="en-US" dirty="0">
                <a:highlight>
                  <a:srgbClr val="C0C0C0"/>
                </a:highlight>
              </a:rPr>
              <a:t>,</a:t>
            </a:r>
            <a:endParaRPr lang="ru-RU" dirty="0">
              <a:highlight>
                <a:srgbClr val="C0C0C0"/>
              </a:highlight>
            </a:endParaRPr>
          </a:p>
          <a:p>
            <a:pPr marL="0" indent="0" algn="just">
              <a:buNone/>
            </a:pPr>
            <a:r>
              <a:rPr lang="ru-RU" dirty="0">
                <a:highlight>
                  <a:srgbClr val="C0C0C0"/>
                </a:highlight>
              </a:rPr>
              <a:t>27</a:t>
            </a:r>
            <a:r>
              <a:rPr lang="en-US" dirty="0">
                <a:highlight>
                  <a:srgbClr val="C0C0C0"/>
                </a:highlight>
              </a:rPr>
              <a:t>a,29</a:t>
            </a:r>
            <a:r>
              <a:rPr lang="ru-RU" dirty="0">
                <a:highlight>
                  <a:srgbClr val="C0C0C0"/>
                </a:highlight>
              </a:rPr>
              <a:t>б </a:t>
            </a:r>
          </a:p>
          <a:p>
            <a:pPr marL="0" indent="0" algn="just">
              <a:buNone/>
            </a:pPr>
            <a:r>
              <a:rPr lang="ru-RU" dirty="0">
                <a:highlight>
                  <a:srgbClr val="C0C0C0"/>
                </a:highlight>
              </a:rPr>
              <a:t>(максимум 11 баллов)</a:t>
            </a:r>
          </a:p>
          <a:p>
            <a:pPr marL="0" indent="0">
              <a:buNone/>
            </a:pPr>
            <a:endParaRPr lang="ru-RU" dirty="0">
              <a:highlight>
                <a:srgbClr val="C0C0C0"/>
              </a:highlight>
            </a:endParaRPr>
          </a:p>
          <a:p>
            <a:pPr marL="0" indent="0" algn="just">
              <a:buNone/>
            </a:pPr>
            <a:r>
              <a:rPr lang="ru-RU" dirty="0">
                <a:highlight>
                  <a:srgbClr val="FF00FF"/>
                </a:highlight>
              </a:rPr>
              <a:t>Приспособление</a:t>
            </a:r>
          </a:p>
          <a:p>
            <a:pPr marL="0" indent="0" algn="just">
              <a:buNone/>
            </a:pPr>
            <a:r>
              <a:rPr lang="ru-RU" dirty="0">
                <a:highlight>
                  <a:srgbClr val="FF00FF"/>
                </a:highlight>
              </a:rPr>
              <a:t>11б</a:t>
            </a:r>
            <a:r>
              <a:rPr lang="en-US" dirty="0">
                <a:highlight>
                  <a:srgbClr val="FF00FF"/>
                </a:highlight>
              </a:rPr>
              <a:t>,15a,16a,18a,21a,24a,25</a:t>
            </a:r>
            <a:r>
              <a:rPr lang="ru-RU" dirty="0">
                <a:highlight>
                  <a:srgbClr val="FF00FF"/>
                </a:highlight>
              </a:rPr>
              <a:t>б</a:t>
            </a:r>
            <a:r>
              <a:rPr lang="en-US" dirty="0">
                <a:highlight>
                  <a:srgbClr val="FF00FF"/>
                </a:highlight>
              </a:rPr>
              <a:t>,</a:t>
            </a:r>
            <a:r>
              <a:rPr lang="ru-RU" dirty="0">
                <a:highlight>
                  <a:srgbClr val="FF00FF"/>
                </a:highlight>
              </a:rPr>
              <a:t>27б</a:t>
            </a:r>
            <a:r>
              <a:rPr lang="en-US" dirty="0">
                <a:highlight>
                  <a:srgbClr val="FF00FF"/>
                </a:highlight>
              </a:rPr>
              <a:t>,</a:t>
            </a:r>
            <a:endParaRPr lang="ru-RU" dirty="0">
              <a:highlight>
                <a:srgbClr val="FF00FF"/>
              </a:highlight>
            </a:endParaRPr>
          </a:p>
          <a:p>
            <a:pPr marL="0" indent="0" algn="just">
              <a:buNone/>
            </a:pPr>
            <a:r>
              <a:rPr lang="ru-RU" dirty="0">
                <a:highlight>
                  <a:srgbClr val="FF00FF"/>
                </a:highlight>
              </a:rPr>
              <a:t>30</a:t>
            </a:r>
            <a:r>
              <a:rPr lang="en-US" dirty="0">
                <a:highlight>
                  <a:srgbClr val="FF00FF"/>
                </a:highlight>
              </a:rPr>
              <a:t>a </a:t>
            </a:r>
            <a:endParaRPr lang="ru-RU" dirty="0">
              <a:highlight>
                <a:srgbClr val="FF00FF"/>
              </a:highlight>
            </a:endParaRPr>
          </a:p>
          <a:p>
            <a:pPr marL="0" indent="0" algn="just">
              <a:buNone/>
            </a:pPr>
            <a:r>
              <a:rPr lang="en-US" dirty="0">
                <a:highlight>
                  <a:srgbClr val="FF00FF"/>
                </a:highlight>
              </a:rPr>
              <a:t>(</a:t>
            </a:r>
            <a:r>
              <a:rPr lang="ru-RU" dirty="0">
                <a:highlight>
                  <a:srgbClr val="FF00FF"/>
                </a:highlight>
              </a:rPr>
              <a:t>максимум </a:t>
            </a:r>
            <a:r>
              <a:rPr lang="en-US" dirty="0">
                <a:highlight>
                  <a:srgbClr val="FF00FF"/>
                </a:highlight>
              </a:rPr>
              <a:t>9</a:t>
            </a:r>
            <a:r>
              <a:rPr lang="ru-RU" dirty="0">
                <a:highlight>
                  <a:srgbClr val="FF00FF"/>
                </a:highlight>
              </a:rPr>
              <a:t> баллов</a:t>
            </a:r>
            <a:r>
              <a:rPr lang="en-US" dirty="0">
                <a:highlight>
                  <a:srgbClr val="FF00FF"/>
                </a:highlight>
              </a:rPr>
              <a:t>)</a:t>
            </a:r>
            <a:endParaRPr lang="ru-RU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96658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6E3C0E-279C-4A9F-97F9-84AAF9EB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6" y="90311"/>
            <a:ext cx="11954933" cy="666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50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940FA1-B302-49DF-8E2F-3D9BDF554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56" y="191911"/>
            <a:ext cx="11176000" cy="67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147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EADA2B-7C95-4880-9D44-864C6D679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11"/>
            <a:ext cx="12033956" cy="627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83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FD07D9-8F8C-4B94-9094-F29766E0F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4" y="101601"/>
            <a:ext cx="11842045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171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A37F98-49AE-4462-88FC-AF11F6422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22" y="79022"/>
            <a:ext cx="11221156" cy="64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42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BB2F1D-8504-4E41-A6C6-864A16FF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8" y="124178"/>
            <a:ext cx="11514666" cy="64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60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AD3A0A-41CD-4F9E-8709-B72BAF84C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" y="79023"/>
            <a:ext cx="11367911" cy="67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575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9D6C4C-1C23-4D8C-8532-6C34F3091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2" y="169334"/>
            <a:ext cx="10735734" cy="627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108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2FE483-7569-434C-B068-1BFC8A589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3" y="214489"/>
            <a:ext cx="11360588" cy="64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61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1E5F6-7F9F-431E-A5EB-62EDF1B3A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Успех решения конфликта-понимание его причин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C8B145-432C-4485-996C-9830BDB955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Чаще всего это серьёзная деформация в национальной политике, </a:t>
            </a:r>
          </a:p>
          <a:p>
            <a:r>
              <a:rPr lang="ru-RU" dirty="0"/>
              <a:t>Копившаяся в течение многих десятилетий неудовлетворенность положением нации или группы людей. </a:t>
            </a:r>
          </a:p>
          <a:p>
            <a:r>
              <a:rPr lang="ru-RU" dirty="0"/>
              <a:t>Бывает достаточно даже малейшей искры, чтобы разразился кровопролитный конфликт, решить который в последующем будет крайне сложно. </a:t>
            </a:r>
          </a:p>
          <a:p>
            <a:r>
              <a:rPr lang="ru-RU" dirty="0"/>
              <a:t>Обычно межэтнические конфликты проявляются на фоне ухудшения экономической ситуации в стране, специалисты даже стоят графики и таблицы прямой зависимости роста напряженности от состояния домашних хозяйств. </a:t>
            </a:r>
          </a:p>
          <a:p>
            <a:r>
              <a:rPr lang="ru-RU" dirty="0"/>
              <a:t>Социальная неудовлетворённость, когда одна группа или нация получает определенные привилегии от государства, а другая общность вынуждена выносить тяготы и лишения нищеты. </a:t>
            </a:r>
          </a:p>
          <a:p>
            <a:r>
              <a:rPr lang="ru-RU" dirty="0"/>
              <a:t>Классическим примером межнациональных конфликтов являются войны в Африке, которые возникают на фоне депрессивной экономики и бедности населения.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DB7ACB-8ED3-45D5-82A5-27E2FC027E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6"/>
            <a:ext cx="5181600" cy="38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11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088575-BC67-4209-BDD6-628069BAD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56" y="338667"/>
            <a:ext cx="11492088" cy="622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395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9EE46C-1077-470F-AB7D-7326760B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11" y="0"/>
            <a:ext cx="11672711" cy="64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14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362CA5-42A7-40E1-BE13-D797D2345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4" y="304800"/>
            <a:ext cx="11063112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64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C5FBC4-A42C-4140-A1A8-04499FA12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338667"/>
            <a:ext cx="11277600" cy="61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20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50BA5D-509F-410A-9531-D0D88AFB8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270933"/>
            <a:ext cx="10995377" cy="62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51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6078BA-2ED5-43C9-9A6F-0B41F57CE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2" y="169333"/>
            <a:ext cx="11401778" cy="61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843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DB0E6E-4779-43CB-9837-23C738F50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15330"/>
            <a:ext cx="11755394" cy="65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538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C202E1-73C9-42C1-9B5B-1B87E7C47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7067"/>
            <a:ext cx="11277600" cy="63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870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DEB6B5-42F9-419E-B2A6-DAD2C635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7" y="214489"/>
            <a:ext cx="11367910" cy="66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F1BD8-3DCA-4CFA-A245-3079D69F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Сложность урегулирования межнациональных конфликтов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772C61-008B-440E-9227-583C4862D6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Универсальных подходов в подобном случае попросту не существует.</a:t>
            </a:r>
          </a:p>
          <a:p>
            <a:r>
              <a:rPr lang="ru-RU" dirty="0"/>
              <a:t> Мировой опыт показывает, что такие ситуации проще и эффективнее урегулировать мирными способами.</a:t>
            </a:r>
          </a:p>
          <a:p>
            <a:r>
              <a:rPr lang="ru-RU" dirty="0"/>
              <a:t> Силовое решение будет лишь эффективно до тех пор, пока в регион введены войска, обеспечивающие полную безопасность в городе или в отдельной области. </a:t>
            </a:r>
          </a:p>
          <a:p>
            <a:r>
              <a:rPr lang="ru-RU" dirty="0"/>
              <a:t>Но как только силы правопорядка покинут мятежный проблемный регион, конфликт вновь вспыхнет с прежней силой.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5DCC6A-A435-4C47-9A9F-5C77B8EA9E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92411"/>
            <a:ext cx="51816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23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FFB87-ECBA-44FF-922B-31C69860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Варианты решения межнациональных конфликтов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82FA36-826C-43A4-A54F-B61FFD4F6F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Разделение, то есть </a:t>
            </a:r>
            <a:r>
              <a:rPr lang="ru-RU" dirty="0" err="1"/>
              <a:t>деконсолидация</a:t>
            </a:r>
            <a:r>
              <a:rPr lang="ru-RU" dirty="0"/>
              <a:t> сил. В рамках такой работы отсекают радикальные группы и элементы, поддерживая стороны, которые склонны к переговорам и компромиссам. </a:t>
            </a:r>
          </a:p>
          <a:p>
            <a:r>
              <a:rPr lang="ru-RU" dirty="0"/>
              <a:t>Делаются попытки прервать конфликт, подписав временное перемирие враждующих сторон. Это позволяет снизить накал страстей и уменьшить эмоциональный фон противостояния. </a:t>
            </a:r>
          </a:p>
          <a:p>
            <a:r>
              <a:rPr lang="ru-RU" dirty="0"/>
              <a:t>Для предупреждения межнациональных и международных конфликтов проводят мирные переговоры, в которых могут участвовать как противоборствующие стороны, так и третьи силы, выступающие гарантом исполнения всех достигнутых договоренностей.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D145DA5-2021-472E-A125-A6A9A8B4B4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53618"/>
            <a:ext cx="5593702" cy="453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7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sy-files.ru/wp-content/uploads/f/c/d/fcd4c56bb770993e6586853afc714990.jpeg">
            <a:extLst>
              <a:ext uri="{FF2B5EF4-FFF2-40B4-BE49-F238E27FC236}">
                <a16:creationId xmlns:a16="http://schemas.microsoft.com/office/drawing/2014/main" id="{1A0CF0CE-59AD-44CB-8C26-E7D1DB2D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78" y="0"/>
            <a:ext cx="12274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3738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2018</Words>
  <Application>Microsoft Office PowerPoint</Application>
  <PresentationFormat>Широкоэкранный</PresentationFormat>
  <Paragraphs>177</Paragraphs>
  <Slides>68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Times New Roman</vt:lpstr>
      <vt:lpstr>Тема Office</vt:lpstr>
      <vt:lpstr> Конфликт. Межнациональный конфликт</vt:lpstr>
      <vt:lpstr>Метафизика конфликтов</vt:lpstr>
      <vt:lpstr>Презентация PowerPoint</vt:lpstr>
      <vt:lpstr>Презентация PowerPoint</vt:lpstr>
      <vt:lpstr>Презентация PowerPoint</vt:lpstr>
      <vt:lpstr>Успех решения конфликта-понимание его причин</vt:lpstr>
      <vt:lpstr>Сложность урегулирования межнациональных конфликтов</vt:lpstr>
      <vt:lpstr>Варианты решения межнациональных конфликтов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Комплексный подход </vt:lpstr>
      <vt:lpstr>Кросскультурный конфликт</vt:lpstr>
      <vt:lpstr>Ошибки иностранцев в бизнесе</vt:lpstr>
      <vt:lpstr>Методы урегулирования конфликтов в Китае</vt:lpstr>
      <vt:lpstr>Священность законов в Китае</vt:lpstr>
      <vt:lpstr>Авторитет правителя</vt:lpstr>
      <vt:lpstr>Народная многовековая мудрость про межнациональные конфликты</vt:lpstr>
      <vt:lpstr>Презентация PowerPoint</vt:lpstr>
      <vt:lpstr>Презентация PowerPoint</vt:lpstr>
      <vt:lpstr>Презентация PowerPoint</vt:lpstr>
      <vt:lpstr>Конфликт средств достижения целей</vt:lpstr>
      <vt:lpstr>Конфликт потенциалов</vt:lpstr>
      <vt:lpstr>Презентация PowerPoint</vt:lpstr>
      <vt:lpstr>Структура конфликта</vt:lpstr>
      <vt:lpstr>Стороны конфликта</vt:lpstr>
      <vt:lpstr>Условия протекания конфликта</vt:lpstr>
      <vt:lpstr>Образ конфликтной ситуации</vt:lpstr>
      <vt:lpstr>Исход конфликта</vt:lpstr>
      <vt:lpstr>Динамика конфликта</vt:lpstr>
      <vt:lpstr>  МЕТОДИКА ДИАГНОСТИКИ ПРЕДРАСПОЛОЖЕННОСТИ ЛИЧНОСТИ К КОНФЛИКТНОМУ ПОВЕДЕНИЮ К, ТОМАСА. АДАПТАЦИЯ Н.В. ГРИШИНОЙ  </vt:lpstr>
      <vt:lpstr> </vt:lpstr>
      <vt:lpstr>Уход от конфликта (колобок)</vt:lpstr>
      <vt:lpstr>Целесообразность ухода от конфликта</vt:lpstr>
      <vt:lpstr>Презентация PowerPoint</vt:lpstr>
      <vt:lpstr>  КОНКУРЕНЦИЯ, СОПЕРНИЧЕСТВО  </vt:lpstr>
      <vt:lpstr> Целесообразность конкуренции  </vt:lpstr>
      <vt:lpstr>Презентация PowerPoint</vt:lpstr>
      <vt:lpstr> КОМПРОМИСС.  </vt:lpstr>
      <vt:lpstr>Презентация PowerPoint</vt:lpstr>
      <vt:lpstr>Целесообразность компромисса</vt:lpstr>
      <vt:lpstr> СОТРУДНИЧЕСТВО.  </vt:lpstr>
      <vt:lpstr>Презентация PowerPoint</vt:lpstr>
      <vt:lpstr>Целесообразность сотрудничества</vt:lpstr>
      <vt:lpstr>Презентация PowerPoint</vt:lpstr>
      <vt:lpstr>Опросник</vt:lpstr>
      <vt:lpstr>Презентация PowerPoint</vt:lpstr>
      <vt:lpstr>Продолжение</vt:lpstr>
      <vt:lpstr>Оценка результатов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Психодиагностика конфликтов</dc:title>
  <dc:creator>HP</dc:creator>
  <cp:lastModifiedBy>HP</cp:lastModifiedBy>
  <cp:revision>41</cp:revision>
  <dcterms:created xsi:type="dcterms:W3CDTF">2020-03-07T03:29:16Z</dcterms:created>
  <dcterms:modified xsi:type="dcterms:W3CDTF">2023-03-19T07:13:16Z</dcterms:modified>
</cp:coreProperties>
</file>