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284" r:id="rId4"/>
    <p:sldId id="285" r:id="rId5"/>
    <p:sldId id="258" r:id="rId6"/>
    <p:sldId id="259" r:id="rId7"/>
    <p:sldId id="260" r:id="rId8"/>
    <p:sldId id="271" r:id="rId9"/>
    <p:sldId id="261" r:id="rId10"/>
    <p:sldId id="262" r:id="rId11"/>
    <p:sldId id="272" r:id="rId12"/>
    <p:sldId id="263" r:id="rId13"/>
    <p:sldId id="257" r:id="rId14"/>
    <p:sldId id="264" r:id="rId15"/>
    <p:sldId id="265" r:id="rId16"/>
    <p:sldId id="266" r:id="rId17"/>
    <p:sldId id="287" r:id="rId18"/>
    <p:sldId id="268" r:id="rId19"/>
    <p:sldId id="288" r:id="rId20"/>
    <p:sldId id="267" r:id="rId21"/>
    <p:sldId id="291" r:id="rId22"/>
    <p:sldId id="273" r:id="rId23"/>
    <p:sldId id="270" r:id="rId24"/>
    <p:sldId id="283" r:id="rId25"/>
    <p:sldId id="269" r:id="rId26"/>
    <p:sldId id="274" r:id="rId27"/>
    <p:sldId id="290" r:id="rId28"/>
    <p:sldId id="275" r:id="rId29"/>
    <p:sldId id="276" r:id="rId30"/>
    <p:sldId id="277" r:id="rId31"/>
    <p:sldId id="278" r:id="rId32"/>
    <p:sldId id="279" r:id="rId33"/>
    <p:sldId id="280" r:id="rId34"/>
    <p:sldId id="28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0;&#1085;&#1080;&#1075;&#1072;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7.8418780989311584E-3"/>
                  <c:y val="-6.7474232281372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89-4128-A618-7EA0E1D85D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в18!$A$1:$A$6</c:f>
              <c:strCache>
                <c:ptCount val="6"/>
                <c:pt idx="0">
                  <c:v>Национальность </c:v>
                </c:pt>
                <c:pt idx="1">
                  <c:v>Семейное положение</c:v>
                </c:pt>
                <c:pt idx="2">
                  <c:v>Мировоззрение (убеждения, взгляды)</c:v>
                </c:pt>
                <c:pt idx="3">
                  <c:v>Пол </c:v>
                </c:pt>
                <c:pt idx="4">
                  <c:v>Финансовое положение</c:v>
                </c:pt>
                <c:pt idx="5">
                  <c:v>Возраст </c:v>
                </c:pt>
              </c:strCache>
            </c:strRef>
          </c:cat>
          <c:val>
            <c:numRef>
              <c:f>в18!$B$1:$B$6</c:f>
              <c:numCache>
                <c:formatCode>0.00%</c:formatCode>
                <c:ptCount val="6"/>
                <c:pt idx="0">
                  <c:v>5.8000000000000003E-2</c:v>
                </c:pt>
                <c:pt idx="1">
                  <c:v>7.2999999999999995E-2</c:v>
                </c:pt>
                <c:pt idx="2">
                  <c:v>7.8E-2</c:v>
                </c:pt>
                <c:pt idx="3">
                  <c:v>9.9000000000000005E-2</c:v>
                </c:pt>
                <c:pt idx="4">
                  <c:v>0.111</c:v>
                </c:pt>
                <c:pt idx="5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9-4128-A618-7EA0E1D85D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818381984"/>
        <c:axId val="818382544"/>
      </c:barChart>
      <c:catAx>
        <c:axId val="81838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382544"/>
        <c:crosses val="autoZero"/>
        <c:auto val="1"/>
        <c:lblAlgn val="ctr"/>
        <c:lblOffset val="100"/>
        <c:noMultiLvlLbl val="0"/>
      </c:catAx>
      <c:valAx>
        <c:axId val="81838254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183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Лист1!$B$2:$B$10</c:f>
              <c:strCache>
                <c:ptCount val="9"/>
                <c:pt idx="0">
                  <c:v>возраст</c:v>
                </c:pt>
                <c:pt idx="1">
                  <c:v>пол</c:v>
                </c:pt>
                <c:pt idx="2">
                  <c:v>национальность</c:v>
                </c:pt>
                <c:pt idx="3">
                  <c:v>религия</c:v>
                </c:pt>
                <c:pt idx="4">
                  <c:v>здоровье</c:v>
                </c:pt>
                <c:pt idx="5">
                  <c:v>материальное положение</c:v>
                </c:pt>
                <c:pt idx="6">
                  <c:v>политические взгляды</c:v>
                </c:pt>
                <c:pt idx="7">
                  <c:v>внешний вид</c:v>
                </c:pt>
                <c:pt idx="8">
                  <c:v>нет принадлежности к местному населению, общине</c:v>
                </c:pt>
              </c:strCache>
            </c:strRef>
          </c:cat>
          <c:val>
            <c:numRef>
              <c:f>Лист1!$C$2:$C$10</c:f>
              <c:numCache>
                <c:formatCode>###0.0%</c:formatCode>
                <c:ptCount val="9"/>
                <c:pt idx="0">
                  <c:v>0.20779220779220778</c:v>
                </c:pt>
                <c:pt idx="1">
                  <c:v>0.13105076741440377</c:v>
                </c:pt>
                <c:pt idx="2">
                  <c:v>5.1160960251869343E-2</c:v>
                </c:pt>
                <c:pt idx="3">
                  <c:v>4.0535222353404163E-2</c:v>
                </c:pt>
                <c:pt idx="4">
                  <c:v>8.2644628099173556E-2</c:v>
                </c:pt>
                <c:pt idx="5">
                  <c:v>0.20543093270365997</c:v>
                </c:pt>
                <c:pt idx="6">
                  <c:v>0.10271546635182999</c:v>
                </c:pt>
                <c:pt idx="7">
                  <c:v>0.10074773711137347</c:v>
                </c:pt>
                <c:pt idx="8">
                  <c:v>5.1948051948051945E-2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1-4D92-B256-F38708E4E8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960179520"/>
        <c:axId val="960175360"/>
      </c:barChart>
      <c:catAx>
        <c:axId val="96017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0175360"/>
        <c:crosses val="autoZero"/>
        <c:auto val="1"/>
        <c:lblAlgn val="ctr"/>
        <c:lblOffset val="100"/>
        <c:noMultiLvlLbl val="0"/>
      </c:catAx>
      <c:valAx>
        <c:axId val="960175360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96017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59615792785655"/>
          <c:y val="1.9787623231189034E-2"/>
          <c:w val="0.49116893251888755"/>
          <c:h val="0.9274453814856402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Лист1!$B$15:$B$24</c:f>
              <c:strCache>
                <c:ptCount val="10"/>
                <c:pt idx="0">
                  <c:v>возраст</c:v>
                </c:pt>
                <c:pt idx="1">
                  <c:v>пол</c:v>
                </c:pt>
                <c:pt idx="2">
                  <c:v>национальность</c:v>
                </c:pt>
                <c:pt idx="3">
                  <c:v>мировоззрение</c:v>
                </c:pt>
                <c:pt idx="4">
                  <c:v>религия</c:v>
                </c:pt>
                <c:pt idx="5">
                  <c:v>финансовое положение</c:v>
                </c:pt>
                <c:pt idx="6">
                  <c:v>семейное положение</c:v>
                </c:pt>
                <c:pt idx="7">
                  <c:v>здоровье</c:v>
                </c:pt>
                <c:pt idx="8">
                  <c:v>образование</c:v>
                </c:pt>
                <c:pt idx="9">
                  <c:v>статус мигранта, отсутствие гражданства</c:v>
                </c:pt>
              </c:strCache>
            </c:strRef>
          </c:cat>
          <c:val>
            <c:numRef>
              <c:f>Лист1!$C$15:$C$24</c:f>
              <c:numCache>
                <c:formatCode>###0.0%</c:formatCode>
                <c:ptCount val="10"/>
                <c:pt idx="0">
                  <c:v>0.54666666666666663</c:v>
                </c:pt>
                <c:pt idx="1">
                  <c:v>0.6333333333333333</c:v>
                </c:pt>
                <c:pt idx="2">
                  <c:v>0.62666666666666671</c:v>
                </c:pt>
                <c:pt idx="3">
                  <c:v>0.58666666666666667</c:v>
                </c:pt>
                <c:pt idx="4">
                  <c:v>0.66666666666666652</c:v>
                </c:pt>
                <c:pt idx="5">
                  <c:v>0.53333333333333333</c:v>
                </c:pt>
                <c:pt idx="6">
                  <c:v>0.62666666666666671</c:v>
                </c:pt>
                <c:pt idx="7">
                  <c:v>0.61333333333333329</c:v>
                </c:pt>
                <c:pt idx="8">
                  <c:v>0.55333333333333334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F-4D07-9A3D-5E4206A92B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811176848"/>
        <c:axId val="811174352"/>
      </c:barChart>
      <c:catAx>
        <c:axId val="81117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1174352"/>
        <c:crosses val="autoZero"/>
        <c:auto val="1"/>
        <c:lblAlgn val="ctr"/>
        <c:lblOffset val="100"/>
        <c:noMultiLvlLbl val="0"/>
      </c:catAx>
      <c:valAx>
        <c:axId val="811174352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81117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Лист1!$B$36:$B$42</c:f>
              <c:strCache>
                <c:ptCount val="7"/>
                <c:pt idx="0">
                  <c:v>возраст</c:v>
                </c:pt>
                <c:pt idx="1">
                  <c:v>пол</c:v>
                </c:pt>
                <c:pt idx="2">
                  <c:v>национальность</c:v>
                </c:pt>
                <c:pt idx="3">
                  <c:v>религия</c:v>
                </c:pt>
                <c:pt idx="4">
                  <c:v>здоровье</c:v>
                </c:pt>
                <c:pt idx="5">
                  <c:v>материальное положение</c:v>
                </c:pt>
                <c:pt idx="6">
                  <c:v>политические взгляды</c:v>
                </c:pt>
              </c:strCache>
            </c:strRef>
          </c:cat>
          <c:val>
            <c:numRef>
              <c:f>Лист1!$C$36:$C$42</c:f>
              <c:numCache>
                <c:formatCode>###0.0%</c:formatCode>
                <c:ptCount val="7"/>
                <c:pt idx="0">
                  <c:v>0.21218487394957983</c:v>
                </c:pt>
                <c:pt idx="1">
                  <c:v>0.13865546218487396</c:v>
                </c:pt>
                <c:pt idx="2">
                  <c:v>0.10609243697478991</c:v>
                </c:pt>
                <c:pt idx="3">
                  <c:v>6.7226890756302518E-2</c:v>
                </c:pt>
                <c:pt idx="4">
                  <c:v>9.9789915966386561E-2</c:v>
                </c:pt>
                <c:pt idx="5">
                  <c:v>0.17226890756302521</c:v>
                </c:pt>
                <c:pt idx="6">
                  <c:v>0.11974789915966387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A-4E5D-AE85-9EE6747DD9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961677040"/>
        <c:axId val="961665392"/>
      </c:barChart>
      <c:catAx>
        <c:axId val="96167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665392"/>
        <c:crosses val="autoZero"/>
        <c:auto val="1"/>
        <c:lblAlgn val="ctr"/>
        <c:lblOffset val="100"/>
        <c:noMultiLvlLbl val="0"/>
      </c:catAx>
      <c:valAx>
        <c:axId val="961665392"/>
        <c:scaling>
          <c:orientation val="minMax"/>
        </c:scaling>
        <c:delete val="1"/>
        <c:axPos val="b"/>
        <c:numFmt formatCode="###0.0%" sourceLinked="1"/>
        <c:majorTickMark val="none"/>
        <c:minorTickMark val="none"/>
        <c:tickLblPos val="nextTo"/>
        <c:crossAx val="96167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7E6F9-B04D-444A-8D7C-D0A77B4D951D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873AA2-1FEA-478E-BFBE-6EEF48881110}">
      <dgm:prSet phldrT="[Текст]"/>
      <dgm:spPr/>
      <dgm:t>
        <a:bodyPr/>
        <a:lstStyle/>
        <a:p>
          <a:r>
            <a:rPr lang="ru-RU" dirty="0"/>
            <a:t>Дети-инвалиды необучаемы</a:t>
          </a:r>
        </a:p>
      </dgm:t>
    </dgm:pt>
    <dgm:pt modelId="{86D1FFEE-B7E1-4779-9F33-48CFF54E931C}" type="parTrans" cxnId="{365989F0-3967-40BD-8A20-DDADF75908BD}">
      <dgm:prSet/>
      <dgm:spPr/>
      <dgm:t>
        <a:bodyPr/>
        <a:lstStyle/>
        <a:p>
          <a:endParaRPr lang="ru-RU"/>
        </a:p>
      </dgm:t>
    </dgm:pt>
    <dgm:pt modelId="{DE52E580-7D10-4AC6-AFAA-720B3DE8C6DD}" type="sibTrans" cxnId="{365989F0-3967-40BD-8A20-DDADF75908BD}">
      <dgm:prSet/>
      <dgm:spPr/>
      <dgm:t>
        <a:bodyPr/>
        <a:lstStyle/>
        <a:p>
          <a:endParaRPr lang="ru-RU"/>
        </a:p>
      </dgm:t>
    </dgm:pt>
    <dgm:pt modelId="{0ADD46BA-9D1A-4BC6-9CA4-8AFC924D4DF4}">
      <dgm:prSet phldrT="[Текст]"/>
      <dgm:spPr/>
      <dgm:t>
        <a:bodyPr/>
        <a:lstStyle/>
        <a:p>
          <a:r>
            <a:rPr lang="ru-RU" dirty="0"/>
            <a:t>Дети с проблемами обучения могут успешно обучаться в специальных (коррекционных) школах</a:t>
          </a:r>
        </a:p>
      </dgm:t>
    </dgm:pt>
    <dgm:pt modelId="{FE5AA691-2AD7-4D5D-9A9C-6EE74060ACE8}" type="parTrans" cxnId="{BFA717E4-FC31-4418-8FD9-39EBE83225A3}">
      <dgm:prSet/>
      <dgm:spPr/>
      <dgm:t>
        <a:bodyPr/>
        <a:lstStyle/>
        <a:p>
          <a:endParaRPr lang="ru-RU"/>
        </a:p>
      </dgm:t>
    </dgm:pt>
    <dgm:pt modelId="{1C8A6E1A-0F0C-46B6-8C9F-B5BD5E236795}" type="sibTrans" cxnId="{BFA717E4-FC31-4418-8FD9-39EBE83225A3}">
      <dgm:prSet/>
      <dgm:spPr/>
      <dgm:t>
        <a:bodyPr/>
        <a:lstStyle/>
        <a:p>
          <a:endParaRPr lang="ru-RU"/>
        </a:p>
      </dgm:t>
    </dgm:pt>
    <dgm:pt modelId="{555D1DF0-A035-44CD-8EE0-FAB2E325EAD6}">
      <dgm:prSet phldrT="[Текст]"/>
      <dgm:spPr/>
      <dgm:t>
        <a:bodyPr/>
        <a:lstStyle/>
        <a:p>
          <a:r>
            <a:rPr lang="ru-RU" dirty="0"/>
            <a:t>Возможно интегрированное обучение детей с ОВЗ (классы КРО)</a:t>
          </a:r>
        </a:p>
      </dgm:t>
    </dgm:pt>
    <dgm:pt modelId="{8AFDADCA-9D2C-43A0-8E31-76A39F774947}" type="parTrans" cxnId="{404F182F-CF51-4323-BBDB-9D9012C4585D}">
      <dgm:prSet/>
      <dgm:spPr/>
      <dgm:t>
        <a:bodyPr/>
        <a:lstStyle/>
        <a:p>
          <a:endParaRPr lang="ru-RU"/>
        </a:p>
      </dgm:t>
    </dgm:pt>
    <dgm:pt modelId="{7CBF3080-24E7-4ED0-8A8C-1D2F494E5258}" type="sibTrans" cxnId="{404F182F-CF51-4323-BBDB-9D9012C4585D}">
      <dgm:prSet/>
      <dgm:spPr/>
      <dgm:t>
        <a:bodyPr/>
        <a:lstStyle/>
        <a:p>
          <a:endParaRPr lang="ru-RU"/>
        </a:p>
      </dgm:t>
    </dgm:pt>
    <dgm:pt modelId="{5078B116-432A-4D39-832E-9ED5A47A3CBF}">
      <dgm:prSet/>
      <dgm:spPr/>
      <dgm:t>
        <a:bodyPr/>
        <a:lstStyle/>
        <a:p>
          <a:r>
            <a:rPr lang="ru-RU" dirty="0"/>
            <a:t>Полезно и возможно (для всех) включение особенного ребенка в общеобразовательную среду</a:t>
          </a:r>
        </a:p>
      </dgm:t>
    </dgm:pt>
    <dgm:pt modelId="{2D71F864-4E56-4228-BF82-5489699745C3}" type="parTrans" cxnId="{32392A24-C86C-471C-A5F7-ADEDB069386A}">
      <dgm:prSet/>
      <dgm:spPr/>
      <dgm:t>
        <a:bodyPr/>
        <a:lstStyle/>
        <a:p>
          <a:endParaRPr lang="ru-RU"/>
        </a:p>
      </dgm:t>
    </dgm:pt>
    <dgm:pt modelId="{23215CE7-FE60-40A1-9DE4-221525B8F46A}" type="sibTrans" cxnId="{32392A24-C86C-471C-A5F7-ADEDB069386A}">
      <dgm:prSet/>
      <dgm:spPr/>
      <dgm:t>
        <a:bodyPr/>
        <a:lstStyle/>
        <a:p>
          <a:endParaRPr lang="ru-RU"/>
        </a:p>
      </dgm:t>
    </dgm:pt>
    <dgm:pt modelId="{B32A5717-D8C9-4E57-8FEE-EC2383916C70}" type="pres">
      <dgm:prSet presAssocID="{6DA7E6F9-B04D-444A-8D7C-D0A77B4D951D}" presName="rootnode" presStyleCnt="0">
        <dgm:presLayoutVars>
          <dgm:chMax/>
          <dgm:chPref/>
          <dgm:dir/>
          <dgm:animLvl val="lvl"/>
        </dgm:presLayoutVars>
      </dgm:prSet>
      <dgm:spPr/>
    </dgm:pt>
    <dgm:pt modelId="{9FB63399-BC68-4C18-B9E9-A479B0DD40CA}" type="pres">
      <dgm:prSet presAssocID="{3C873AA2-1FEA-478E-BFBE-6EEF48881110}" presName="composite" presStyleCnt="0"/>
      <dgm:spPr/>
    </dgm:pt>
    <dgm:pt modelId="{F2D7863D-9AC0-4097-9B69-991A0E37EC25}" type="pres">
      <dgm:prSet presAssocID="{3C873AA2-1FEA-478E-BFBE-6EEF48881110}" presName="LShape" presStyleLbl="alignNode1" presStyleIdx="0" presStyleCnt="7"/>
      <dgm:spPr/>
    </dgm:pt>
    <dgm:pt modelId="{1D6BA576-6453-4E31-A827-D984B8967F8D}" type="pres">
      <dgm:prSet presAssocID="{3C873AA2-1FEA-478E-BFBE-6EEF4888111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959E1CA-E752-47BE-ABA9-D58595799C3E}" type="pres">
      <dgm:prSet presAssocID="{3C873AA2-1FEA-478E-BFBE-6EEF48881110}" presName="Triangle" presStyleLbl="alignNode1" presStyleIdx="1" presStyleCnt="7"/>
      <dgm:spPr/>
    </dgm:pt>
    <dgm:pt modelId="{B253444F-4A11-4339-9774-36A7D3F29D96}" type="pres">
      <dgm:prSet presAssocID="{DE52E580-7D10-4AC6-AFAA-720B3DE8C6DD}" presName="sibTrans" presStyleCnt="0"/>
      <dgm:spPr/>
    </dgm:pt>
    <dgm:pt modelId="{79585232-DEFC-4E67-9D02-4EB6AD3AA70C}" type="pres">
      <dgm:prSet presAssocID="{DE52E580-7D10-4AC6-AFAA-720B3DE8C6DD}" presName="space" presStyleCnt="0"/>
      <dgm:spPr/>
    </dgm:pt>
    <dgm:pt modelId="{75C9B134-B16F-41BE-B9AF-DBF5B1B9530A}" type="pres">
      <dgm:prSet presAssocID="{0ADD46BA-9D1A-4BC6-9CA4-8AFC924D4DF4}" presName="composite" presStyleCnt="0"/>
      <dgm:spPr/>
    </dgm:pt>
    <dgm:pt modelId="{DB9A9000-8411-409D-8D5C-290E237397F6}" type="pres">
      <dgm:prSet presAssocID="{0ADD46BA-9D1A-4BC6-9CA4-8AFC924D4DF4}" presName="LShape" presStyleLbl="alignNode1" presStyleIdx="2" presStyleCnt="7"/>
      <dgm:spPr/>
    </dgm:pt>
    <dgm:pt modelId="{BBC1F4ED-F9BB-4D0D-B9F0-F6F5C25AEC91}" type="pres">
      <dgm:prSet presAssocID="{0ADD46BA-9D1A-4BC6-9CA4-8AFC924D4DF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4D590CE-826C-49E7-9D5E-9EC63DECE6CB}" type="pres">
      <dgm:prSet presAssocID="{0ADD46BA-9D1A-4BC6-9CA4-8AFC924D4DF4}" presName="Triangle" presStyleLbl="alignNode1" presStyleIdx="3" presStyleCnt="7"/>
      <dgm:spPr/>
    </dgm:pt>
    <dgm:pt modelId="{F91B4EAE-A105-43A8-8956-7A073390712E}" type="pres">
      <dgm:prSet presAssocID="{1C8A6E1A-0F0C-46B6-8C9F-B5BD5E236795}" presName="sibTrans" presStyleCnt="0"/>
      <dgm:spPr/>
    </dgm:pt>
    <dgm:pt modelId="{31C5B06A-5F38-4C29-8A78-B82BFAFF0EC1}" type="pres">
      <dgm:prSet presAssocID="{1C8A6E1A-0F0C-46B6-8C9F-B5BD5E236795}" presName="space" presStyleCnt="0"/>
      <dgm:spPr/>
    </dgm:pt>
    <dgm:pt modelId="{5DC33133-AC66-4F2C-807C-F595DFA13C5D}" type="pres">
      <dgm:prSet presAssocID="{555D1DF0-A035-44CD-8EE0-FAB2E325EAD6}" presName="composite" presStyleCnt="0"/>
      <dgm:spPr/>
    </dgm:pt>
    <dgm:pt modelId="{DD9B026F-9585-4681-9BC8-C7ABD5B01A49}" type="pres">
      <dgm:prSet presAssocID="{555D1DF0-A035-44CD-8EE0-FAB2E325EAD6}" presName="LShape" presStyleLbl="alignNode1" presStyleIdx="4" presStyleCnt="7"/>
      <dgm:spPr/>
    </dgm:pt>
    <dgm:pt modelId="{2A6DB0A6-791F-4BC2-8979-3CE50990ECB2}" type="pres">
      <dgm:prSet presAssocID="{555D1DF0-A035-44CD-8EE0-FAB2E325EAD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61644F8-C3A4-40A8-AFB6-F18C2F9B13B3}" type="pres">
      <dgm:prSet presAssocID="{555D1DF0-A035-44CD-8EE0-FAB2E325EAD6}" presName="Triangle" presStyleLbl="alignNode1" presStyleIdx="5" presStyleCnt="7"/>
      <dgm:spPr/>
    </dgm:pt>
    <dgm:pt modelId="{AC0BB76E-6504-4960-98C8-6754EEEBE844}" type="pres">
      <dgm:prSet presAssocID="{7CBF3080-24E7-4ED0-8A8C-1D2F494E5258}" presName="sibTrans" presStyleCnt="0"/>
      <dgm:spPr/>
    </dgm:pt>
    <dgm:pt modelId="{FFEE213F-9438-45A4-9DD8-42A8C23462D4}" type="pres">
      <dgm:prSet presAssocID="{7CBF3080-24E7-4ED0-8A8C-1D2F494E5258}" presName="space" presStyleCnt="0"/>
      <dgm:spPr/>
    </dgm:pt>
    <dgm:pt modelId="{E2EF8C62-435F-4286-AF6B-C5C9AAF0D541}" type="pres">
      <dgm:prSet presAssocID="{5078B116-432A-4D39-832E-9ED5A47A3CBF}" presName="composite" presStyleCnt="0"/>
      <dgm:spPr/>
    </dgm:pt>
    <dgm:pt modelId="{A535CD24-CB71-482D-A35B-08740339A27F}" type="pres">
      <dgm:prSet presAssocID="{5078B116-432A-4D39-832E-9ED5A47A3CBF}" presName="LShape" presStyleLbl="alignNode1" presStyleIdx="6" presStyleCnt="7"/>
      <dgm:spPr/>
    </dgm:pt>
    <dgm:pt modelId="{5296F8B8-CE6B-4F76-A51B-6D967D774859}" type="pres">
      <dgm:prSet presAssocID="{5078B116-432A-4D39-832E-9ED5A47A3CB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392A24-C86C-471C-A5F7-ADEDB069386A}" srcId="{6DA7E6F9-B04D-444A-8D7C-D0A77B4D951D}" destId="{5078B116-432A-4D39-832E-9ED5A47A3CBF}" srcOrd="3" destOrd="0" parTransId="{2D71F864-4E56-4228-BF82-5489699745C3}" sibTransId="{23215CE7-FE60-40A1-9DE4-221525B8F46A}"/>
    <dgm:cxn modelId="{404F182F-CF51-4323-BBDB-9D9012C4585D}" srcId="{6DA7E6F9-B04D-444A-8D7C-D0A77B4D951D}" destId="{555D1DF0-A035-44CD-8EE0-FAB2E325EAD6}" srcOrd="2" destOrd="0" parTransId="{8AFDADCA-9D2C-43A0-8E31-76A39F774947}" sibTransId="{7CBF3080-24E7-4ED0-8A8C-1D2F494E5258}"/>
    <dgm:cxn modelId="{64974058-F41D-4527-8962-CC1A75D94027}" type="presOf" srcId="{555D1DF0-A035-44CD-8EE0-FAB2E325EAD6}" destId="{2A6DB0A6-791F-4BC2-8979-3CE50990ECB2}" srcOrd="0" destOrd="0" presId="urn:microsoft.com/office/officeart/2009/3/layout/StepUpProcess"/>
    <dgm:cxn modelId="{2C20205A-2B21-4F33-A2AF-6C16BD19A800}" type="presOf" srcId="{5078B116-432A-4D39-832E-9ED5A47A3CBF}" destId="{5296F8B8-CE6B-4F76-A51B-6D967D774859}" srcOrd="0" destOrd="0" presId="urn:microsoft.com/office/officeart/2009/3/layout/StepUpProcess"/>
    <dgm:cxn modelId="{2D8E4A7F-4171-4A88-A32F-406BA2674F53}" type="presOf" srcId="{0ADD46BA-9D1A-4BC6-9CA4-8AFC924D4DF4}" destId="{BBC1F4ED-F9BB-4D0D-B9F0-F6F5C25AEC91}" srcOrd="0" destOrd="0" presId="urn:microsoft.com/office/officeart/2009/3/layout/StepUpProcess"/>
    <dgm:cxn modelId="{D92F0D81-6F88-4151-8EE5-B3731A6C19D3}" type="presOf" srcId="{3C873AA2-1FEA-478E-BFBE-6EEF48881110}" destId="{1D6BA576-6453-4E31-A827-D984B8967F8D}" srcOrd="0" destOrd="0" presId="urn:microsoft.com/office/officeart/2009/3/layout/StepUpProcess"/>
    <dgm:cxn modelId="{8E679EBC-54DF-4AB8-8BBA-BD0ED3CF8A8E}" type="presOf" srcId="{6DA7E6F9-B04D-444A-8D7C-D0A77B4D951D}" destId="{B32A5717-D8C9-4E57-8FEE-EC2383916C70}" srcOrd="0" destOrd="0" presId="urn:microsoft.com/office/officeart/2009/3/layout/StepUpProcess"/>
    <dgm:cxn modelId="{BFA717E4-FC31-4418-8FD9-39EBE83225A3}" srcId="{6DA7E6F9-B04D-444A-8D7C-D0A77B4D951D}" destId="{0ADD46BA-9D1A-4BC6-9CA4-8AFC924D4DF4}" srcOrd="1" destOrd="0" parTransId="{FE5AA691-2AD7-4D5D-9A9C-6EE74060ACE8}" sibTransId="{1C8A6E1A-0F0C-46B6-8C9F-B5BD5E236795}"/>
    <dgm:cxn modelId="{365989F0-3967-40BD-8A20-DDADF75908BD}" srcId="{6DA7E6F9-B04D-444A-8D7C-D0A77B4D951D}" destId="{3C873AA2-1FEA-478E-BFBE-6EEF48881110}" srcOrd="0" destOrd="0" parTransId="{86D1FFEE-B7E1-4779-9F33-48CFF54E931C}" sibTransId="{DE52E580-7D10-4AC6-AFAA-720B3DE8C6DD}"/>
    <dgm:cxn modelId="{8C294B46-1A44-43CE-8219-84B5084F8BB2}" type="presParOf" srcId="{B32A5717-D8C9-4E57-8FEE-EC2383916C70}" destId="{9FB63399-BC68-4C18-B9E9-A479B0DD40CA}" srcOrd="0" destOrd="0" presId="urn:microsoft.com/office/officeart/2009/3/layout/StepUpProcess"/>
    <dgm:cxn modelId="{15328223-1748-4013-B25A-1EF4647C3AB8}" type="presParOf" srcId="{9FB63399-BC68-4C18-B9E9-A479B0DD40CA}" destId="{F2D7863D-9AC0-4097-9B69-991A0E37EC25}" srcOrd="0" destOrd="0" presId="urn:microsoft.com/office/officeart/2009/3/layout/StepUpProcess"/>
    <dgm:cxn modelId="{DAAB241B-67A6-4A07-9646-F1713828E7EB}" type="presParOf" srcId="{9FB63399-BC68-4C18-B9E9-A479B0DD40CA}" destId="{1D6BA576-6453-4E31-A827-D984B8967F8D}" srcOrd="1" destOrd="0" presId="urn:microsoft.com/office/officeart/2009/3/layout/StepUpProcess"/>
    <dgm:cxn modelId="{BCB318FD-B119-45C5-98BE-91B155EB591C}" type="presParOf" srcId="{9FB63399-BC68-4C18-B9E9-A479B0DD40CA}" destId="{6959E1CA-E752-47BE-ABA9-D58595799C3E}" srcOrd="2" destOrd="0" presId="urn:microsoft.com/office/officeart/2009/3/layout/StepUpProcess"/>
    <dgm:cxn modelId="{10266835-432A-4386-90CB-3A8E10932057}" type="presParOf" srcId="{B32A5717-D8C9-4E57-8FEE-EC2383916C70}" destId="{B253444F-4A11-4339-9774-36A7D3F29D96}" srcOrd="1" destOrd="0" presId="urn:microsoft.com/office/officeart/2009/3/layout/StepUpProcess"/>
    <dgm:cxn modelId="{F5E76CDA-178B-4ABB-B2DC-ECC9EFE58ED8}" type="presParOf" srcId="{B253444F-4A11-4339-9774-36A7D3F29D96}" destId="{79585232-DEFC-4E67-9D02-4EB6AD3AA70C}" srcOrd="0" destOrd="0" presId="urn:microsoft.com/office/officeart/2009/3/layout/StepUpProcess"/>
    <dgm:cxn modelId="{584208C7-4C8E-4EF1-AC5A-5F46C380C0BA}" type="presParOf" srcId="{B32A5717-D8C9-4E57-8FEE-EC2383916C70}" destId="{75C9B134-B16F-41BE-B9AF-DBF5B1B9530A}" srcOrd="2" destOrd="0" presId="urn:microsoft.com/office/officeart/2009/3/layout/StepUpProcess"/>
    <dgm:cxn modelId="{659E3D85-A4CF-43C8-A68F-B550E31C363D}" type="presParOf" srcId="{75C9B134-B16F-41BE-B9AF-DBF5B1B9530A}" destId="{DB9A9000-8411-409D-8D5C-290E237397F6}" srcOrd="0" destOrd="0" presId="urn:microsoft.com/office/officeart/2009/3/layout/StepUpProcess"/>
    <dgm:cxn modelId="{DDBD3DAC-083B-4CBC-A2BA-2F734E408DAD}" type="presParOf" srcId="{75C9B134-B16F-41BE-B9AF-DBF5B1B9530A}" destId="{BBC1F4ED-F9BB-4D0D-B9F0-F6F5C25AEC91}" srcOrd="1" destOrd="0" presId="urn:microsoft.com/office/officeart/2009/3/layout/StepUpProcess"/>
    <dgm:cxn modelId="{6ACAE8E0-C53A-42D1-85EB-64B10298AC14}" type="presParOf" srcId="{75C9B134-B16F-41BE-B9AF-DBF5B1B9530A}" destId="{54D590CE-826C-49E7-9D5E-9EC63DECE6CB}" srcOrd="2" destOrd="0" presId="urn:microsoft.com/office/officeart/2009/3/layout/StepUpProcess"/>
    <dgm:cxn modelId="{66E3B351-5443-4815-953E-65CC5B2082B2}" type="presParOf" srcId="{B32A5717-D8C9-4E57-8FEE-EC2383916C70}" destId="{F91B4EAE-A105-43A8-8956-7A073390712E}" srcOrd="3" destOrd="0" presId="urn:microsoft.com/office/officeart/2009/3/layout/StepUpProcess"/>
    <dgm:cxn modelId="{497D2795-5914-42FD-80A4-09473263E814}" type="presParOf" srcId="{F91B4EAE-A105-43A8-8956-7A073390712E}" destId="{31C5B06A-5F38-4C29-8A78-B82BFAFF0EC1}" srcOrd="0" destOrd="0" presId="urn:microsoft.com/office/officeart/2009/3/layout/StepUpProcess"/>
    <dgm:cxn modelId="{8613B414-3BB1-4D85-93BB-EE70C1D9C4DF}" type="presParOf" srcId="{B32A5717-D8C9-4E57-8FEE-EC2383916C70}" destId="{5DC33133-AC66-4F2C-807C-F595DFA13C5D}" srcOrd="4" destOrd="0" presId="urn:microsoft.com/office/officeart/2009/3/layout/StepUpProcess"/>
    <dgm:cxn modelId="{3B97E157-843B-431D-ACA8-AA466A5F730D}" type="presParOf" srcId="{5DC33133-AC66-4F2C-807C-F595DFA13C5D}" destId="{DD9B026F-9585-4681-9BC8-C7ABD5B01A49}" srcOrd="0" destOrd="0" presId="urn:microsoft.com/office/officeart/2009/3/layout/StepUpProcess"/>
    <dgm:cxn modelId="{86FA9BFA-8AF3-4A2A-91A2-1C3AAC358FBB}" type="presParOf" srcId="{5DC33133-AC66-4F2C-807C-F595DFA13C5D}" destId="{2A6DB0A6-791F-4BC2-8979-3CE50990ECB2}" srcOrd="1" destOrd="0" presId="urn:microsoft.com/office/officeart/2009/3/layout/StepUpProcess"/>
    <dgm:cxn modelId="{27C7B945-D872-4AA3-8230-648CD8827A75}" type="presParOf" srcId="{5DC33133-AC66-4F2C-807C-F595DFA13C5D}" destId="{E61644F8-C3A4-40A8-AFB6-F18C2F9B13B3}" srcOrd="2" destOrd="0" presId="urn:microsoft.com/office/officeart/2009/3/layout/StepUpProcess"/>
    <dgm:cxn modelId="{8A5D105A-6D2B-4086-8C34-4BBB25F5DD85}" type="presParOf" srcId="{B32A5717-D8C9-4E57-8FEE-EC2383916C70}" destId="{AC0BB76E-6504-4960-98C8-6754EEEBE844}" srcOrd="5" destOrd="0" presId="urn:microsoft.com/office/officeart/2009/3/layout/StepUpProcess"/>
    <dgm:cxn modelId="{FB254270-0212-4A42-B650-25D8824AA9AF}" type="presParOf" srcId="{AC0BB76E-6504-4960-98C8-6754EEEBE844}" destId="{FFEE213F-9438-45A4-9DD8-42A8C23462D4}" srcOrd="0" destOrd="0" presId="urn:microsoft.com/office/officeart/2009/3/layout/StepUpProcess"/>
    <dgm:cxn modelId="{E955C79E-77D0-4349-98D4-BEE43ECEF967}" type="presParOf" srcId="{B32A5717-D8C9-4E57-8FEE-EC2383916C70}" destId="{E2EF8C62-435F-4286-AF6B-C5C9AAF0D541}" srcOrd="6" destOrd="0" presId="urn:microsoft.com/office/officeart/2009/3/layout/StepUpProcess"/>
    <dgm:cxn modelId="{79A45908-07E2-40C4-A6C3-E14466CDE5FB}" type="presParOf" srcId="{E2EF8C62-435F-4286-AF6B-C5C9AAF0D541}" destId="{A535CD24-CB71-482D-A35B-08740339A27F}" srcOrd="0" destOrd="0" presId="urn:microsoft.com/office/officeart/2009/3/layout/StepUpProcess"/>
    <dgm:cxn modelId="{FF215950-1187-42E8-8F22-7BFE9736847D}" type="presParOf" srcId="{E2EF8C62-435F-4286-AF6B-C5C9AAF0D541}" destId="{5296F8B8-CE6B-4F76-A51B-6D967D77485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7863D-9AC0-4097-9B69-991A0E37EC25}">
      <dsp:nvSpPr>
        <dsp:cNvPr id="0" name=""/>
        <dsp:cNvSpPr/>
      </dsp:nvSpPr>
      <dsp:spPr>
        <a:xfrm rot="5400000">
          <a:off x="485981" y="1604301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6BA576-6453-4E31-A827-D984B8967F8D}">
      <dsp:nvSpPr>
        <dsp:cNvPr id="0" name=""/>
        <dsp:cNvSpPr/>
      </dsp:nvSpPr>
      <dsp:spPr>
        <a:xfrm>
          <a:off x="241663" y="233198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Дети-инвалиды необучаемы</a:t>
          </a:r>
        </a:p>
      </dsp:txBody>
      <dsp:txXfrm>
        <a:off x="241663" y="2331981"/>
        <a:ext cx="2198753" cy="1927336"/>
      </dsp:txXfrm>
    </dsp:sp>
    <dsp:sp modelId="{6959E1CA-E752-47BE-ABA9-D58595799C3E}">
      <dsp:nvSpPr>
        <dsp:cNvPr id="0" name=""/>
        <dsp:cNvSpPr/>
      </dsp:nvSpPr>
      <dsp:spPr>
        <a:xfrm>
          <a:off x="2025558" y="1424999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A9000-8411-409D-8D5C-290E237397F6}">
      <dsp:nvSpPr>
        <dsp:cNvPr id="0" name=""/>
        <dsp:cNvSpPr/>
      </dsp:nvSpPr>
      <dsp:spPr>
        <a:xfrm rot="5400000">
          <a:off x="3177686" y="938236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C1F4ED-F9BB-4D0D-B9F0-F6F5C25AEC91}">
      <dsp:nvSpPr>
        <dsp:cNvPr id="0" name=""/>
        <dsp:cNvSpPr/>
      </dsp:nvSpPr>
      <dsp:spPr>
        <a:xfrm>
          <a:off x="2933368" y="166591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Дети с проблемами обучения могут успешно обучаться в специальных (коррекционных) школах</a:t>
          </a:r>
        </a:p>
      </dsp:txBody>
      <dsp:txXfrm>
        <a:off x="2933368" y="1665916"/>
        <a:ext cx="2198753" cy="1927336"/>
      </dsp:txXfrm>
    </dsp:sp>
    <dsp:sp modelId="{54D590CE-826C-49E7-9D5E-9EC63DECE6CB}">
      <dsp:nvSpPr>
        <dsp:cNvPr id="0" name=""/>
        <dsp:cNvSpPr/>
      </dsp:nvSpPr>
      <dsp:spPr>
        <a:xfrm>
          <a:off x="4717262" y="758934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9B026F-9585-4681-9BC8-C7ABD5B01A49}">
      <dsp:nvSpPr>
        <dsp:cNvPr id="0" name=""/>
        <dsp:cNvSpPr/>
      </dsp:nvSpPr>
      <dsp:spPr>
        <a:xfrm rot="5400000">
          <a:off x="5869390" y="272171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6DB0A6-791F-4BC2-8979-3CE50990ECB2}">
      <dsp:nvSpPr>
        <dsp:cNvPr id="0" name=""/>
        <dsp:cNvSpPr/>
      </dsp:nvSpPr>
      <dsp:spPr>
        <a:xfrm>
          <a:off x="5625072" y="999851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Возможно интегрированное обучение детей с ОВЗ (классы КРО)</a:t>
          </a:r>
        </a:p>
      </dsp:txBody>
      <dsp:txXfrm>
        <a:off x="5625072" y="999851"/>
        <a:ext cx="2198753" cy="1927336"/>
      </dsp:txXfrm>
    </dsp:sp>
    <dsp:sp modelId="{E61644F8-C3A4-40A8-AFB6-F18C2F9B13B3}">
      <dsp:nvSpPr>
        <dsp:cNvPr id="0" name=""/>
        <dsp:cNvSpPr/>
      </dsp:nvSpPr>
      <dsp:spPr>
        <a:xfrm>
          <a:off x="7408967" y="92869"/>
          <a:ext cx="414859" cy="41485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35CD24-CB71-482D-A35B-08740339A27F}">
      <dsp:nvSpPr>
        <dsp:cNvPr id="0" name=""/>
        <dsp:cNvSpPr/>
      </dsp:nvSpPr>
      <dsp:spPr>
        <a:xfrm rot="5400000">
          <a:off x="8561095" y="-393893"/>
          <a:ext cx="1463642" cy="243546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96F8B8-CE6B-4F76-A51B-6D967D774859}">
      <dsp:nvSpPr>
        <dsp:cNvPr id="0" name=""/>
        <dsp:cNvSpPr/>
      </dsp:nvSpPr>
      <dsp:spPr>
        <a:xfrm>
          <a:off x="8316776" y="333786"/>
          <a:ext cx="2198753" cy="1927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Полезно и возможно (для всех) включение особенного ребенка в общеобразовательную среду</a:t>
          </a:r>
        </a:p>
      </dsp:txBody>
      <dsp:txXfrm>
        <a:off x="8316776" y="333786"/>
        <a:ext cx="2198753" cy="192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1D10D-8005-4078-AD75-5746F506635E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BAB1-4FB4-4661-ADB8-F53561548C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14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8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4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76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36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6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1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55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1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9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68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15917-F0E3-4F71-8E1F-3A45C084227D}" type="datetimeFigureOut">
              <a:rPr lang="ru-RU" smtClean="0"/>
              <a:t>23.03.2023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283A-B61D-4A4A-B4E8-F6CEAAC023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0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1" y="0"/>
            <a:ext cx="6956687" cy="4576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536" y="1151165"/>
            <a:ext cx="8605644" cy="3127350"/>
          </a:xfrm>
        </p:spPr>
        <p:txBody>
          <a:bodyPr>
            <a:noAutofit/>
          </a:bodyPr>
          <a:lstStyle/>
          <a:p>
            <a:r>
              <a:rPr lang="ru-RU" sz="3400" dirty="0"/>
              <a:t>Инклюзия, инклюзивность и интеграция:</a:t>
            </a:r>
            <a:br>
              <a:rPr lang="ru-RU" sz="3400" dirty="0"/>
            </a:br>
            <a:r>
              <a:rPr lang="ru-RU" sz="3400" dirty="0"/>
              <a:t>от концептуальных подходов к инклюзивному дизайну образовательной среды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8828" y="5336780"/>
            <a:ext cx="7537059" cy="1655762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>
                <a:latin typeface="+mj-lt"/>
              </a:rPr>
              <a:t>Ноянзина Оксана Евгеньевна</a:t>
            </a:r>
          </a:p>
          <a:p>
            <a:pPr algn="l"/>
            <a:r>
              <a:rPr lang="ru-RU" sz="2000" i="1" dirty="0" err="1">
                <a:latin typeface="+mj-lt"/>
              </a:rPr>
              <a:t>к.соц.н</a:t>
            </a:r>
            <a:r>
              <a:rPr lang="ru-RU" sz="2000" i="1" dirty="0">
                <a:latin typeface="+mj-lt"/>
              </a:rPr>
              <a:t>., начальник информационно-аналитического отдела</a:t>
            </a:r>
            <a:br>
              <a:rPr lang="ru-RU" sz="2000" i="1" dirty="0">
                <a:latin typeface="+mj-lt"/>
              </a:rPr>
            </a:br>
            <a:r>
              <a:rPr lang="ru-RU" sz="2000" i="1" dirty="0">
                <a:latin typeface="+mj-lt"/>
              </a:rPr>
              <a:t>ГИВЦ Министерства культуры Российской Федерации</a:t>
            </a:r>
          </a:p>
          <a:p>
            <a:pPr algn="r"/>
            <a:r>
              <a:rPr lang="ru-RU" sz="2000" i="1" dirty="0">
                <a:latin typeface="+mj-lt"/>
              </a:rPr>
              <a:t>21.03.2023</a:t>
            </a:r>
          </a:p>
        </p:txBody>
      </p:sp>
    </p:spTree>
    <p:extLst>
      <p:ext uri="{BB962C8B-B14F-4D97-AF65-F5344CB8AC3E}">
        <p14:creationId xmlns:p14="http://schemas.microsoft.com/office/powerpoint/2010/main" val="6228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67" y="139981"/>
            <a:ext cx="10515600" cy="1325563"/>
          </a:xfrm>
        </p:spPr>
        <p:txBody>
          <a:bodyPr/>
          <a:lstStyle/>
          <a:p>
            <a:r>
              <a:rPr lang="ru-RU" dirty="0"/>
              <a:t>Индикаторы эксклюзии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5544"/>
            <a:ext cx="10515600" cy="5323563"/>
          </a:xfrm>
        </p:spPr>
        <p:txBody>
          <a:bodyPr numCol="4" spcCol="180000">
            <a:normAutofit/>
          </a:bodyPr>
          <a:lstStyle/>
          <a:p>
            <a:r>
              <a:rPr lang="ru-RU" sz="2000" dirty="0">
                <a:latin typeface="+mj-lt"/>
              </a:rPr>
              <a:t>финансовая ситуация</a:t>
            </a:r>
          </a:p>
          <a:p>
            <a:r>
              <a:rPr lang="ru-RU" sz="2000" dirty="0">
                <a:latin typeface="+mj-lt"/>
              </a:rPr>
              <a:t>владение товарами длительного пользования</a:t>
            </a:r>
          </a:p>
          <a:p>
            <a:r>
              <a:rPr lang="ru-RU" sz="2000" dirty="0">
                <a:latin typeface="+mj-lt"/>
              </a:rPr>
              <a:t>качество жилья</a:t>
            </a:r>
          </a:p>
          <a:p>
            <a:r>
              <a:rPr lang="ru-RU" sz="2000" dirty="0">
                <a:latin typeface="+mj-lt"/>
              </a:rPr>
              <a:t>принятие соседями</a:t>
            </a:r>
          </a:p>
          <a:p>
            <a:r>
              <a:rPr lang="ru-RU" sz="2000" dirty="0">
                <a:latin typeface="+mj-lt"/>
              </a:rPr>
              <a:t>личные социальные отношения (социальная поддержка)</a:t>
            </a:r>
          </a:p>
          <a:p>
            <a:r>
              <a:rPr lang="ru-RU" sz="2000" dirty="0">
                <a:latin typeface="+mj-lt"/>
              </a:rPr>
              <a:t>физическое здоровье </a:t>
            </a:r>
          </a:p>
          <a:p>
            <a:r>
              <a:rPr lang="ru-RU" sz="2000" dirty="0">
                <a:latin typeface="+mj-lt"/>
              </a:rPr>
              <a:t>психологическое благополучие (</a:t>
            </a:r>
            <a:r>
              <a:rPr lang="ru-RU" sz="2000" dirty="0" err="1">
                <a:latin typeface="+mj-lt"/>
              </a:rPr>
              <a:t>Барнес</a:t>
            </a:r>
            <a:r>
              <a:rPr lang="ru-RU" sz="2000" dirty="0">
                <a:latin typeface="+mj-lt"/>
              </a:rPr>
              <a:t>, 2005)</a:t>
            </a:r>
          </a:p>
          <a:p>
            <a:r>
              <a:rPr lang="ru-RU" sz="2000" dirty="0">
                <a:latin typeface="+mj-lt"/>
              </a:rPr>
              <a:t>недостаток доходов </a:t>
            </a:r>
          </a:p>
          <a:p>
            <a:r>
              <a:rPr lang="ru-RU" sz="2000" dirty="0">
                <a:latin typeface="+mj-lt"/>
              </a:rPr>
              <a:t>материальная депривация</a:t>
            </a:r>
          </a:p>
          <a:p>
            <a:r>
              <a:rPr lang="ru-RU" sz="2000" dirty="0">
                <a:latin typeface="+mj-lt"/>
              </a:rPr>
              <a:t> эксклюзия на рынке труда</a:t>
            </a:r>
          </a:p>
          <a:p>
            <a:r>
              <a:rPr lang="ru-RU" sz="2000" dirty="0">
                <a:latin typeface="+mj-lt"/>
              </a:rPr>
              <a:t> эксклюзия от общественных услуг</a:t>
            </a:r>
          </a:p>
          <a:p>
            <a:r>
              <a:rPr lang="ru-RU" sz="2000" dirty="0">
                <a:latin typeface="+mj-lt"/>
              </a:rPr>
              <a:t>эксклюзия от социальных отношений (</a:t>
            </a:r>
            <a:r>
              <a:rPr lang="en-US" sz="2000" dirty="0">
                <a:latin typeface="+mj-lt"/>
              </a:rPr>
              <a:t>Gordon, D., et al.</a:t>
            </a:r>
            <a:r>
              <a:rPr lang="ru-RU" sz="2000" dirty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2000)</a:t>
            </a:r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рынок труда</a:t>
            </a:r>
          </a:p>
          <a:p>
            <a:r>
              <a:rPr lang="ru-RU" sz="2000" dirty="0">
                <a:latin typeface="+mj-lt"/>
              </a:rPr>
              <a:t>экономические, культурные, духовные, социальные и институциональные эксклюзии (</a:t>
            </a:r>
            <a:r>
              <a:rPr lang="en-US" sz="2000" dirty="0" err="1">
                <a:latin typeface="+mj-lt"/>
              </a:rPr>
              <a:t>Littlewood</a:t>
            </a:r>
            <a:r>
              <a:rPr lang="ru-RU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and </a:t>
            </a:r>
            <a:r>
              <a:rPr lang="en-US" sz="2000" dirty="0" err="1">
                <a:latin typeface="+mj-lt"/>
              </a:rPr>
              <a:t>Herkommer</a:t>
            </a:r>
            <a:r>
              <a:rPr lang="en-US" sz="2000" dirty="0">
                <a:latin typeface="+mj-lt"/>
              </a:rPr>
              <a:t>,</a:t>
            </a:r>
            <a:r>
              <a:rPr lang="ru-RU" sz="20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1999) </a:t>
            </a:r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>
                <a:latin typeface="+mj-lt"/>
              </a:rPr>
              <a:t>социальная поддержка и семейные связи</a:t>
            </a:r>
          </a:p>
          <a:p>
            <a:r>
              <a:rPr lang="ru-RU" sz="2000" dirty="0">
                <a:latin typeface="+mj-lt"/>
              </a:rPr>
              <a:t>доверие к «другим» и социальным институтам (</a:t>
            </a:r>
            <a:r>
              <a:rPr lang="en-US" sz="2000" dirty="0" err="1">
                <a:latin typeface="+mj-lt"/>
              </a:rPr>
              <a:t>Böhnke</a:t>
            </a:r>
            <a:r>
              <a:rPr lang="en-US" sz="2000" dirty="0">
                <a:latin typeface="+mj-lt"/>
              </a:rPr>
              <a:t>, 2006</a:t>
            </a:r>
            <a:r>
              <a:rPr lang="ru-RU" sz="2000" dirty="0"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59358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Категории эксклюзии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+mj-lt"/>
              </a:rPr>
              <a:t>расовая эксклюзия;</a:t>
            </a:r>
          </a:p>
          <a:p>
            <a:r>
              <a:rPr lang="ru-RU" dirty="0">
                <a:latin typeface="+mj-lt"/>
              </a:rPr>
              <a:t>национальная эксклюзия;</a:t>
            </a:r>
          </a:p>
          <a:p>
            <a:r>
              <a:rPr lang="ru-RU" dirty="0">
                <a:latin typeface="+mj-lt"/>
              </a:rPr>
              <a:t>эксклюзия по полу;</a:t>
            </a:r>
          </a:p>
          <a:p>
            <a:r>
              <a:rPr lang="ru-RU" dirty="0">
                <a:latin typeface="+mj-lt"/>
              </a:rPr>
              <a:t>эксклюзия по возрасту;</a:t>
            </a:r>
          </a:p>
          <a:p>
            <a:r>
              <a:rPr lang="ru-RU" dirty="0">
                <a:latin typeface="+mj-lt"/>
              </a:rPr>
              <a:t>языковая эксклюзия;</a:t>
            </a:r>
          </a:p>
          <a:p>
            <a:r>
              <a:rPr lang="ru-RU" dirty="0">
                <a:latin typeface="+mj-lt"/>
              </a:rPr>
              <a:t>религиозная эксклюзия;</a:t>
            </a:r>
          </a:p>
          <a:p>
            <a:r>
              <a:rPr lang="ru-RU" dirty="0">
                <a:latin typeface="+mj-lt"/>
              </a:rPr>
              <a:t>экономическая эксклюзия;</a:t>
            </a:r>
          </a:p>
          <a:p>
            <a:r>
              <a:rPr lang="ru-RU" dirty="0">
                <a:latin typeface="+mj-lt"/>
              </a:rPr>
              <a:t>политическая эксклюзия;</a:t>
            </a:r>
          </a:p>
          <a:p>
            <a:r>
              <a:rPr lang="ru-RU" dirty="0">
                <a:latin typeface="+mj-lt"/>
              </a:rPr>
              <a:t>образовательная эксклюзия;</a:t>
            </a:r>
          </a:p>
          <a:p>
            <a:r>
              <a:rPr lang="ru-RU" dirty="0">
                <a:latin typeface="+mj-lt"/>
              </a:rPr>
              <a:t>эксклюзия по здоровью (например, относящиеся к людям имеющие инвалидность, либо ограничения по здоровью).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52" y="1179012"/>
            <a:ext cx="5609573" cy="42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Подходы к пониманию инклюзии/эксклюзии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+mj-lt"/>
              </a:rPr>
              <a:t>теория жизненных циклов (</a:t>
            </a:r>
            <a:r>
              <a:rPr lang="en-US" dirty="0" err="1">
                <a:latin typeface="+mj-lt"/>
              </a:rPr>
              <a:t>DeWilde</a:t>
            </a:r>
            <a:r>
              <a:rPr lang="en-US" dirty="0">
                <a:latin typeface="+mj-lt"/>
              </a:rPr>
              <a:t>, 2003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Rowntree, 1901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Elder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and Shanahan, 2006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Rigg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and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Sefton</a:t>
            </a:r>
            <a:r>
              <a:rPr lang="ru-RU" dirty="0">
                <a:latin typeface="+mj-lt"/>
              </a:rPr>
              <a:t>, 2004</a:t>
            </a:r>
            <a:r>
              <a:rPr lang="en-US" dirty="0">
                <a:latin typeface="+mj-lt"/>
              </a:rPr>
              <a:t>)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равенство в доступе к механизмам интеграции (Тихонова, 2003)</a:t>
            </a:r>
          </a:p>
          <a:p>
            <a:r>
              <a:rPr lang="ru-RU" dirty="0">
                <a:latin typeface="+mj-lt"/>
              </a:rPr>
              <a:t>формирование множественных неравенств (</a:t>
            </a:r>
            <a:r>
              <a:rPr lang="ru-RU" dirty="0" err="1">
                <a:latin typeface="+mj-lt"/>
              </a:rPr>
              <a:t>Furstenberg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et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al</a:t>
            </a:r>
            <a:r>
              <a:rPr lang="ru-RU" dirty="0">
                <a:latin typeface="+mj-lt"/>
              </a:rPr>
              <a:t>., 1999; </a:t>
            </a:r>
            <a:r>
              <a:rPr lang="ru-RU" dirty="0" err="1">
                <a:latin typeface="+mj-lt"/>
              </a:rPr>
              <a:t>Bartley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and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Plewis</a:t>
            </a:r>
            <a:r>
              <a:rPr lang="ru-RU" dirty="0">
                <a:latin typeface="+mj-lt"/>
              </a:rPr>
              <a:t>, 2002; </a:t>
            </a:r>
            <a:r>
              <a:rPr lang="ru-RU" dirty="0" err="1">
                <a:latin typeface="+mj-lt"/>
              </a:rPr>
              <a:t>Gallie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and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Paugam</a:t>
            </a:r>
            <a:r>
              <a:rPr lang="ru-RU" dirty="0">
                <a:latin typeface="+mj-lt"/>
              </a:rPr>
              <a:t> 2000)</a:t>
            </a:r>
          </a:p>
          <a:p>
            <a:r>
              <a:rPr lang="ru-RU" dirty="0">
                <a:latin typeface="+mj-lt"/>
              </a:rPr>
              <a:t>теория социальных границ (</a:t>
            </a:r>
            <a:r>
              <a:rPr lang="en-US" dirty="0">
                <a:latin typeface="+mj-lt"/>
              </a:rPr>
              <a:t>Whelan, et al.,</a:t>
            </a:r>
            <a:r>
              <a:rPr lang="ru-RU" dirty="0">
                <a:latin typeface="+mj-lt"/>
              </a:rPr>
              <a:t> 20</a:t>
            </a:r>
            <a:r>
              <a:rPr lang="en-US" dirty="0">
                <a:latin typeface="+mj-lt"/>
              </a:rPr>
              <a:t>02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Barth, 1969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Douglas, 1966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Alexander, 2001</a:t>
            </a:r>
            <a:r>
              <a:rPr lang="ru-RU" dirty="0">
                <a:latin typeface="+mj-lt"/>
              </a:rPr>
              <a:t>; </a:t>
            </a:r>
            <a:r>
              <a:rPr lang="en-US" dirty="0">
                <a:latin typeface="+mj-lt"/>
              </a:rPr>
              <a:t>Elias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and </a:t>
            </a:r>
            <a:r>
              <a:rPr lang="en-US" dirty="0" err="1">
                <a:latin typeface="+mj-lt"/>
              </a:rPr>
              <a:t>Scotson</a:t>
            </a:r>
            <a:r>
              <a:rPr lang="en-US" dirty="0">
                <a:latin typeface="+mj-lt"/>
              </a:rPr>
              <a:t>, 1994</a:t>
            </a:r>
            <a:r>
              <a:rPr lang="ru-RU" dirty="0">
                <a:latin typeface="+mj-lt"/>
              </a:rPr>
              <a:t>; </a:t>
            </a:r>
            <a:r>
              <a:rPr lang="en-US" dirty="0" err="1">
                <a:latin typeface="+mj-lt"/>
              </a:rPr>
              <a:t>Wimmer</a:t>
            </a:r>
            <a:r>
              <a:rPr lang="en-US" dirty="0">
                <a:latin typeface="+mj-lt"/>
              </a:rPr>
              <a:t> and Lamont,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2006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учет макро-уровневых процессов в обществе (</a:t>
            </a:r>
            <a:r>
              <a:rPr lang="en-US" dirty="0">
                <a:latin typeface="+mj-lt"/>
              </a:rPr>
              <a:t>Silver</a:t>
            </a:r>
            <a:r>
              <a:rPr lang="ru-RU" dirty="0">
                <a:latin typeface="+mj-lt"/>
              </a:rPr>
              <a:t>, 1994)</a:t>
            </a:r>
          </a:p>
          <a:p>
            <a:r>
              <a:rPr lang="ru-RU" dirty="0">
                <a:latin typeface="+mj-lt"/>
              </a:rPr>
              <a:t>социально-психологический подход (</a:t>
            </a:r>
            <a:r>
              <a:rPr lang="ru-RU" dirty="0" err="1">
                <a:latin typeface="+mj-lt"/>
              </a:rPr>
              <a:t>Gibbons</a:t>
            </a:r>
            <a:r>
              <a:rPr lang="ru-RU" dirty="0">
                <a:latin typeface="+mj-lt"/>
              </a:rPr>
              <a:t>, 1985; </a:t>
            </a:r>
            <a:r>
              <a:rPr lang="ru-RU" dirty="0" err="1">
                <a:latin typeface="+mj-lt"/>
              </a:rPr>
              <a:t>Oliver</a:t>
            </a:r>
            <a:r>
              <a:rPr lang="ru-RU" dirty="0">
                <a:latin typeface="+mj-lt"/>
              </a:rPr>
              <a:t>, 1986; </a:t>
            </a:r>
            <a:r>
              <a:rPr lang="ru-RU" dirty="0" err="1">
                <a:latin typeface="+mj-lt"/>
              </a:rPr>
              <a:t>Coleman</a:t>
            </a:r>
            <a:r>
              <a:rPr lang="ru-RU" dirty="0">
                <a:latin typeface="+mj-lt"/>
              </a:rPr>
              <a:t>, 1983; </a:t>
            </a:r>
            <a:r>
              <a:rPr lang="en-US" dirty="0">
                <a:latin typeface="+mj-lt"/>
              </a:rPr>
              <a:t>Atherton, Brandon and Brandon, 1996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философский подход (см., например, Мишель Фуко "Помешательство и цивилизация" (1967)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158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ИНКЛЮЗИЯ / ЭКСКЛЮЗИЯ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Ключевые тезисы:</a:t>
            </a:r>
          </a:p>
          <a:p>
            <a:r>
              <a:rPr lang="ru-RU" dirty="0">
                <a:latin typeface="+mj-lt"/>
              </a:rPr>
              <a:t>не только точка зрения на ситуацию в образовании, а объяснительная схема, которая может использоваться для исследования и проектирования образовательной среды</a:t>
            </a:r>
          </a:p>
          <a:p>
            <a:r>
              <a:rPr lang="ru-RU" dirty="0">
                <a:latin typeface="+mj-lt"/>
              </a:rPr>
              <a:t>в современном обществе сложны и многомерны</a:t>
            </a:r>
          </a:p>
          <a:p>
            <a:r>
              <a:rPr lang="ru-RU" dirty="0">
                <a:latin typeface="+mj-lt"/>
              </a:rPr>
              <a:t>это одновременно и способы, которыми люди отделены от общества (маргинализованы) и состояния, поражающее разные группы людей</a:t>
            </a:r>
          </a:p>
          <a:p>
            <a:r>
              <a:rPr lang="ru-RU" dirty="0">
                <a:latin typeface="+mj-lt"/>
              </a:rPr>
              <a:t>беспрецедентно широкий диапазон выбора разнообразных жизненных стилей /беспрецедентно широкий диапазон разнообразных стратегий выживания, каждая из которых оказывается перед непредвиденным риском разрушения (Р. </a:t>
            </a:r>
            <a:r>
              <a:rPr lang="ru-RU" dirty="0" err="1">
                <a:latin typeface="+mj-lt"/>
              </a:rPr>
              <a:t>Шуламит</a:t>
            </a:r>
            <a:r>
              <a:rPr lang="ru-RU" dirty="0">
                <a:latin typeface="+mj-lt"/>
              </a:rPr>
              <a:t>, 1999)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57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31" y="1027906"/>
            <a:ext cx="10082407" cy="57619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опыт: социальная включенность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560" y="2787041"/>
            <a:ext cx="1960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2017 г., население 40+,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984, Алтайский, Забайкальский края, Кемеровская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11607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04" y="193217"/>
            <a:ext cx="10515600" cy="1325563"/>
          </a:xfrm>
        </p:spPr>
        <p:txBody>
          <a:bodyPr/>
          <a:lstStyle/>
          <a:p>
            <a:r>
              <a:rPr lang="ru-RU" dirty="0"/>
              <a:t>Исследовательский опыт: факторы и распространённость депривации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43548"/>
              </p:ext>
            </p:extLst>
          </p:nvPr>
        </p:nvGraphicFramePr>
        <p:xfrm>
          <a:off x="124218" y="1518780"/>
          <a:ext cx="3239020" cy="357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9582" y="5757434"/>
            <a:ext cx="273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2017 г., население 40+,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984, 3 региона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176853"/>
              </p:ext>
            </p:extLst>
          </p:nvPr>
        </p:nvGraphicFramePr>
        <p:xfrm>
          <a:off x="3327748" y="1481203"/>
          <a:ext cx="2802699" cy="39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8668" y="5771679"/>
            <a:ext cx="280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2020 г., население 15-75 лет,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2541, 6 регионов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806478"/>
              </p:ext>
            </p:extLst>
          </p:nvPr>
        </p:nvGraphicFramePr>
        <p:xfrm>
          <a:off x="6193077" y="1596795"/>
          <a:ext cx="2944661" cy="385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07691" y="5757432"/>
            <a:ext cx="212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2020 г., мигранты,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150, 5 регионов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805274"/>
              </p:ext>
            </p:extLst>
          </p:nvPr>
        </p:nvGraphicFramePr>
        <p:xfrm>
          <a:off x="9333977" y="1470241"/>
          <a:ext cx="2672219" cy="367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03500" y="5757431"/>
            <a:ext cx="227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2022 г., население 17-75 лет,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1200, Алтайский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153930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252" y="340072"/>
            <a:ext cx="10515600" cy="1325563"/>
          </a:xfrm>
        </p:spPr>
        <p:txBody>
          <a:bodyPr/>
          <a:lstStyle/>
          <a:p>
            <a:r>
              <a:rPr lang="ru-RU" dirty="0"/>
              <a:t>Исследовательский опыт: депривация национальности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31" y="2874723"/>
            <a:ext cx="1960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2017 г., население 40+,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984, Алтайский, Забайкальский края, Кемеровская область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85" y="1508036"/>
            <a:ext cx="7064681" cy="501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48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07" y="883085"/>
            <a:ext cx="7687468" cy="56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опыт: депривация национальности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31" y="2874723"/>
            <a:ext cx="1960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+mj-lt"/>
              </a:rPr>
              <a:t>2017 г., население 40+, </a:t>
            </a:r>
            <a:r>
              <a:rPr lang="en-US" i="1" dirty="0">
                <a:latin typeface="+mj-lt"/>
              </a:rPr>
              <a:t>n = </a:t>
            </a:r>
            <a:r>
              <a:rPr lang="ru-RU" i="1" dirty="0">
                <a:latin typeface="+mj-lt"/>
              </a:rPr>
              <a:t>984, Алтайский, Забайкальский края, Кемеровская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43214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опыт: инклюзия населения Алтайского края (2020)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599915"/>
              </p:ext>
            </p:extLst>
          </p:nvPr>
        </p:nvGraphicFramePr>
        <p:xfrm>
          <a:off x="501040" y="1778696"/>
          <a:ext cx="11260902" cy="43026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64922">
                  <a:extLst>
                    <a:ext uri="{9D8B030D-6E8A-4147-A177-3AD203B41FA5}">
                      <a16:colId xmlns:a16="http://schemas.microsoft.com/office/drawing/2014/main" val="2575857315"/>
                    </a:ext>
                  </a:extLst>
                </a:gridCol>
                <a:gridCol w="1466775">
                  <a:extLst>
                    <a:ext uri="{9D8B030D-6E8A-4147-A177-3AD203B41FA5}">
                      <a16:colId xmlns:a16="http://schemas.microsoft.com/office/drawing/2014/main" val="405346537"/>
                    </a:ext>
                  </a:extLst>
                </a:gridCol>
                <a:gridCol w="1164609">
                  <a:extLst>
                    <a:ext uri="{9D8B030D-6E8A-4147-A177-3AD203B41FA5}">
                      <a16:colId xmlns:a16="http://schemas.microsoft.com/office/drawing/2014/main" val="3298606279"/>
                    </a:ext>
                  </a:extLst>
                </a:gridCol>
                <a:gridCol w="1163475">
                  <a:extLst>
                    <a:ext uri="{9D8B030D-6E8A-4147-A177-3AD203B41FA5}">
                      <a16:colId xmlns:a16="http://schemas.microsoft.com/office/drawing/2014/main" val="1601500118"/>
                    </a:ext>
                  </a:extLst>
                </a:gridCol>
                <a:gridCol w="1164609">
                  <a:extLst>
                    <a:ext uri="{9D8B030D-6E8A-4147-A177-3AD203B41FA5}">
                      <a16:colId xmlns:a16="http://schemas.microsoft.com/office/drawing/2014/main" val="3034335699"/>
                    </a:ext>
                  </a:extLst>
                </a:gridCol>
                <a:gridCol w="1163475">
                  <a:extLst>
                    <a:ext uri="{9D8B030D-6E8A-4147-A177-3AD203B41FA5}">
                      <a16:colId xmlns:a16="http://schemas.microsoft.com/office/drawing/2014/main" val="2761645303"/>
                    </a:ext>
                  </a:extLst>
                </a:gridCol>
                <a:gridCol w="1164609">
                  <a:extLst>
                    <a:ext uri="{9D8B030D-6E8A-4147-A177-3AD203B41FA5}">
                      <a16:colId xmlns:a16="http://schemas.microsoft.com/office/drawing/2014/main" val="1808731965"/>
                    </a:ext>
                  </a:extLst>
                </a:gridCol>
                <a:gridCol w="1343605">
                  <a:extLst>
                    <a:ext uri="{9D8B030D-6E8A-4147-A177-3AD203B41FA5}">
                      <a16:colId xmlns:a16="http://schemas.microsoft.com/office/drawing/2014/main" val="1115858499"/>
                    </a:ext>
                  </a:extLst>
                </a:gridCol>
                <a:gridCol w="1464823">
                  <a:extLst>
                    <a:ext uri="{9D8B030D-6E8A-4147-A177-3AD203B41FA5}">
                      <a16:colId xmlns:a16="http://schemas.microsoft.com/office/drawing/2014/main" val="515522988"/>
                    </a:ext>
                  </a:extLst>
                </a:gridCol>
              </a:tblGrid>
              <a:tr h="89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Материальная</a:t>
                      </a:r>
                      <a:r>
                        <a:rPr lang="ru-RU" sz="1400" kern="1200" baseline="0" dirty="0">
                          <a:effectLst/>
                        </a:rPr>
                        <a:t> депривация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Доступ</a:t>
                      </a:r>
                      <a:r>
                        <a:rPr lang="ru-RU" sz="1400" kern="1200" baseline="0" dirty="0">
                          <a:effectLst/>
                        </a:rPr>
                        <a:t> к социальным институтам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Безопасная среда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Социальное</a:t>
                      </a:r>
                      <a:r>
                        <a:rPr lang="ru-RU" sz="1400" kern="1200" baseline="0" dirty="0">
                          <a:effectLst/>
                        </a:rPr>
                        <a:t> участие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Культурная интеграция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Ситуация</a:t>
                      </a:r>
                      <a:r>
                        <a:rPr lang="ru-RU" sz="1400" kern="1200" baseline="0" dirty="0">
                          <a:effectLst/>
                        </a:rPr>
                        <a:t>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Состояние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Общий</a:t>
                      </a:r>
                      <a:r>
                        <a:rPr lang="ru-RU" sz="1400" kern="1200" baseline="0" dirty="0">
                          <a:effectLst/>
                        </a:rPr>
                        <a:t> индекс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2142655"/>
                  </a:ext>
                </a:extLst>
              </a:tr>
              <a:tr h="833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m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147,90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181,33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189,47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181,83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192,82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171,28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186,57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177,44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8630494"/>
                  </a:ext>
                </a:extLst>
              </a:tr>
              <a:tr h="773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N</a:t>
                      </a:r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11328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11212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11284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11278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11269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11371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11293</a:t>
                      </a:r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11378</a:t>
                      </a:r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641756"/>
                  </a:ext>
                </a:extLst>
              </a:tr>
              <a:tr h="18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sd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64,49</a:t>
                      </a:r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44,77</a:t>
                      </a:r>
                      <a:endParaRPr lang="ru-RU" sz="14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26,49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36,66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22,55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35,76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26,78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29,42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448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0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Исследовательский опыт: инклюзия населения Алтайского края (2020)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898349"/>
              </p:ext>
            </p:extLst>
          </p:nvPr>
        </p:nvGraphicFramePr>
        <p:xfrm>
          <a:off x="632563" y="1634647"/>
          <a:ext cx="11160691" cy="460331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810012">
                  <a:extLst>
                    <a:ext uri="{9D8B030D-6E8A-4147-A177-3AD203B41FA5}">
                      <a16:colId xmlns:a16="http://schemas.microsoft.com/office/drawing/2014/main" val="1002277384"/>
                    </a:ext>
                  </a:extLst>
                </a:gridCol>
                <a:gridCol w="1409178">
                  <a:extLst>
                    <a:ext uri="{9D8B030D-6E8A-4147-A177-3AD203B41FA5}">
                      <a16:colId xmlns:a16="http://schemas.microsoft.com/office/drawing/2014/main" val="3190382936"/>
                    </a:ext>
                  </a:extLst>
                </a:gridCol>
                <a:gridCol w="1273156">
                  <a:extLst>
                    <a:ext uri="{9D8B030D-6E8A-4147-A177-3AD203B41FA5}">
                      <a16:colId xmlns:a16="http://schemas.microsoft.com/office/drawing/2014/main" val="3844546645"/>
                    </a:ext>
                  </a:extLst>
                </a:gridCol>
                <a:gridCol w="1061184">
                  <a:extLst>
                    <a:ext uri="{9D8B030D-6E8A-4147-A177-3AD203B41FA5}">
                      <a16:colId xmlns:a16="http://schemas.microsoft.com/office/drawing/2014/main" val="2574936366"/>
                    </a:ext>
                  </a:extLst>
                </a:gridCol>
                <a:gridCol w="1185474">
                  <a:extLst>
                    <a:ext uri="{9D8B030D-6E8A-4147-A177-3AD203B41FA5}">
                      <a16:colId xmlns:a16="http://schemas.microsoft.com/office/drawing/2014/main" val="594658959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875813110"/>
                    </a:ext>
                  </a:extLst>
                </a:gridCol>
                <a:gridCol w="1027135">
                  <a:extLst>
                    <a:ext uri="{9D8B030D-6E8A-4147-A177-3AD203B41FA5}">
                      <a16:colId xmlns:a16="http://schemas.microsoft.com/office/drawing/2014/main" val="3471814635"/>
                    </a:ext>
                  </a:extLst>
                </a:gridCol>
                <a:gridCol w="1216699">
                  <a:extLst>
                    <a:ext uri="{9D8B030D-6E8A-4147-A177-3AD203B41FA5}">
                      <a16:colId xmlns:a16="http://schemas.microsoft.com/office/drawing/2014/main" val="1924582809"/>
                    </a:ext>
                  </a:extLst>
                </a:gridCol>
                <a:gridCol w="1131930">
                  <a:extLst>
                    <a:ext uri="{9D8B030D-6E8A-4147-A177-3AD203B41FA5}">
                      <a16:colId xmlns:a16="http://schemas.microsoft.com/office/drawing/2014/main" val="4232947308"/>
                    </a:ext>
                  </a:extLst>
                </a:gridCol>
              </a:tblGrid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Возраст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Материальная</a:t>
                      </a:r>
                      <a:r>
                        <a:rPr lang="ru-RU" sz="1400" kern="1200" baseline="0" dirty="0">
                          <a:effectLst/>
                        </a:rPr>
                        <a:t> депривация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Доступ</a:t>
                      </a:r>
                      <a:r>
                        <a:rPr lang="ru-RU" sz="1400" kern="1200" baseline="0" dirty="0">
                          <a:effectLst/>
                        </a:rPr>
                        <a:t> к социальным институтам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Безопасная среда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Социальное</a:t>
                      </a:r>
                      <a:r>
                        <a:rPr lang="ru-RU" sz="1400" kern="1200" baseline="0" dirty="0">
                          <a:effectLst/>
                        </a:rPr>
                        <a:t> участие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Культурная интеграция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Ситуация</a:t>
                      </a:r>
                      <a:r>
                        <a:rPr lang="ru-RU" sz="1400" kern="1200" baseline="0" dirty="0">
                          <a:effectLst/>
                        </a:rPr>
                        <a:t>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Состояние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Общий</a:t>
                      </a:r>
                      <a:r>
                        <a:rPr lang="ru-RU" sz="1400" kern="1200" baseline="0" dirty="0">
                          <a:effectLst/>
                        </a:rPr>
                        <a:t> индекс эксклюзии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922045"/>
                  </a:ext>
                </a:extLst>
              </a:tr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18-24 лет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</a:rPr>
                        <a:t>155,53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</a:rPr>
                        <a:t>183,75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</a:rPr>
                        <a:t>183,22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</a:rPr>
                        <a:t>179,78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C00000"/>
                          </a:solidFill>
                          <a:effectLst/>
                        </a:rPr>
                        <a:t>191,45</a:t>
                      </a:r>
                      <a:endParaRPr lang="ru-RU" sz="14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C00000"/>
                          </a:solidFill>
                          <a:effectLst/>
                        </a:rPr>
                        <a:t>172,73</a:t>
                      </a:r>
                      <a:endParaRPr lang="ru-RU" sz="14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C00000"/>
                          </a:solidFill>
                          <a:effectLst/>
                        </a:rPr>
                        <a:t>184,85</a:t>
                      </a:r>
                      <a:endParaRPr lang="ru-RU" sz="1400" kern="120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C00000"/>
                          </a:solidFill>
                          <a:effectLst/>
                        </a:rPr>
                        <a:t>177,81</a:t>
                      </a:r>
                      <a:endParaRPr lang="ru-RU" sz="14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3991387"/>
                  </a:ext>
                </a:extLst>
              </a:tr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25-34 лет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134,29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177,75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184,77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175,37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192,29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163,99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182,58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171,60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9212412"/>
                  </a:ext>
                </a:extLst>
              </a:tr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35-54 лет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138,74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178,42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189,45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180,18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192,00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167,43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185,21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174,62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6645021"/>
                  </a:ext>
                </a:extLst>
              </a:tr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55-64 лет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152,74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182,41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192,37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185,26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192,92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173,99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188,52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179,75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7638343"/>
                  </a:ext>
                </a:extLst>
              </a:tr>
              <a:tr h="7672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65-99 лет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166,88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187,28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192,90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187,21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195,17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180,52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190,90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184,54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166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64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Концепция государственной миграционной политики Российской Федерации</a:t>
            </a:r>
            <a:br>
              <a:rPr lang="ru-RU" sz="3600" dirty="0"/>
            </a:br>
            <a:r>
              <a:rPr lang="ru-RU" sz="3600" dirty="0"/>
              <a:t>на 2019 - 2025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82" y="2182617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Указ Президента Российской Федерации от 31.10.2018 г. № 622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Задача: создание условий для адаптации к правовым, социально-экономическим, культурным и иным условиям жизни в Российской Федерации иностранных граждан, испытывающих сложности в адаптации, обусловленные особенностями их культуры и привычного жизненного уклада, а также иными факторами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Направление деятельности в рамках задачи:  формирование институтов и механизмов социальной и культурной адаптации иностранных граждан с учетом их возрастных, профессиональных, национальных, культурных и иных особенностей, а также региональных и этнокультурных укладов жизни населения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11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32" y="208549"/>
            <a:ext cx="11186786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возможностей родителей удовлетворить потребности детей в возрасте до 18 лет, %</a:t>
            </a:r>
            <a:br>
              <a:rPr lang="ru-RU" sz="2200" dirty="0"/>
            </a:br>
            <a:r>
              <a:rPr lang="ru-RU" sz="2200" dirty="0"/>
              <a:t>(</a:t>
            </a:r>
            <a:r>
              <a:rPr lang="en-US" sz="2200" dirty="0"/>
              <a:t>n = 11802</a:t>
            </a:r>
            <a:r>
              <a:rPr lang="ru-RU" sz="2200" dirty="0"/>
              <a:t>, Алтайский край, 2020)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50724"/>
              </p:ext>
            </p:extLst>
          </p:nvPr>
        </p:nvGraphicFramePr>
        <p:xfrm>
          <a:off x="437366" y="1534112"/>
          <a:ext cx="11299521" cy="529004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998830">
                  <a:extLst>
                    <a:ext uri="{9D8B030D-6E8A-4147-A177-3AD203B41FA5}">
                      <a16:colId xmlns:a16="http://schemas.microsoft.com/office/drawing/2014/main" val="2283792180"/>
                    </a:ext>
                  </a:extLst>
                </a:gridCol>
                <a:gridCol w="2649483">
                  <a:extLst>
                    <a:ext uri="{9D8B030D-6E8A-4147-A177-3AD203B41FA5}">
                      <a16:colId xmlns:a16="http://schemas.microsoft.com/office/drawing/2014/main" val="1733132511"/>
                    </a:ext>
                  </a:extLst>
                </a:gridCol>
                <a:gridCol w="2651208">
                  <a:extLst>
                    <a:ext uri="{9D8B030D-6E8A-4147-A177-3AD203B41FA5}">
                      <a16:colId xmlns:a16="http://schemas.microsoft.com/office/drawing/2014/main" val="28177389"/>
                    </a:ext>
                  </a:extLst>
                </a:gridCol>
              </a:tblGrid>
              <a:tr h="668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Потребности детей / Возможности родителей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Нет, я не могу себе этого позволить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общего индекса удовлетворённости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514783289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трехразовое питание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177,36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3766587424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новую соответствующую сезону обувь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27,2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143,16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569408580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новую, не поношенную одежду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26,6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143,30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719264638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свежие фрукты или овощи не менее одного раза в день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43,0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109,19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692216794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оборудование для уличных игр (роликовые коньки, скейты, футбольные мячи и т.п.)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50,8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85,79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503052149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отдельную комнату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38,7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120,20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3301936873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теплую зимнюю одежду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168,97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1595223970"/>
                  </a:ext>
                </a:extLst>
              </a:tr>
              <a:tr h="289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книги в соответствии с возрастом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149,93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339073043"/>
                  </a:ext>
                </a:extLst>
              </a:tr>
              <a:tr h="29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 для выполнения домашних занятий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171,36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705423402"/>
                  </a:ext>
                </a:extLst>
              </a:tr>
              <a:tr h="364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настольные игры в соответствии с возрастом (пазлы, кубики, компьютерные игры, конструкторы и т.п.)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152,27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221016693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велосипед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34,0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127,40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3058424254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карманные деньги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47,4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84,16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724426623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mp3 плеер, ipod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54,7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55,32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3515187336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компьютер, ноутбук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42,9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103,21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749952986"/>
                  </a:ext>
                </a:extLst>
              </a:tr>
              <a:tr h="26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одежду не хуже, чем у сверстников (соответствующую такой же у друзей)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31,5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129,69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3319927676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Интернет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155,52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2621845524"/>
                  </a:ext>
                </a:extLst>
              </a:tr>
              <a:tr h="178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мобильный телефон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155,17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27" marR="48927" marT="0" marB="0" anchor="ctr"/>
                </a:tc>
                <a:extLst>
                  <a:ext uri="{0D108BD9-81ED-4DB2-BD59-A6C34878D82A}">
                    <a16:rowId xmlns:a16="http://schemas.microsoft.com/office/drawing/2014/main" val="151360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Расширение доступа к образованию: современные подходы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+mj-lt"/>
              </a:rPr>
              <a:t>расширение доступа к образованию (</a:t>
            </a:r>
            <a:r>
              <a:rPr lang="ru-RU" dirty="0" err="1">
                <a:latin typeface="+mj-lt"/>
              </a:rPr>
              <a:t>widening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participation</a:t>
            </a:r>
            <a:r>
              <a:rPr lang="ru-RU" dirty="0">
                <a:latin typeface="+mj-lt"/>
              </a:rPr>
              <a:t>);</a:t>
            </a:r>
          </a:p>
          <a:p>
            <a:r>
              <a:rPr lang="ru-RU" dirty="0" err="1">
                <a:latin typeface="+mj-lt"/>
              </a:rPr>
              <a:t>мэйнстриминг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mainstreaming</a:t>
            </a:r>
            <a:r>
              <a:rPr lang="ru-RU" dirty="0">
                <a:latin typeface="+mj-lt"/>
              </a:rPr>
              <a:t>) - предполагает, что дети с ОВЗ общаются со сверстниками на праздниках, в различных досуговых программах;</a:t>
            </a:r>
          </a:p>
          <a:p>
            <a:r>
              <a:rPr lang="ru-RU" dirty="0">
                <a:latin typeface="+mj-lt"/>
              </a:rPr>
              <a:t>интеграция (</a:t>
            </a:r>
            <a:r>
              <a:rPr lang="ru-RU" dirty="0" err="1">
                <a:latin typeface="+mj-lt"/>
              </a:rPr>
              <a:t>integration</a:t>
            </a:r>
            <a:r>
              <a:rPr lang="ru-RU" dirty="0">
                <a:latin typeface="+mj-lt"/>
              </a:rPr>
              <a:t>) - приведение потребностей детей с психическими и физическими нарушениями в соответствие с общей системой образования, остающейся в целом неизменной, не приспособленной для них;</a:t>
            </a:r>
          </a:p>
          <a:p>
            <a:r>
              <a:rPr lang="ru-RU" dirty="0">
                <a:latin typeface="+mj-lt"/>
              </a:rPr>
              <a:t>пространственное «соприсутствие» детей с особенностями развития и обычных детей в образовательной организации (включение, или инклюзия) - реформирование, перепланировка учебных помещений так, чтобы они отвечали нуждам и потребностям всех детей без исключения. </a:t>
            </a: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Саламанкская</a:t>
            </a:r>
            <a:r>
              <a:rPr lang="ru-RU" dirty="0">
                <a:latin typeface="+mj-lt"/>
              </a:rPr>
              <a:t> декларация о принципах, политике и практической деятельности в сфере образования лиц с особыми потребностями:  вводит в международный обиход термин «инклюзия» и провозглашает принцип инклюзивного образования (ЮНЕСКО, 1994). </a:t>
            </a:r>
          </a:p>
        </p:txBody>
      </p:sp>
    </p:spTree>
    <p:extLst>
      <p:ext uri="{BB962C8B-B14F-4D97-AF65-F5344CB8AC3E}">
        <p14:creationId xmlns:p14="http://schemas.microsoft.com/office/powerpoint/2010/main" val="151892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инклюзии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7863"/>
            <a:ext cx="10515600" cy="53235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проблемы нормальной жизнедеятельности у этих людей в большинстве случаев связаны не столько с наличием у них определенных дефектов как таковых, сколько с тем отношением к данной категории людей, которое сложилось в обществе </a:t>
            </a:r>
            <a:r>
              <a:rPr lang="ru-RU" dirty="0">
                <a:latin typeface="+mj-lt"/>
              </a:rPr>
              <a:t>(Социальная модель инвалидности (</a:t>
            </a:r>
            <a:r>
              <a:rPr lang="ru-RU" dirty="0" err="1">
                <a:latin typeface="+mj-lt"/>
              </a:rPr>
              <a:t>Swain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et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al</a:t>
            </a:r>
            <a:r>
              <a:rPr lang="ru-RU" dirty="0">
                <a:latin typeface="+mj-lt"/>
              </a:rPr>
              <a:t>, 1992)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именно общество должно изменить свое отношение к этой группе населения, разработать и провести в жизнь специальные мероприятия по их социальной интеграции</a:t>
            </a:r>
          </a:p>
          <a:p>
            <a:r>
              <a:rPr lang="ru-RU" dirty="0">
                <a:latin typeface="+mj-lt"/>
              </a:rPr>
              <a:t>любой человек, будь он здоровый или больной всегда имеет свои сильные и слабые стороны</a:t>
            </a:r>
          </a:p>
          <a:p>
            <a:r>
              <a:rPr lang="ru-RU" dirty="0">
                <a:latin typeface="+mj-lt"/>
              </a:rPr>
              <a:t>факт осознания своей непохожести на других остается - всё дело в том, как эта непохожесть воспринимается и переживается</a:t>
            </a:r>
          </a:p>
          <a:p>
            <a:r>
              <a:rPr lang="ru-RU" dirty="0">
                <a:latin typeface="+mj-lt"/>
              </a:rPr>
              <a:t>осознание личного своеобразия может иметь позитивный смысл, выступать инструментом самоутверждения, плохо, когда непохожесть воспринимается как ущербность. Это имеет место в том случае, если общество рассматривает некоторую характеристику как нежелательную, как признак социальной неадекватности</a:t>
            </a:r>
          </a:p>
          <a:p>
            <a:r>
              <a:rPr lang="ru-RU" dirty="0">
                <a:latin typeface="+mj-lt"/>
              </a:rPr>
              <a:t>признание того факта, что в большинстве случаев (хотя и не во всех) сравнение больных и здоровых будет не в пользу первых, является необходимым элементом построения любой эффективной стратегии интеграции (</a:t>
            </a:r>
            <a:r>
              <a:rPr lang="ru-RU" dirty="0" err="1">
                <a:latin typeface="+mj-lt"/>
              </a:rPr>
              <a:t>Atherton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Brandon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and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Brandon</a:t>
            </a:r>
            <a:r>
              <a:rPr lang="ru-RU" dirty="0">
                <a:latin typeface="+mj-lt"/>
              </a:rPr>
              <a:t>, 1996)</a:t>
            </a:r>
          </a:p>
          <a:p>
            <a:r>
              <a:rPr lang="ru-RU" dirty="0">
                <a:latin typeface="+mj-lt"/>
              </a:rPr>
              <a:t>существенным моментом оказывается то обстоятельство, что у многих инвалидов (детей и взрослых) под влиянием отношения окружающих формируется комплекс неполноценности. Поэтому мероприятия по формированию позитивной самооценки должны стать важной составной частью подготовки к жизни в интегрированном сообществе.</a:t>
            </a:r>
            <a:br>
              <a:rPr lang="ru-RU" dirty="0">
                <a:effectLst/>
                <a:latin typeface="+mj-lt"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525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Путь общества к социальной инклюзии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3" y="1449843"/>
            <a:ext cx="9381396" cy="5277035"/>
          </a:xfrm>
        </p:spPr>
      </p:pic>
    </p:spTree>
    <p:extLst>
      <p:ext uri="{BB962C8B-B14F-4D97-AF65-F5344CB8AC3E}">
        <p14:creationId xmlns:p14="http://schemas.microsoft.com/office/powerpoint/2010/main" val="286775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инклюзии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+mj-lt"/>
              </a:rPr>
              <a:t>От агрессии и нетерпимости к осознанию необходимости призрения инвалидов</a:t>
            </a:r>
          </a:p>
          <a:p>
            <a:r>
              <a:rPr lang="ru-RU" dirty="0">
                <a:latin typeface="+mj-lt"/>
              </a:rPr>
              <a:t>От осознания необходимости призрения инвалидов к осознанию возможности обучения глухих и слепых, от приютов к специальным учебным заведениям</a:t>
            </a:r>
          </a:p>
          <a:p>
            <a:r>
              <a:rPr lang="ru-RU" dirty="0">
                <a:latin typeface="+mj-lt"/>
              </a:rPr>
              <a:t>Становление системы специального образования</a:t>
            </a:r>
          </a:p>
          <a:p>
            <a:r>
              <a:rPr lang="ru-RU" dirty="0">
                <a:latin typeface="+mj-lt"/>
              </a:rPr>
              <a:t>От осознания необходимости специального образования для отдельных категорий детей с отклонениями в развитии к пониманию необходимости специального образования для всех, нуждающихся в нем. Развитие и дифференциация системы специального образования</a:t>
            </a:r>
          </a:p>
          <a:p>
            <a:r>
              <a:rPr lang="ru-RU" dirty="0">
                <a:latin typeface="+mj-lt"/>
              </a:rPr>
              <a:t>От равных прав к равным возможностям, от институционализации к интеграции, от интеграции к инклюзивному образованию???</a:t>
            </a:r>
          </a:p>
        </p:txBody>
      </p:sp>
    </p:spTree>
    <p:extLst>
      <p:ext uri="{BB962C8B-B14F-4D97-AF65-F5344CB8AC3E}">
        <p14:creationId xmlns:p14="http://schemas.microsoft.com/office/powerpoint/2010/main" val="2817832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эксклюзия и инклюзия в контексте образования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324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274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ресурсного обеспечения развития инклюзивного образования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0517" y="206988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Научное и методическое обеспечение</a:t>
            </a:r>
          </a:p>
          <a:p>
            <a:r>
              <a:rPr lang="ru-RU" dirty="0">
                <a:latin typeface="+mj-lt"/>
              </a:rPr>
              <a:t>Проектирование процесса взаимодействия уровней образовательной системы</a:t>
            </a:r>
          </a:p>
          <a:p>
            <a:r>
              <a:rPr lang="ru-RU" dirty="0">
                <a:latin typeface="+mj-lt"/>
              </a:rPr>
              <a:t>Разработка технологий индивидуального обучения и психолого-педагогического сопровождения процессов включения ребенка в среду</a:t>
            </a:r>
          </a:p>
          <a:p>
            <a:r>
              <a:rPr lang="ru-RU" dirty="0">
                <a:latin typeface="+mj-lt"/>
              </a:rPr>
              <a:t>Моделирование компонентов и содержательного наполнения инклюзивной образовательной среды</a:t>
            </a:r>
          </a:p>
          <a:p>
            <a:r>
              <a:rPr lang="ru-RU" dirty="0">
                <a:latin typeface="+mj-lt"/>
              </a:rPr>
              <a:t>Психологическое сопровождение участников инклюзивных процессов</a:t>
            </a:r>
          </a:p>
          <a:p>
            <a:pPr lvl="8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0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5" y="-125505"/>
            <a:ext cx="12344400" cy="1066800"/>
          </a:xfrm>
        </p:spPr>
        <p:txBody>
          <a:bodyPr>
            <a:noAutofit/>
          </a:bodyPr>
          <a:lstStyle/>
          <a:p>
            <a:r>
              <a:rPr lang="ru-RU" sz="2400" dirty="0"/>
              <a:t>ПРИМЕР: Доступная среда для инвалидов (одновременно обеспеченность доступа для инвалидов по слуху, зрению и лиц с нарушениями ОПД)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322" y1="36444" x2="38322" y2="36444"/>
                        <a14:foregroundMark x1="40761" y1="34741" x2="40099" y2="35627"/>
                        <a14:foregroundMark x1="30881" y1="44414" x2="30881" y2="44414"/>
                        <a14:foregroundMark x1="36131" y1="45981" x2="36131" y2="45981"/>
                        <a14:foregroundMark x1="5953" y1="46322" x2="5953" y2="46322"/>
                        <a14:foregroundMark x1="5788" y1="45708" x2="5788" y2="45708"/>
                        <a14:foregroundMark x1="66474" y1="28678" x2="69119" y2="25749"/>
                        <a14:foregroundMark x1="68913" y1="31608" x2="68913" y2="31608"/>
                        <a14:foregroundMark x1="79868" y1="11853" x2="79868" y2="11853"/>
                        <a14:foregroundMark x1="91277" y1="7698" x2="91277" y2="7698"/>
                        <a14:foregroundMark x1="97354" y1="54496" x2="97561" y2="54496"/>
                        <a14:foregroundMark x1="90947" y1="9060" x2="90823" y2="9264"/>
                        <a14:foregroundMark x1="91567" y1="6948" x2="91567" y2="6948"/>
                        <a14:foregroundMark x1="51881" y1="28406" x2="51881" y2="28406"/>
                        <a14:foregroundMark x1="51261" y1="25613" x2="51261" y2="25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" t="5295" r="1351" b="2875"/>
          <a:stretch/>
        </p:blipFill>
        <p:spPr>
          <a:xfrm>
            <a:off x="1075897" y="278987"/>
            <a:ext cx="10874189" cy="6042212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356180" y="921218"/>
            <a:ext cx="2749901" cy="1965859"/>
            <a:chOff x="996189" y="836914"/>
            <a:chExt cx="2749901" cy="1965859"/>
          </a:xfrm>
        </p:grpSpPr>
        <p:sp>
          <p:nvSpPr>
            <p:cNvPr id="12" name="TextBox 11"/>
            <p:cNvSpPr txBox="1"/>
            <p:nvPr/>
          </p:nvSpPr>
          <p:spPr>
            <a:xfrm>
              <a:off x="1162213" y="836914"/>
              <a:ext cx="2583877" cy="1965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ru-RU" sz="1400" dirty="0"/>
                <a:t>нет доступа для инвалидов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менее 1%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1-5% доступны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5,1-10% доступны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10,1-15% доступны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15,1-30% доступны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30,1-50% доступны</a:t>
              </a:r>
            </a:p>
            <a:p>
              <a:pPr>
                <a:lnSpc>
                  <a:spcPct val="110000"/>
                </a:lnSpc>
              </a:pPr>
              <a:r>
                <a:rPr lang="ru-RU" sz="1400" dirty="0"/>
                <a:t>более 50% доступны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96189" y="877370"/>
              <a:ext cx="206478" cy="196645"/>
            </a:xfrm>
            <a:prstGeom prst="rect">
              <a:avLst/>
            </a:prstGeom>
            <a:solidFill>
              <a:srgbClr val="800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96189" y="1117110"/>
              <a:ext cx="206478" cy="196645"/>
            </a:xfrm>
            <a:prstGeom prst="rect">
              <a:avLst/>
            </a:prstGeom>
            <a:solidFill>
              <a:srgbClr val="BD0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96189" y="1356853"/>
              <a:ext cx="206478" cy="196645"/>
            </a:xfrm>
            <a:prstGeom prst="rect">
              <a:avLst/>
            </a:prstGeom>
            <a:solidFill>
              <a:srgbClr val="FC4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96189" y="1596593"/>
              <a:ext cx="206478" cy="196645"/>
            </a:xfrm>
            <a:prstGeom prst="rect">
              <a:avLst/>
            </a:prstGeom>
            <a:solidFill>
              <a:srgbClr val="FD8D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96189" y="1841233"/>
              <a:ext cx="206478" cy="196645"/>
            </a:xfrm>
            <a:prstGeom prst="rect">
              <a:avLst/>
            </a:prstGeom>
            <a:solidFill>
              <a:srgbClr val="FDD4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996189" y="2080973"/>
              <a:ext cx="206478" cy="196645"/>
            </a:xfrm>
            <a:prstGeom prst="rect">
              <a:avLst/>
            </a:prstGeom>
            <a:solidFill>
              <a:srgbClr val="F6E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96189" y="2320713"/>
              <a:ext cx="206478" cy="196645"/>
            </a:xfrm>
            <a:prstGeom prst="rect">
              <a:avLst/>
            </a:prstGeom>
            <a:solidFill>
              <a:srgbClr val="CCE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96189" y="2560453"/>
              <a:ext cx="206478" cy="196645"/>
            </a:xfrm>
            <a:prstGeom prst="rect">
              <a:avLst/>
            </a:prstGeom>
            <a:solidFill>
              <a:srgbClr val="41A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34818" y="6211669"/>
            <a:ext cx="591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Источник данных для расчета: ФСН 6-НК, АИС «Статистика»</a:t>
            </a:r>
          </a:p>
        </p:txBody>
      </p:sp>
    </p:spTree>
    <p:extLst>
      <p:ext uri="{BB962C8B-B14F-4D97-AF65-F5344CB8AC3E}">
        <p14:creationId xmlns:p14="http://schemas.microsoft.com/office/powerpoint/2010/main" val="17136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288" y="2663651"/>
            <a:ext cx="965861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В поле зрения социальной инклюзии включены не только люди с ОВЗ и с инвалидностью, но и ряд других групп —мигранты, дети-сироты, дети из неблагополучных семей и т. д. </a:t>
            </a:r>
          </a:p>
        </p:txBody>
      </p:sp>
    </p:spTree>
    <p:extLst>
      <p:ext uri="{BB962C8B-B14F-4D97-AF65-F5344CB8AC3E}">
        <p14:creationId xmlns:p14="http://schemas.microsoft.com/office/powerpoint/2010/main" val="200515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Эксклюзия в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Эксклюзия = отчуждение 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мироощущение и умонастроение ребенка, при которых он воспринимает окружающую действительность как несправедливую, чуждую и враждебную ему и которые являются психологическим (субъективным) следствием объективной </a:t>
            </a:r>
            <a:r>
              <a:rPr lang="ru-RU" dirty="0" err="1">
                <a:latin typeface="+mj-lt"/>
              </a:rPr>
              <a:t>лишенности</a:t>
            </a:r>
            <a:r>
              <a:rPr lang="ru-RU" dirty="0">
                <a:latin typeface="+mj-lt"/>
              </a:rPr>
              <a:t> ребенка возможности контролировать условия собственной жизни (Макеева, 2020)</a:t>
            </a:r>
          </a:p>
          <a:p>
            <a:r>
              <a:rPr lang="ru-RU" dirty="0">
                <a:latin typeface="+mj-lt"/>
              </a:rPr>
              <a:t>состояние социальной эксклюзии определяется индивидуальным восприятием ситуации и самоидентификацией (одни дети-сироты и дети с инвалидностью считают себя жертвами, что и определяет их самоотношение и поведение, другие — нет, они проявляют такую высокую физическую и общественную активность, которая не свойственна «обычным» детям)</a:t>
            </a:r>
          </a:p>
        </p:txBody>
      </p:sp>
    </p:spTree>
    <p:extLst>
      <p:ext uri="{BB962C8B-B14F-4D97-AF65-F5344CB8AC3E}">
        <p14:creationId xmlns:p14="http://schemas.microsoft.com/office/powerpoint/2010/main" val="10970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Стратегия государственной национальной политики Российской Федерации на период до 2025 года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69673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Указ Президента Российской Федерации от 19.12.2012 г. № 1666 </a:t>
            </a:r>
            <a:r>
              <a:rPr lang="ru-RU" dirty="0">
                <a:latin typeface="+mj-lt"/>
              </a:rPr>
              <a:t>(ред. от 06.12.2018)</a:t>
            </a:r>
          </a:p>
          <a:p>
            <a:pPr marL="0" indent="0" fontAlgn="base">
              <a:buNone/>
            </a:pPr>
            <a:r>
              <a:rPr lang="ru-RU" dirty="0">
                <a:latin typeface="+mj-lt"/>
              </a:rPr>
              <a:t>Целями государственной национальной политики Российской Федерации являются:</a:t>
            </a:r>
          </a:p>
          <a:p>
            <a:pPr fontAlgn="base"/>
            <a:r>
              <a:rPr lang="ru-RU" dirty="0">
                <a:latin typeface="+mj-lt"/>
              </a:rPr>
              <a:t>а)  укрепление национального согласия, обеспечение политической и социальной стабильности, развитие демократических институтов;</a:t>
            </a:r>
          </a:p>
          <a:p>
            <a:pPr fontAlgn="base"/>
            <a:r>
              <a:rPr lang="ru-RU" dirty="0">
                <a:latin typeface="+mj-lt"/>
              </a:rPr>
              <a:t>б)  укрепление общероссийской гражданской идентичности и единства многонационального народа Российской Федерации (российской нации) ;</a:t>
            </a:r>
          </a:p>
          <a:p>
            <a:pPr fontAlgn="base"/>
            <a:r>
              <a:rPr lang="ru-RU" dirty="0">
                <a:latin typeface="+mj-lt"/>
              </a:rPr>
              <a:t>в)  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обстоятельств;</a:t>
            </a:r>
          </a:p>
          <a:p>
            <a:pPr fontAlgn="base"/>
            <a:r>
              <a:rPr lang="ru-RU" dirty="0">
                <a:latin typeface="+mj-lt"/>
              </a:rPr>
              <a:t>г)  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общества;</a:t>
            </a:r>
          </a:p>
          <a:p>
            <a:pPr fontAlgn="base"/>
            <a:r>
              <a:rPr lang="ru-RU" dirty="0">
                <a:latin typeface="+mj-lt"/>
              </a:rPr>
              <a:t>д)  гармонизация межнациональных (межэтнических) отношений;</a:t>
            </a:r>
          </a:p>
          <a:p>
            <a:pPr fontAlgn="base"/>
            <a:r>
              <a:rPr lang="ru-RU" dirty="0">
                <a:latin typeface="+mj-lt"/>
              </a:rPr>
              <a:t>е)  успешная социальная и культурная адаптация иностранных граждан в Российской Федерации и их интеграция в российское общество.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закон «Об основных гарантиях прав ребенка в Российской Федерации» (ст. 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84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Уязвимые группы (потенциальные жертвы эксклюзии)</a:t>
            </a:r>
          </a:p>
          <a:p>
            <a:r>
              <a:rPr lang="ru-RU" dirty="0">
                <a:latin typeface="+mj-lt"/>
              </a:rPr>
              <a:t>дети, находящиеся в трудной жизненной ситуации, дети, оставшиеся без попечения родителей;</a:t>
            </a:r>
          </a:p>
          <a:p>
            <a:r>
              <a:rPr lang="ru-RU" dirty="0">
                <a:latin typeface="+mj-lt"/>
              </a:rPr>
              <a:t>дети-инвалиды;</a:t>
            </a:r>
          </a:p>
          <a:p>
            <a:r>
              <a:rPr lang="ru-RU" dirty="0">
                <a:latin typeface="+mj-lt"/>
              </a:rPr>
              <a:t>дети с ограниченными возможностями здоровья, то есть имеющие недостатки в физическом и (или) психическом развитии; </a:t>
            </a:r>
          </a:p>
          <a:p>
            <a:r>
              <a:rPr lang="ru-RU" dirty="0">
                <a:latin typeface="+mj-lt"/>
              </a:rPr>
              <a:t>дети — жертвы вооруженных и межнациональных конфликтов, экологических и техногенных катастроф, стихийных бедствий;</a:t>
            </a:r>
          </a:p>
          <a:p>
            <a:r>
              <a:rPr lang="ru-RU" dirty="0">
                <a:latin typeface="+mj-lt"/>
              </a:rPr>
              <a:t>дети из семей беженцев и вынужденных переселенцев;</a:t>
            </a:r>
          </a:p>
          <a:p>
            <a:r>
              <a:rPr lang="ru-RU" dirty="0">
                <a:latin typeface="+mj-lt"/>
              </a:rPr>
              <a:t>дети, оказавшиеся в экстремальных условиях;</a:t>
            </a:r>
          </a:p>
          <a:p>
            <a:r>
              <a:rPr lang="ru-RU" dirty="0">
                <a:latin typeface="+mj-lt"/>
              </a:rPr>
              <a:t>дети — жертвы насилия;</a:t>
            </a:r>
          </a:p>
          <a:p>
            <a:r>
              <a:rPr lang="ru-RU" dirty="0">
                <a:latin typeface="+mj-lt"/>
              </a:rPr>
              <a:t>дети, отбывающие наказание в виде лишения свободы в воспитательных колониях;</a:t>
            </a:r>
          </a:p>
          <a:p>
            <a:r>
              <a:rPr lang="ru-RU" dirty="0">
                <a:latin typeface="+mj-lt"/>
              </a:rPr>
              <a:t>дети, находящиеся в образовательных организациях для обучающихся с </a:t>
            </a:r>
            <a:r>
              <a:rPr lang="ru-RU" dirty="0" err="1">
                <a:latin typeface="+mj-lt"/>
              </a:rPr>
              <a:t>девиантным</a:t>
            </a:r>
            <a:r>
              <a:rPr lang="ru-RU" dirty="0">
                <a:latin typeface="+mj-lt"/>
              </a:rPr>
              <a:t> (общественно опасным) поведением, нуждающихся в особых условиях воспитания, обучения и требующих специального педагогического подхода (специальных учебно-воспитательных учреждениях открытого и закрытого типа); </a:t>
            </a:r>
          </a:p>
          <a:p>
            <a:r>
              <a:rPr lang="ru-RU" dirty="0">
                <a:latin typeface="+mj-lt"/>
              </a:rPr>
              <a:t>дети, проживающие в малоимущих семьях;</a:t>
            </a:r>
          </a:p>
          <a:p>
            <a:r>
              <a:rPr lang="ru-RU" dirty="0">
                <a:latin typeface="+mj-lt"/>
              </a:rPr>
              <a:t>дети с отклонениями в поведении</a:t>
            </a:r>
          </a:p>
        </p:txBody>
      </p:sp>
    </p:spTree>
    <p:extLst>
      <p:ext uri="{BB962C8B-B14F-4D97-AF65-F5344CB8AC3E}">
        <p14:creationId xmlns:p14="http://schemas.microsoft.com/office/powerpoint/2010/main" val="1948853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Уязвимые группы</a:t>
            </a:r>
            <a:r>
              <a:rPr lang="ru-RU" sz="2000" dirty="0"/>
              <a:t> (предложения исследователей)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930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+mj-lt"/>
              </a:rPr>
              <a:t>с ОВЗ и с инвалидностью (доступность инклюзивного образования недостаточна для получения качественного образования);</a:t>
            </a:r>
          </a:p>
          <a:p>
            <a:r>
              <a:rPr lang="ru-RU" dirty="0">
                <a:latin typeface="+mj-lt"/>
              </a:rPr>
              <a:t>ВИЧ-положительные (высок риск стигматизации и дискриминации); </a:t>
            </a:r>
          </a:p>
          <a:p>
            <a:r>
              <a:rPr lang="ru-RU" dirty="0">
                <a:latin typeface="+mj-lt"/>
              </a:rPr>
              <a:t>дети из малообеспеченных семей (ограничена/отсутствует доступность необходимых ресурсов); </a:t>
            </a:r>
          </a:p>
          <a:p>
            <a:r>
              <a:rPr lang="ru-RU" dirty="0">
                <a:latin typeface="+mj-lt"/>
              </a:rPr>
              <a:t>дети из социально неблагополучных семей (процессы социального исключения имеют комплексный и часто необратимый характер); </a:t>
            </a:r>
          </a:p>
          <a:p>
            <a:r>
              <a:rPr lang="ru-RU" dirty="0">
                <a:latin typeface="+mj-lt"/>
              </a:rPr>
              <a:t>дети-сироты и дети, оставшиеся без попечения родителей, проживающие в центрах помощи детям-сиротам (большая их часть — это подростки, которые или не имеют опыта семейного воспитания вообще, или имеют негативный опыт воспитания в кровной семье, или были возвращены приемными родителями);</a:t>
            </a:r>
          </a:p>
          <a:p>
            <a:r>
              <a:rPr lang="ru-RU" dirty="0">
                <a:latin typeface="+mj-lt"/>
              </a:rPr>
              <a:t>дети, оставшихся без попечения родителей, проживающие в приемных семьях (существует риск возврата, повторного отказа); </a:t>
            </a:r>
          </a:p>
          <a:p>
            <a:r>
              <a:rPr lang="ru-RU" dirty="0" err="1">
                <a:latin typeface="+mj-lt"/>
              </a:rPr>
              <a:t>инофоны</a:t>
            </a:r>
            <a:r>
              <a:rPr lang="ru-RU" dirty="0">
                <a:latin typeface="+mj-lt"/>
              </a:rPr>
              <a:t> (существует риск </a:t>
            </a:r>
            <a:r>
              <a:rPr lang="ru-RU" dirty="0" err="1">
                <a:latin typeface="+mj-lt"/>
              </a:rPr>
              <a:t>дезадаптации</a:t>
            </a:r>
            <a:r>
              <a:rPr lang="ru-RU" dirty="0">
                <a:latin typeface="+mj-lt"/>
              </a:rPr>
              <a:t>);</a:t>
            </a:r>
          </a:p>
          <a:p>
            <a:r>
              <a:rPr lang="ru-RU" dirty="0">
                <a:latin typeface="+mj-lt"/>
              </a:rPr>
              <a:t>с </a:t>
            </a:r>
            <a:r>
              <a:rPr lang="ru-RU" dirty="0" err="1">
                <a:latin typeface="+mj-lt"/>
              </a:rPr>
              <a:t>аддиктивным</a:t>
            </a:r>
            <a:r>
              <a:rPr lang="ru-RU" dirty="0">
                <a:latin typeface="+mj-lt"/>
              </a:rPr>
              <a:t> поведением (спектр </a:t>
            </a:r>
            <a:r>
              <a:rPr lang="ru-RU" dirty="0" err="1">
                <a:latin typeface="+mj-lt"/>
              </a:rPr>
              <a:t>аддикций</a:t>
            </a:r>
            <a:r>
              <a:rPr lang="ru-RU" dirty="0">
                <a:latin typeface="+mj-lt"/>
              </a:rPr>
              <a:t> постоянно расширяется — </a:t>
            </a:r>
            <a:r>
              <a:rPr lang="ru-RU" dirty="0" err="1">
                <a:latin typeface="+mj-lt"/>
              </a:rPr>
              <a:t>селфи</a:t>
            </a:r>
            <a:r>
              <a:rPr lang="ru-RU" dirty="0">
                <a:latin typeface="+mj-lt"/>
              </a:rPr>
              <a:t>-зависимость, вовлеченность в суицидальные интернет-сообщества и др.);</a:t>
            </a:r>
          </a:p>
          <a:p>
            <a:r>
              <a:rPr lang="en-US" dirty="0">
                <a:latin typeface="+mj-lt"/>
              </a:rPr>
              <a:t>LGBTQ</a:t>
            </a:r>
            <a:r>
              <a:rPr lang="ru-RU" dirty="0">
                <a:latin typeface="+mj-lt"/>
              </a:rPr>
              <a:t>+-сообщество — лесбиянки, </a:t>
            </a:r>
            <a:r>
              <a:rPr lang="ru-RU" dirty="0" err="1">
                <a:latin typeface="+mj-lt"/>
              </a:rPr>
              <a:t>геи</a:t>
            </a:r>
            <a:r>
              <a:rPr lang="ru-RU" dirty="0">
                <a:latin typeface="+mj-lt"/>
              </a:rPr>
              <a:t>, бисексуалы, трансгендеры (высок уровень нетерпимости в обществе и риск стигматизации и дискриминации, соответственно);</a:t>
            </a:r>
          </a:p>
          <a:p>
            <a:r>
              <a:rPr lang="ru-RU" dirty="0">
                <a:latin typeface="+mj-lt"/>
              </a:rPr>
              <a:t>жертвы </a:t>
            </a:r>
            <a:r>
              <a:rPr lang="ru-RU" dirty="0" err="1">
                <a:latin typeface="+mj-lt"/>
              </a:rPr>
              <a:t>буллинга</a:t>
            </a:r>
            <a:r>
              <a:rPr lang="ru-RU" dirty="0">
                <a:latin typeface="+mj-lt"/>
              </a:rPr>
              <a:t> (травля приводит не только к психологической и физической </a:t>
            </a:r>
            <a:r>
              <a:rPr lang="ru-RU" dirty="0" err="1">
                <a:latin typeface="+mj-lt"/>
              </a:rPr>
              <a:t>травматизации</a:t>
            </a:r>
            <a:r>
              <a:rPr lang="ru-RU" dirty="0">
                <a:latin typeface="+mj-lt"/>
              </a:rPr>
              <a:t> жертвы, но и негативным последствиям для инициатора </a:t>
            </a:r>
            <a:r>
              <a:rPr lang="ru-RU" dirty="0" err="1">
                <a:latin typeface="+mj-lt"/>
              </a:rPr>
              <a:t>буллинга</a:t>
            </a:r>
            <a:r>
              <a:rPr lang="ru-RU" dirty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13254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процессов интеграции и инклюзии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+mj-lt"/>
              </a:rPr>
              <a:t>1 подход: интеграция: 1) процесс адаптации человека к окружающей среде; 2) процесс сохранения стабильного функционирования системы при включении в нее новых элементов. Интеграция - цель и результат социальной инклюзии, инклюзия — лишь инструмент (социальная инклюзия - частное, узкое понятие относительно социальной интеграции) (Г. </a:t>
            </a:r>
            <a:r>
              <a:rPr lang="ru-RU" dirty="0" err="1">
                <a:latin typeface="+mj-lt"/>
              </a:rPr>
              <a:t>Эндрувайт</a:t>
            </a:r>
            <a:r>
              <a:rPr lang="ru-RU" dirty="0">
                <a:latin typeface="+mj-lt"/>
              </a:rPr>
              <a:t>, М. С. </a:t>
            </a:r>
            <a:r>
              <a:rPr lang="ru-RU" dirty="0" err="1">
                <a:latin typeface="+mj-lt"/>
              </a:rPr>
              <a:t>Астоянц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И</a:t>
            </a:r>
            <a:r>
              <a:rPr lang="ru-RU" dirty="0">
                <a:latin typeface="+mj-lt"/>
              </a:rPr>
              <a:t>. Г. </a:t>
            </a:r>
            <a:r>
              <a:rPr lang="ru-RU" dirty="0" err="1">
                <a:latin typeface="+mj-lt"/>
              </a:rPr>
              <a:t>Россихина</a:t>
            </a:r>
            <a:r>
              <a:rPr lang="ru-RU" dirty="0">
                <a:latin typeface="+mj-lt"/>
              </a:rPr>
              <a:t>; Р. </a:t>
            </a:r>
            <a:r>
              <a:rPr lang="ru-RU" dirty="0" err="1">
                <a:latin typeface="+mj-lt"/>
              </a:rPr>
              <a:t>Дименштейн</a:t>
            </a:r>
            <a:r>
              <a:rPr lang="ru-RU" dirty="0">
                <a:latin typeface="+mj-lt"/>
              </a:rPr>
              <a:t>, И. </a:t>
            </a:r>
            <a:r>
              <a:rPr lang="ru-RU" dirty="0" err="1">
                <a:latin typeface="+mj-lt"/>
              </a:rPr>
              <a:t>Ларикова</a:t>
            </a:r>
            <a:r>
              <a:rPr lang="ru-RU" dirty="0">
                <a:latin typeface="+mj-lt"/>
              </a:rPr>
              <a:t>; Э. И. </a:t>
            </a:r>
            <a:r>
              <a:rPr lang="ru-RU" dirty="0" err="1">
                <a:latin typeface="+mj-lt"/>
              </a:rPr>
              <a:t>Леонгард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2 подход: «инклюзия больше, чем интеграция», т. к. интеграция предполагает адаптацию человека к требованиям системы, тогда как инклюзия заключается в адаптации системы к потребностям человека (Е. Р. </a:t>
            </a:r>
            <a:r>
              <a:rPr lang="ru-RU" dirty="0" err="1">
                <a:latin typeface="+mj-lt"/>
              </a:rPr>
              <a:t>Ярская</a:t>
            </a:r>
            <a:r>
              <a:rPr lang="ru-RU" dirty="0">
                <a:latin typeface="+mj-lt"/>
              </a:rPr>
              <a:t>-Смирнова)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86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Инклюзивное образование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ФЗ «Об образовании»: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Цель: полное развитие человеческого потенциала, необходимого для эффективного участия в жизни общества наравне со всеми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необходимо гарантировать равный доступ к качественному образованию в местах проживания;</a:t>
            </a:r>
          </a:p>
          <a:p>
            <a:r>
              <a:rPr lang="ru-RU" dirty="0">
                <a:latin typeface="+mj-lt"/>
              </a:rPr>
              <a:t>обеспечить разумное приспособление среды, учитывающее индивидуальные потребности;</a:t>
            </a:r>
          </a:p>
          <a:p>
            <a:r>
              <a:rPr lang="ru-RU" dirty="0">
                <a:latin typeface="+mj-lt"/>
              </a:rPr>
              <a:t>необходимо обеспечить инклюзивную вертикаль образования для лиц с инвалидностью на всех уровнях, адаптацию образовательной среды, что предполагает приспособление физической среды (доступность), подготовку педагогов, изменение системы оказания индивидуальной и дополнительной поддержки, предоставление ученикам возможности обучаться по индивидуальным учебным планам, изменение принципов и процедуры оценки и аттестации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082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Инклюзивный дизайн: </a:t>
            </a:r>
            <a:r>
              <a:rPr lang="ru-RU" dirty="0" err="1"/>
              <a:t>инвалидны</a:t>
            </a:r>
            <a:r>
              <a:rPr lang="ru-RU" dirty="0"/>
              <a:t> интерфейсы!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+mj-lt"/>
              </a:rPr>
              <a:t>Универсальный дизайн: от оборудования санузла до общедоступной процедуры защиты докторской диссертации</a:t>
            </a:r>
          </a:p>
          <a:p>
            <a:pPr lvl="0"/>
            <a:r>
              <a:rPr lang="ru-RU" dirty="0">
                <a:latin typeface="+mj-lt"/>
              </a:rPr>
              <a:t>Повышение доступности окружающей среды – доработка окружения под нужды всех категорий пользователей</a:t>
            </a:r>
          </a:p>
          <a:p>
            <a:pPr lvl="0"/>
            <a:r>
              <a:rPr lang="ru-RU" dirty="0">
                <a:latin typeface="+mj-lt"/>
              </a:rPr>
              <a:t>Разумное приспособление</a:t>
            </a:r>
          </a:p>
          <a:p>
            <a:pPr lvl="0"/>
            <a:r>
              <a:rPr lang="ru-RU" dirty="0">
                <a:latin typeface="+mj-lt"/>
              </a:rPr>
              <a:t>Технические средства реабилитации – работать с информацией возможно и необходимо (делать конспект, знакомиться с литературой, готовить задания, презентации)</a:t>
            </a:r>
          </a:p>
          <a:p>
            <a:pPr lvl="0"/>
            <a:r>
              <a:rPr lang="ru-RU" dirty="0">
                <a:latin typeface="+mj-lt"/>
              </a:rPr>
              <a:t>Доступный контент – учебная литература, библиотека, компьютерный класс, физическое окружение</a:t>
            </a:r>
          </a:p>
          <a:p>
            <a:pPr lvl="0"/>
            <a:r>
              <a:rPr lang="ru-RU" dirty="0">
                <a:latin typeface="+mj-lt"/>
              </a:rPr>
              <a:t>Методическая помощь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Инвалидность (пол, возраст, статус мигранта, беженца и т.п.) не является основанием для положительной оценки отсутствующих 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34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50" y="891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Задачи в сфере обеспечения условий для социальной и культурной адаптации иностранных граждан в Российской Федерации и их интеграции в российское общество: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150" y="250666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>
                <a:latin typeface="+mj-lt"/>
              </a:rPr>
              <a:t>создание экономических и социальных условий для добровольного переселения в Российскую Федерацию соотечественников, проживающих за рубежом;</a:t>
            </a:r>
          </a:p>
          <a:p>
            <a:pPr fontAlgn="base"/>
            <a:r>
              <a:rPr lang="ru-RU" dirty="0">
                <a:latin typeface="+mj-lt"/>
              </a:rPr>
              <a:t>содействие созданию и расширению в государствах постоянного проживания иностранных граждан условий для изучения русского языка, истории и культуры России и основ законодательства Российской Федерации;</a:t>
            </a:r>
          </a:p>
          <a:p>
            <a:pPr fontAlgn="base"/>
            <a:r>
              <a:rPr lang="ru-RU" dirty="0">
                <a:latin typeface="+mj-lt"/>
              </a:rPr>
              <a:t>недопущение социальной и территориальной изоляции иностранных граждан в Российской Федерации, устранение способствующих этому условий;</a:t>
            </a:r>
          </a:p>
          <a:p>
            <a:pPr fontAlgn="base"/>
            <a:r>
              <a:rPr lang="ru-RU" dirty="0">
                <a:latin typeface="+mj-lt"/>
              </a:rPr>
              <a:t>разработка, внедрение и реализация государственными органами и органами местного самоуправления во взаимодействии с институтами гражданского общества и работодателями программ адаптации иностранных граждан в Российской Федерации и их интеграции в российское общество;</a:t>
            </a:r>
          </a:p>
          <a:p>
            <a:pPr fontAlgn="base"/>
            <a:r>
              <a:rPr lang="ru-RU" b="1" dirty="0">
                <a:latin typeface="+mj-lt"/>
              </a:rPr>
              <a:t>повышение роли институтов гражданского общества в социальной и культурной адаптации иностранных граждан в Российской Федерации, содействие участию институтов гражданского общества в деятельности многофункциональных центров, а также организаций, предоставляющих иностранным гражданам юридические, социальные, образовательные и иные услуги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9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ИНКЛЮЗИЯ </a:t>
            </a:r>
            <a:r>
              <a:rPr lang="en-US" dirty="0"/>
              <a:t>vs</a:t>
            </a:r>
            <a:r>
              <a:rPr lang="ru-RU" dirty="0"/>
              <a:t> ЭКСКЛЮЗИЯ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1633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Инклюзия – системный и непрерывный процесс создания для возможностей для полноценного участия людей в любых аспектах жизни на основе принципов уважения прав и достоинств личности, происходящий с учетом потребностей и интересов человека преимущественно за счет выявления и устранения средовых барьеров, а также благодаря индивидуальной поддержке при ее необходимости.</a:t>
            </a:r>
          </a:p>
          <a:p>
            <a:r>
              <a:rPr lang="ru-RU" dirty="0"/>
              <a:t>Эксклюзия - исключение человека из общественной жизни, отсутствие или недостаток доступа к социальным правам и благам.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37398"/>
            <a:ext cx="10442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Инклюзия – приобщенность (причастность) иных (непохожих) к определенной группе, эксклюзия – исключение из социальной среды</a:t>
            </a:r>
          </a:p>
          <a:p>
            <a:pPr algn="ctr"/>
            <a:r>
              <a:rPr lang="ru-RU" i="1" dirty="0">
                <a:solidFill>
                  <a:srgbClr val="C00000"/>
                </a:solidFill>
              </a:rPr>
              <a:t>Инклюзивность – включение кого-либо или чего-либо в общественный процесс (чаще всего инвалидов, имеющих физические особенности развития, ментальные отличия)</a:t>
            </a:r>
          </a:p>
        </p:txBody>
      </p:sp>
    </p:spTree>
    <p:extLst>
      <p:ext uri="{BB962C8B-B14F-4D97-AF65-F5344CB8AC3E}">
        <p14:creationId xmlns:p14="http://schemas.microsoft.com/office/powerpoint/2010/main" val="194470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20" y="3007515"/>
            <a:ext cx="4937580" cy="3703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инклюзия / эксклюзия в образовании: ассоциации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3" y="1775501"/>
            <a:ext cx="7979229" cy="4681311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семейный доход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бедность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семья группы риска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права обучающегося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специальное образование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обучающиеся-правонарушители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инвалидность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задержка психического развития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социализация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сиротство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особые потребности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правонарушения среди детей, подростков и молодежи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низкая успеваемость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интеграция в образование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этнические меньшинства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беженцы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языковой барьер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адресная помощь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терпимость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индивидуальный подход к обучению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latin typeface="+mj-lt"/>
              </a:rPr>
              <a:t>мигранты</a:t>
            </a:r>
          </a:p>
        </p:txBody>
      </p:sp>
    </p:spTree>
    <p:extLst>
      <p:ext uri="{BB962C8B-B14F-4D97-AF65-F5344CB8AC3E}">
        <p14:creationId xmlns:p14="http://schemas.microsoft.com/office/powerpoint/2010/main" val="48955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+mj-lt"/>
              </a:rPr>
              <a:t>Сколько понятий в Вашем списке? </a:t>
            </a:r>
          </a:p>
          <a:p>
            <a:r>
              <a:rPr lang="ru-RU" dirty="0">
                <a:latin typeface="+mj-lt"/>
              </a:rPr>
              <a:t>С какими научными областями ваш список больше связан: экономика, социология, политика, педагогика?</a:t>
            </a:r>
          </a:p>
          <a:p>
            <a:r>
              <a:rPr lang="ru-RU" dirty="0">
                <a:latin typeface="+mj-lt"/>
              </a:rPr>
              <a:t>Распределите список понятий с точки зрения того, что Вы перечислили: группы риска, проблемы (бедность, нетерпимость и т.д.), пути решения проблемы.</a:t>
            </a:r>
          </a:p>
          <a:p>
            <a:r>
              <a:rPr lang="ru-RU" dirty="0">
                <a:latin typeface="+mj-lt"/>
              </a:rPr>
              <a:t>Какие темы оказались больше задействованы, какие меньше? </a:t>
            </a:r>
          </a:p>
          <a:p>
            <a:r>
              <a:rPr lang="ru-RU" dirty="0">
                <a:latin typeface="+mj-lt"/>
              </a:rPr>
              <a:t>Как бы Вы определили свое первичное представление об эксклюзии: экономическое, социологическое, педагогическое? </a:t>
            </a:r>
          </a:p>
          <a:p>
            <a:r>
              <a:rPr lang="ru-RU" dirty="0">
                <a:latin typeface="+mj-lt"/>
              </a:rPr>
              <a:t>На чем акцентированы Ваши представления: на социальных группах, причинах возникновения, путях решения проблемы, на методах ее изучения и т.д.?</a:t>
            </a:r>
          </a:p>
        </p:txBody>
      </p:sp>
    </p:spTree>
    <p:extLst>
      <p:ext uri="{BB962C8B-B14F-4D97-AF65-F5344CB8AC3E}">
        <p14:creationId xmlns:p14="http://schemas.microsoft.com/office/powerpoint/2010/main" val="144723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Эксклюзия: дефиниции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+mj-lt"/>
              </a:rPr>
              <a:t>обозначение социально незащищенных категорий населения (умственно и физиологически зависимых, склонных к суициду, одиноких родителях, пожилых инвалидах, маргиналах, детях-сиротах, </a:t>
            </a:r>
            <a:r>
              <a:rPr lang="ru-RU" dirty="0" err="1">
                <a:latin typeface="+mj-lt"/>
              </a:rPr>
              <a:t>делинквентах</a:t>
            </a:r>
            <a:r>
              <a:rPr lang="ru-RU" dirty="0">
                <a:latin typeface="+mj-lt"/>
              </a:rPr>
              <a:t>, асоциальных личностях и других «неудачниках») (Ч. Гор)</a:t>
            </a:r>
          </a:p>
          <a:p>
            <a:r>
              <a:rPr lang="ru-RU" dirty="0">
                <a:latin typeface="+mj-lt"/>
              </a:rPr>
              <a:t>градация неравенства, механизм, отделяющий группы людей от главного социального потока (Э. </a:t>
            </a:r>
            <a:r>
              <a:rPr lang="ru-RU" dirty="0" err="1">
                <a:latin typeface="+mj-lt"/>
              </a:rPr>
              <a:t>Гидденс</a:t>
            </a:r>
            <a:r>
              <a:rPr lang="ru-RU" dirty="0">
                <a:latin typeface="+mj-lt"/>
              </a:rPr>
              <a:t>, Э. Дюркгейм)</a:t>
            </a:r>
          </a:p>
          <a:p>
            <a:r>
              <a:rPr lang="ru-RU" dirty="0">
                <a:latin typeface="+mj-lt"/>
              </a:rPr>
              <a:t>процесс «социальной дисквалификации», который проходит три последовательных стадии: надрыв социальных связей, зависимость от социальной помощи, и, наконец, полное разрушение социальных связей (С. </a:t>
            </a:r>
            <a:r>
              <a:rPr lang="ru-RU" dirty="0" err="1">
                <a:latin typeface="+mj-lt"/>
              </a:rPr>
              <a:t>Погам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динамический трехэтапный процесс, переходящий от полной интеграции через частичную, неполную занятость и надлом отношений к отделению или исключению (М. </a:t>
            </a:r>
            <a:r>
              <a:rPr lang="ru-RU" dirty="0" err="1">
                <a:latin typeface="+mj-lt"/>
              </a:rPr>
              <a:t>Кастельс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результат бедности и </a:t>
            </a:r>
            <a:r>
              <a:rPr lang="ru-RU" dirty="0" err="1">
                <a:latin typeface="+mj-lt"/>
              </a:rPr>
              <a:t>маргинализации</a:t>
            </a:r>
            <a:r>
              <a:rPr lang="ru-RU" dirty="0">
                <a:latin typeface="+mj-lt"/>
              </a:rPr>
              <a:t> (политика </a:t>
            </a:r>
            <a:r>
              <a:rPr lang="ru-RU" dirty="0" err="1">
                <a:latin typeface="+mj-lt"/>
              </a:rPr>
              <a:t>Welfare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State</a:t>
            </a:r>
            <a:r>
              <a:rPr lang="ru-RU" dirty="0">
                <a:latin typeface="+mj-lt"/>
              </a:rPr>
              <a:t>)</a:t>
            </a:r>
          </a:p>
          <a:p>
            <a:r>
              <a:rPr lang="ru-RU" dirty="0">
                <a:latin typeface="+mj-lt"/>
              </a:rPr>
              <a:t>неудача при включении (</a:t>
            </a:r>
            <a:r>
              <a:rPr lang="ru-RU" dirty="0" err="1">
                <a:latin typeface="+mj-lt"/>
              </a:rPr>
              <a:t>incorporation</a:t>
            </a:r>
            <a:r>
              <a:rPr lang="ru-RU" dirty="0">
                <a:latin typeface="+mj-lt"/>
              </a:rPr>
              <a:t>), а также ситуация, когда человек, ранее пользовавшийся правами, лишается их, теряет доступ к тому, что имел раньше (Э. Рейс)</a:t>
            </a:r>
          </a:p>
          <a:p>
            <a:r>
              <a:rPr lang="ru-RU" dirty="0">
                <a:latin typeface="+mj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222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Наборы индикаторов участия в «нормальной» жизни общества</a:t>
            </a:r>
            <a:br>
              <a:rPr lang="ru-RU" dirty="0"/>
            </a:br>
            <a:r>
              <a:rPr lang="ru-RU" sz="2200" dirty="0"/>
              <a:t>(Британское панельное исследование домохозяйств, 2002)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+mj-lt"/>
              </a:rPr>
              <a:t>1) потребление (менее чем половина среднего дохода домохозяйства) и накопления;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2) производство (те, кто экономически активен и те, кто не вовлечен в социально одобряемую деятельность);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3) политическая включенность (те, кто не голосует или не принадлежит к политическим организациям);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4) социальные взаимодействия (недостаток социальной поддержки (выслушать или помочь в трудной ситуации) или наличие кого-то, с кем можно отдохнуть или кому ты действительно нравишься).</a:t>
            </a:r>
          </a:p>
        </p:txBody>
      </p:sp>
    </p:spTree>
    <p:extLst>
      <p:ext uri="{BB962C8B-B14F-4D97-AF65-F5344CB8AC3E}">
        <p14:creationId xmlns:p14="http://schemas.microsoft.com/office/powerpoint/2010/main" val="3914440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3215</Words>
  <Application>Microsoft Office PowerPoint</Application>
  <PresentationFormat>Широкоэкранный</PresentationFormat>
  <Paragraphs>372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Инклюзия, инклюзивность и интеграция: от концептуальных подходов к инклюзивному дизайну образовательной среды</vt:lpstr>
      <vt:lpstr>Концепция государственной миграционной политики Российской Федерации на 2019 - 2025 годы</vt:lpstr>
      <vt:lpstr>Стратегия государственной национальной политики Российской Федерации на период до 2025 года </vt:lpstr>
      <vt:lpstr>Задачи в сфере обеспечения условий для социальной и культурной адаптации иностранных граждан в Российской Федерации и их интеграции в российское общество: </vt:lpstr>
      <vt:lpstr>ИНКЛЮЗИЯ vs ЭКСКЛЮЗИЯ</vt:lpstr>
      <vt:lpstr>Социальная инклюзия / эксклюзия в образовании: ассоциации</vt:lpstr>
      <vt:lpstr>Вопросы:</vt:lpstr>
      <vt:lpstr>Эксклюзия: дефиниции</vt:lpstr>
      <vt:lpstr>Наборы индикаторов участия в «нормальной» жизни общества (Британское панельное исследование домохозяйств, 2002)</vt:lpstr>
      <vt:lpstr>Индикаторы эксклюзии</vt:lpstr>
      <vt:lpstr>Категории эксклюзии</vt:lpstr>
      <vt:lpstr>Подходы к пониманию инклюзии/эксклюзии</vt:lpstr>
      <vt:lpstr>ИНКЛЮЗИЯ / ЭКСКЛЮЗИЯ</vt:lpstr>
      <vt:lpstr>Исследовательский опыт: социальная включенность</vt:lpstr>
      <vt:lpstr>Исследовательский опыт: факторы и распространённость депривации</vt:lpstr>
      <vt:lpstr>Исследовательский опыт: депривация национальности</vt:lpstr>
      <vt:lpstr>Исследовательский опыт: депривация национальности</vt:lpstr>
      <vt:lpstr>Исследовательский опыт: инклюзия населения Алтайского края (2020)</vt:lpstr>
      <vt:lpstr>Исследовательский опыт: инклюзия населения Алтайского края (2020)</vt:lpstr>
      <vt:lpstr>Оценка возможностей родителей удовлетворить потребности детей в возрасте до 18 лет, % (n = 11802, Алтайский край, 2020)</vt:lpstr>
      <vt:lpstr>Расширение доступа к образованию: современные подходы</vt:lpstr>
      <vt:lpstr>Принцип инклюзии</vt:lpstr>
      <vt:lpstr>Путь общества к социальной инклюзии</vt:lpstr>
      <vt:lpstr>История инклюзии в образовании</vt:lpstr>
      <vt:lpstr>Социальная эксклюзия и инклюзия в контексте образования</vt:lpstr>
      <vt:lpstr>Направления ресурсного обеспечения развития инклюзивного образования</vt:lpstr>
      <vt:lpstr>ПРИМЕР: Доступная среда для инвалидов (одновременно обеспеченность доступа для инвалидов по слуху, зрению и лиц с нарушениями ОПД)</vt:lpstr>
      <vt:lpstr>В поле зрения социальной инклюзии включены не только люди с ОВЗ и с инвалидностью, но и ряд других групп —мигранты, дети-сироты, дети из неблагополучных семей и т. д. </vt:lpstr>
      <vt:lpstr>Эксклюзия в образовании</vt:lpstr>
      <vt:lpstr>Федеральный закон «Об основных гарантиях прав ребенка в Российской Федерации» (ст. 1)</vt:lpstr>
      <vt:lpstr>Уязвимые группы (предложения исследователей)</vt:lpstr>
      <vt:lpstr>Соотношение процессов интеграции и инклюзии</vt:lpstr>
      <vt:lpstr>Инклюзивное образование</vt:lpstr>
      <vt:lpstr>Инклюзивный дизайн: инвалидны интерфейсы!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Инклюзия, инклюзивность и интеграция: от концептуальных подходов к инклюзивному дизайну образовательной среды</dc:title>
  <dc:creator>3</dc:creator>
  <cp:lastModifiedBy>simp</cp:lastModifiedBy>
  <cp:revision>64</cp:revision>
  <dcterms:created xsi:type="dcterms:W3CDTF">2023-03-20T05:04:11Z</dcterms:created>
  <dcterms:modified xsi:type="dcterms:W3CDTF">2023-03-23T14:07:58Z</dcterms:modified>
</cp:coreProperties>
</file>