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0" r:id="rId4"/>
    <p:sldId id="269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72" r:id="rId18"/>
    <p:sldId id="287" r:id="rId19"/>
    <p:sldId id="288" r:id="rId20"/>
    <p:sldId id="295" r:id="rId21"/>
    <p:sldId id="296" r:id="rId22"/>
    <p:sldId id="289" r:id="rId23"/>
    <p:sldId id="290" r:id="rId24"/>
    <p:sldId id="291" r:id="rId25"/>
    <p:sldId id="292" r:id="rId26"/>
    <p:sldId id="293" r:id="rId27"/>
    <p:sldId id="294" r:id="rId28"/>
    <p:sldId id="298" r:id="rId29"/>
    <p:sldId id="257" r:id="rId30"/>
    <p:sldId id="299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29" autoAdjust="0"/>
    <p:restoredTop sz="94660"/>
  </p:normalViewPr>
  <p:slideViewPr>
    <p:cSldViewPr showGuides="1">
      <p:cViewPr varScale="1">
        <p:scale>
          <a:sx n="65" d="100"/>
          <a:sy n="65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BC7A-A400-45D1-A967-2DB0AA55B67E}" type="datetimeFigureOut">
              <a:rPr lang="ru-RU" smtClean="0"/>
              <a:t>21.03.2023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32A49-B602-4A5F-B894-32DF3DAD6FD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BC7A-A400-45D1-A967-2DB0AA55B67E}" type="datetimeFigureOut">
              <a:rPr lang="ru-RU" smtClean="0"/>
              <a:t>21.03.2023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32A49-B602-4A5F-B894-32DF3DAD6FD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BC7A-A400-45D1-A967-2DB0AA55B67E}" type="datetimeFigureOut">
              <a:rPr lang="ru-RU" smtClean="0"/>
              <a:t>21.03.2023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32A49-B602-4A5F-B894-32DF3DAD6FD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BC7A-A400-45D1-A967-2DB0AA55B67E}" type="datetimeFigureOut">
              <a:rPr lang="ru-RU" smtClean="0"/>
              <a:t>21.03.2023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32A49-B602-4A5F-B894-32DF3DAD6FD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BC7A-A400-45D1-A967-2DB0AA55B67E}" type="datetimeFigureOut">
              <a:rPr lang="ru-RU" smtClean="0"/>
              <a:t>21.03.2023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32A49-B602-4A5F-B894-32DF3DAD6FD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BC7A-A400-45D1-A967-2DB0AA55B67E}" type="datetimeFigureOut">
              <a:rPr lang="ru-RU" smtClean="0"/>
              <a:t>21.03.2023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32A49-B602-4A5F-B894-32DF3DAD6FD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BC7A-A400-45D1-A967-2DB0AA55B67E}" type="datetimeFigureOut">
              <a:rPr lang="ru-RU" smtClean="0"/>
              <a:t>21.03.2023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32A49-B602-4A5F-B894-32DF3DAD6FD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BC7A-A400-45D1-A967-2DB0AA55B67E}" type="datetimeFigureOut">
              <a:rPr lang="ru-RU" smtClean="0"/>
              <a:t>21.03.2023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32A49-B602-4A5F-B894-32DF3DAD6FD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BC7A-A400-45D1-A967-2DB0AA55B67E}" type="datetimeFigureOut">
              <a:rPr lang="ru-RU" smtClean="0"/>
              <a:t>21.03.2023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32A49-B602-4A5F-B894-32DF3DAD6FD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BC7A-A400-45D1-A967-2DB0AA55B67E}" type="datetimeFigureOut">
              <a:rPr lang="ru-RU" smtClean="0"/>
              <a:t>21.03.2023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32A49-B602-4A5F-B894-32DF3DAD6FD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BC7A-A400-45D1-A967-2DB0AA55B67E}" type="datetimeFigureOut">
              <a:rPr lang="ru-RU" smtClean="0"/>
              <a:t>21.03.2023</a:t>
            </a:fld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B32A49-B602-4A5F-B894-32DF3DAD6FD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9B32A49-B602-4A5F-B894-32DF3DAD6FD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8A3BC7A-A400-45D1-A967-2DB0AA55B67E}" type="datetimeFigureOut">
              <a:rPr lang="ru-RU" smtClean="0"/>
              <a:t>21.03.2023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600" dirty="0"/>
              <a:t>Психологические характеристики и варианты самореализации в возрастные периоды юношества и молодости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3688" y="5013176"/>
            <a:ext cx="6461760" cy="1066800"/>
          </a:xfrm>
        </p:spPr>
        <p:txBody>
          <a:bodyPr>
            <a:normAutofit/>
          </a:bodyPr>
          <a:lstStyle/>
          <a:p>
            <a:pPr algn="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Трофимова Ю.В.,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канд.психол.н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., </a:t>
            </a:r>
          </a:p>
          <a:p>
            <a:pPr algn="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доцент кафедры клинической психологии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АлтГУ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8079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7777236" cy="1268413"/>
          </a:xfrm>
        </p:spPr>
        <p:txBody>
          <a:bodyPr/>
          <a:lstStyle/>
          <a:p>
            <a:pPr algn="ctr"/>
            <a:r>
              <a:rPr lang="ru-RU" altLang="ru-RU" sz="3200" dirty="0"/>
              <a:t>Юность как начальный этап ступени индивидуализации (В.И.Слободчиков,2000)</a:t>
            </a:r>
          </a:p>
        </p:txBody>
      </p:sp>
      <p:graphicFrame>
        <p:nvGraphicFramePr>
          <p:cNvPr id="24627" name="Group 51"/>
          <p:cNvGraphicFramePr>
            <a:graphicFrameLocks noGrp="1"/>
          </p:cNvGraphicFramePr>
          <p:nvPr>
            <p:ph idx="1"/>
          </p:nvPr>
        </p:nvGraphicFramePr>
        <p:xfrm>
          <a:off x="179388" y="1557338"/>
          <a:ext cx="8964612" cy="8408671"/>
        </p:xfrm>
        <a:graphic>
          <a:graphicData uri="http://schemas.openxmlformats.org/drawingml/2006/table">
            <a:tbl>
              <a:tblPr/>
              <a:tblGrid>
                <a:gridCol w="4483100"/>
                <a:gridCol w="4481512"/>
              </a:tblGrid>
              <a:tr h="757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Негативная сторона юности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FC8C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Позитивная сторона юности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FC8C7"/>
                    </a:solidFill>
                  </a:tcPr>
                </a:tc>
              </a:tr>
              <a:tr h="758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Утрата налаженных форм жизни: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ru-RU" altLang="ru-RU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взаимоотношения с другими;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ru-RU" altLang="ru-RU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способов и форм учебной деятельности.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CD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Новые возможности становления индивидуальности человека, формирования гражданской ответственности.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CDB">
                        <a:alpha val="50000"/>
                      </a:srgbClr>
                    </a:solidFill>
                  </a:tcPr>
                </a:tc>
              </a:tr>
              <a:tr h="715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Вступление в новый период жизни, для которого нет еще необходимых органов жизнедеятельности.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CD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Новые возможности сознательного и целенаправленного самообразования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CDB">
                        <a:alpha val="50000"/>
                      </a:srgbClr>
                    </a:solidFill>
                  </a:tcPr>
                </a:tc>
              </a:tr>
              <a:tr h="757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altLang="ru-RU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altLang="ru-RU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</a:tr>
              <a:tr h="755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altLang="ru-RU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altLang="ru-RU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</a:tr>
              <a:tr h="758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altLang="ru-RU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altLang="ru-RU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</a:tr>
              <a:tr h="757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altLang="ru-RU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altLang="ru-RU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09498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713788" cy="1444625"/>
          </a:xfrm>
        </p:spPr>
        <p:txBody>
          <a:bodyPr/>
          <a:lstStyle/>
          <a:p>
            <a:pPr algn="ctr"/>
            <a:r>
              <a:rPr lang="ru-RU" altLang="ru-RU" sz="3200"/>
              <a:t>Юность как начальный этап ступени инди-видуализации (В.И.Слободчиков,2000)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28775"/>
            <a:ext cx="7849120" cy="5229225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None/>
            </a:pPr>
            <a:r>
              <a:rPr lang="ru-RU" altLang="ru-RU" sz="2800" dirty="0"/>
              <a:t>Ближайшим основанием кризиса юности является соотнесение идеального представления о профессии и реальной профессии, необходимость действенного подтверждения профессионального выбора</a:t>
            </a:r>
          </a:p>
          <a:p>
            <a:pPr algn="just">
              <a:buFont typeface="Wingdings" pitchFamily="2" charset="2"/>
              <a:buNone/>
            </a:pPr>
            <a:endParaRPr lang="ru-RU" altLang="ru-RU" sz="2800" dirty="0"/>
          </a:p>
        </p:txBody>
      </p:sp>
    </p:spTree>
    <p:extLst>
      <p:ext uri="{BB962C8B-B14F-4D97-AF65-F5344CB8AC3E}">
        <p14:creationId xmlns:p14="http://schemas.microsoft.com/office/powerpoint/2010/main" val="41469985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209607" cy="1444625"/>
          </a:xfrm>
        </p:spPr>
        <p:txBody>
          <a:bodyPr/>
          <a:lstStyle/>
          <a:p>
            <a:pPr algn="ctr"/>
            <a:r>
              <a:rPr lang="ru-RU" altLang="ru-RU" sz="3200" dirty="0"/>
              <a:t>Юность как начальный этап ступени </a:t>
            </a:r>
            <a:r>
              <a:rPr lang="ru-RU" altLang="ru-RU" sz="3200" dirty="0" smtClean="0"/>
              <a:t/>
            </a:r>
            <a:br>
              <a:rPr lang="ru-RU" altLang="ru-RU" sz="3200" dirty="0" smtClean="0"/>
            </a:br>
            <a:r>
              <a:rPr lang="ru-RU" altLang="ru-RU" sz="3200" dirty="0" smtClean="0"/>
              <a:t>индивидуализации </a:t>
            </a:r>
            <a:r>
              <a:rPr lang="ru-RU" altLang="ru-RU" sz="3200" dirty="0"/>
              <a:t>(В.И.Слободчиков,2000)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28775"/>
            <a:ext cx="7849120" cy="52292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 dirty="0"/>
              <a:t>Выбор профессии определяет: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 dirty="0">
                <a:solidFill>
                  <a:schemeClr val="tx2"/>
                </a:solidFill>
              </a:rPr>
              <a:t>1. </a:t>
            </a:r>
            <a:r>
              <a:rPr lang="ru-RU" altLang="ru-RU" sz="2800" dirty="0">
                <a:solidFill>
                  <a:schemeClr val="accent6">
                    <a:lumMod val="75000"/>
                  </a:schemeClr>
                </a:solidFill>
              </a:rPr>
              <a:t>Кем быть, </a:t>
            </a:r>
            <a:r>
              <a:rPr lang="ru-RU" altLang="ru-RU" sz="2800" dirty="0"/>
              <a:t>т.е. какое занять место в системе общественного разделения труда, в какой мере именно этот вид труда будет обеспечивать удовлетворение материальных и духовных потребностей личности, раскрытие и использование  ее способностей и задатков.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 dirty="0">
                <a:solidFill>
                  <a:schemeClr val="tx2"/>
                </a:solidFill>
              </a:rPr>
              <a:t>2. </a:t>
            </a:r>
            <a:r>
              <a:rPr lang="ru-RU" altLang="ru-RU" sz="2800" dirty="0">
                <a:solidFill>
                  <a:schemeClr val="accent6">
                    <a:lumMod val="75000"/>
                  </a:schemeClr>
                </a:solidFill>
              </a:rPr>
              <a:t>К какой социальной группе принадлежать</a:t>
            </a:r>
            <a:r>
              <a:rPr lang="ru-RU" altLang="ru-RU" sz="2800" dirty="0"/>
              <a:t>, т.е. соответствующий социальный статус индивида;</a:t>
            </a:r>
          </a:p>
        </p:txBody>
      </p:sp>
    </p:spTree>
    <p:extLst>
      <p:ext uri="{BB962C8B-B14F-4D97-AF65-F5344CB8AC3E}">
        <p14:creationId xmlns:p14="http://schemas.microsoft.com/office/powerpoint/2010/main" val="1366453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209607" cy="1444625"/>
          </a:xfrm>
        </p:spPr>
        <p:txBody>
          <a:bodyPr/>
          <a:lstStyle/>
          <a:p>
            <a:pPr algn="ctr"/>
            <a:r>
              <a:rPr lang="ru-RU" altLang="ru-RU" sz="3200" dirty="0"/>
              <a:t>Юность как начальный этап ступени </a:t>
            </a:r>
            <a:r>
              <a:rPr lang="ru-RU" altLang="ru-RU" sz="3200" dirty="0" smtClean="0"/>
              <a:t>индивидуализации </a:t>
            </a:r>
            <a:r>
              <a:rPr lang="ru-RU" altLang="ru-RU" sz="3200" dirty="0"/>
              <a:t>(В.И.Слободчиков,2000)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644" y="1412776"/>
            <a:ext cx="8118772" cy="522922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ru-RU" altLang="ru-RU" sz="2800" dirty="0"/>
              <a:t>Выбор профессии определяет:</a:t>
            </a:r>
          </a:p>
          <a:p>
            <a:pPr>
              <a:buFont typeface="Wingdings" pitchFamily="2" charset="2"/>
              <a:buNone/>
            </a:pPr>
            <a:r>
              <a:rPr lang="ru-RU" altLang="ru-RU" sz="2800" dirty="0">
                <a:solidFill>
                  <a:schemeClr val="accent6">
                    <a:lumMod val="75000"/>
                  </a:schemeClr>
                </a:solidFill>
              </a:rPr>
              <a:t>3. Где работать, </a:t>
            </a:r>
            <a:r>
              <a:rPr lang="ru-RU" altLang="ru-RU" sz="2800" dirty="0"/>
              <a:t>т.к. «дерево» общественного разделения труда не представлено в каждом регионе всеми своими ветвями, поэтому выбор профессии связан и с выбором места жительства.</a:t>
            </a:r>
          </a:p>
          <a:p>
            <a:pPr>
              <a:buFont typeface="Wingdings" pitchFamily="2" charset="2"/>
              <a:buNone/>
            </a:pPr>
            <a:r>
              <a:rPr lang="ru-RU" altLang="ru-RU" sz="2800" dirty="0">
                <a:solidFill>
                  <a:schemeClr val="accent6">
                    <a:lumMod val="75000"/>
                  </a:schemeClr>
                </a:solidFill>
              </a:rPr>
              <a:t>4. С кем работать,</a:t>
            </a:r>
            <a:r>
              <a:rPr lang="ru-RU" altLang="ru-RU" sz="2800" dirty="0"/>
              <a:t> поскольку занятия различаются по проценту мужчин и женщин, возрасту и социальному составу и т.п.;</a:t>
            </a:r>
          </a:p>
        </p:txBody>
      </p:sp>
    </p:spTree>
    <p:extLst>
      <p:ext uri="{BB962C8B-B14F-4D97-AF65-F5344CB8AC3E}">
        <p14:creationId xmlns:p14="http://schemas.microsoft.com/office/powerpoint/2010/main" val="32614405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713788" cy="1444625"/>
          </a:xfrm>
        </p:spPr>
        <p:txBody>
          <a:bodyPr/>
          <a:lstStyle/>
          <a:p>
            <a:pPr algn="ctr"/>
            <a:r>
              <a:rPr lang="ru-RU" altLang="ru-RU" sz="3200"/>
              <a:t>Юность как начальный этап ступени инди-видуализации (В.И.Слободчиков,2000)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773238"/>
            <a:ext cx="7776864" cy="508476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ru-RU" altLang="ru-RU" sz="2800" dirty="0"/>
              <a:t>Выбор профессии определяет:</a:t>
            </a:r>
          </a:p>
          <a:p>
            <a:pPr>
              <a:buFont typeface="Wingdings" pitchFamily="2" charset="2"/>
              <a:buNone/>
            </a:pPr>
            <a:r>
              <a:rPr lang="ru-RU" altLang="ru-RU" sz="2800" dirty="0">
                <a:solidFill>
                  <a:schemeClr val="accent6">
                    <a:lumMod val="75000"/>
                  </a:schemeClr>
                </a:solidFill>
              </a:rPr>
              <a:t>5. Какой стиль жизни избрать</a:t>
            </a:r>
            <a:r>
              <a:rPr lang="ru-RU" altLang="ru-RU" sz="2800" dirty="0"/>
              <a:t>, т.к. он коррелирует с определенным занятием.</a:t>
            </a:r>
          </a:p>
          <a:p>
            <a:pPr>
              <a:buFont typeface="Wingdings" pitchFamily="2" charset="2"/>
              <a:buNone/>
            </a:pPr>
            <a:r>
              <a:rPr lang="ru-RU" altLang="ru-RU" sz="2800" dirty="0">
                <a:solidFill>
                  <a:schemeClr val="accent6">
                    <a:lumMod val="75000"/>
                  </a:schemeClr>
                </a:solidFill>
              </a:rPr>
              <a:t>6. Где учится (новое) </a:t>
            </a:r>
            <a:r>
              <a:rPr lang="ru-RU" altLang="ru-RU" sz="2800" dirty="0">
                <a:solidFill>
                  <a:schemeClr val="tx2"/>
                </a:solidFill>
              </a:rPr>
              <a:t>– </a:t>
            </a:r>
            <a:r>
              <a:rPr lang="ru-RU" altLang="ru-RU" sz="2800" dirty="0"/>
              <a:t>остаться в своем регионе или ехать в регион с большими возможностями;</a:t>
            </a:r>
          </a:p>
          <a:p>
            <a:pPr>
              <a:buFont typeface="Wingdings" pitchFamily="2" charset="2"/>
              <a:buNone/>
            </a:pPr>
            <a:r>
              <a:rPr lang="ru-RU" altLang="ru-RU" sz="2800" dirty="0">
                <a:solidFill>
                  <a:schemeClr val="accent6">
                    <a:lumMod val="75000"/>
                  </a:schemeClr>
                </a:solidFill>
              </a:rPr>
              <a:t>7. В конечном счете </a:t>
            </a:r>
            <a:r>
              <a:rPr lang="ru-RU" altLang="ru-RU" sz="2800" dirty="0"/>
              <a:t>– выбрать всю жизнь.</a:t>
            </a:r>
          </a:p>
        </p:txBody>
      </p:sp>
    </p:spTree>
    <p:extLst>
      <p:ext uri="{BB962C8B-B14F-4D97-AF65-F5344CB8AC3E}">
        <p14:creationId xmlns:p14="http://schemas.microsoft.com/office/powerpoint/2010/main" val="8116273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713788" cy="1444625"/>
          </a:xfrm>
        </p:spPr>
        <p:txBody>
          <a:bodyPr/>
          <a:lstStyle/>
          <a:p>
            <a:pPr algn="ctr"/>
            <a:r>
              <a:rPr lang="ru-RU" altLang="ru-RU" sz="3200"/>
              <a:t>Юность как начальный этап ступени инди-видуализации (В.И.Слободчиков,2000)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28775"/>
            <a:ext cx="7777112" cy="5229225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None/>
            </a:pPr>
            <a:r>
              <a:rPr lang="ru-RU" altLang="ru-RU" sz="2800" dirty="0"/>
              <a:t>Психологической основой кризиса юности является сравнение идеального Я и реальным. Но идеальное Я еще не выверено и может быть случайным, а реальное Я еще полностью не оценено самой личностью. </a:t>
            </a:r>
          </a:p>
          <a:p>
            <a:pPr algn="just">
              <a:buFont typeface="Wingdings" pitchFamily="2" charset="2"/>
              <a:buNone/>
            </a:pPr>
            <a:r>
              <a:rPr lang="ru-RU" altLang="ru-RU" sz="2800" dirty="0"/>
              <a:t>Единственное средство снять это противоречие – преобразующая деятельность, в ходе которой субъект изменяет как самого себя, так и окружающий мир. </a:t>
            </a:r>
          </a:p>
        </p:txBody>
      </p:sp>
    </p:spTree>
    <p:extLst>
      <p:ext uri="{BB962C8B-B14F-4D97-AF65-F5344CB8AC3E}">
        <p14:creationId xmlns:p14="http://schemas.microsoft.com/office/powerpoint/2010/main" val="28212950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301625"/>
            <a:ext cx="8424863" cy="1143000"/>
          </a:xfrm>
        </p:spPr>
        <p:txBody>
          <a:bodyPr/>
          <a:lstStyle/>
          <a:p>
            <a:r>
              <a:rPr lang="ru-RU" altLang="ru-RU" sz="3200" b="1"/>
              <a:t>Основные задачи развития в ранней юности: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12875"/>
            <a:ext cx="8136904" cy="5445125"/>
          </a:xfrm>
        </p:spPr>
        <p:txBody>
          <a:bodyPr/>
          <a:lstStyle/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500" dirty="0"/>
              <a:t>1. Личностное развитие и обретение чувства личностной тождественности и целостности (идентичности). 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500" dirty="0"/>
              <a:t>2. Обретение </a:t>
            </a:r>
            <a:r>
              <a:rPr lang="ru-RU" altLang="ru-RU" sz="2500" dirty="0" err="1"/>
              <a:t>психосексуальной</a:t>
            </a:r>
            <a:r>
              <a:rPr lang="ru-RU" altLang="ru-RU" sz="2500" dirty="0"/>
              <a:t> идентичности — осознание и самоощущение себя как достойного представителя определенного пола.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500" dirty="0"/>
              <a:t>3. Профессиональное самоопределение — самостоятельное и независимое определение жизненных целей и выбор будущей профессии.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500" dirty="0"/>
              <a:t>4. Развитие готовности к жизненному самоопределению, что предполагает достаточный уровень развития ценностных представлений, волевой сферы, самостоятельности и ответственности.</a:t>
            </a:r>
          </a:p>
        </p:txBody>
      </p:sp>
    </p:spTree>
    <p:extLst>
      <p:ext uri="{BB962C8B-B14F-4D97-AF65-F5344CB8AC3E}">
        <p14:creationId xmlns:p14="http://schemas.microsoft.com/office/powerpoint/2010/main" val="37823324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Психология молодости: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dirty="0"/>
              <a:t>Молодость – </a:t>
            </a:r>
            <a:r>
              <a:rPr lang="ru-RU" dirty="0" smtClean="0"/>
              <a:t>это время:</a:t>
            </a:r>
          </a:p>
          <a:p>
            <a:r>
              <a:rPr lang="ru-RU" dirty="0" smtClean="0"/>
              <a:t>создания </a:t>
            </a:r>
            <a:r>
              <a:rPr lang="ru-RU" dirty="0"/>
              <a:t>семьи и устройства семейной жизни, </a:t>
            </a:r>
            <a:endParaRPr lang="ru-RU" dirty="0" smtClean="0"/>
          </a:p>
          <a:p>
            <a:r>
              <a:rPr lang="ru-RU" dirty="0" smtClean="0"/>
              <a:t>освоения </a:t>
            </a:r>
            <a:r>
              <a:rPr lang="ru-RU" dirty="0"/>
              <a:t>выбранной профессии, определения отношения  к общественной жизни и своей роли в ней.</a:t>
            </a:r>
          </a:p>
          <a:p>
            <a:endParaRPr lang="ru-RU" dirty="0" smtClean="0"/>
          </a:p>
          <a:p>
            <a:pPr marL="114300" indent="0">
              <a:buNone/>
            </a:pPr>
            <a:r>
              <a:rPr lang="ru-RU" i="1" dirty="0"/>
              <a:t>Центральными возрастными новообразованиями этого периода можно считать </a:t>
            </a:r>
            <a:r>
              <a:rPr lang="ru-RU" b="1" i="1" dirty="0"/>
              <a:t>семейные отношения</a:t>
            </a:r>
            <a:r>
              <a:rPr lang="ru-RU" i="1" dirty="0"/>
              <a:t> и </a:t>
            </a:r>
            <a:r>
              <a:rPr lang="ru-RU" b="1" i="1" dirty="0"/>
              <a:t>чувство профессиональной компетентности</a:t>
            </a:r>
            <a:r>
              <a:rPr lang="ru-RU" i="1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93898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cap="all" dirty="0"/>
              <a:t>ПОКАЗАТЕЛИ ЗРЕЛОСТИ ПСИХИЧЕСКОГО РАЗВИТИЯ </a:t>
            </a:r>
            <a:r>
              <a:rPr lang="ru-RU" sz="3200" b="1" cap="all" dirty="0" smtClean="0"/>
              <a:t>ЧЕЛОВЕКА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340768"/>
            <a:ext cx="8064896" cy="5328592"/>
          </a:xfrm>
        </p:spPr>
        <p:txBody>
          <a:bodyPr>
            <a:normAutofit fontScale="77500" lnSpcReduction="20000"/>
          </a:bodyPr>
          <a:lstStyle/>
          <a:p>
            <a:pPr marL="114300" indent="0" algn="just">
              <a:buNone/>
            </a:pPr>
            <a:r>
              <a:rPr lang="ru-RU" sz="3200" dirty="0" smtClean="0"/>
              <a:t>способности</a:t>
            </a:r>
            <a:r>
              <a:rPr lang="ru-RU" sz="3200" dirty="0"/>
              <a:t>:</a:t>
            </a:r>
          </a:p>
          <a:p>
            <a:pPr lvl="0" algn="just"/>
            <a:r>
              <a:rPr lang="ru-RU" sz="3200" dirty="0"/>
              <a:t>к самостоятельному прогнозированию своего поведения в любых жизненных ситуациях на основе развитой способности добывать нужную информацию и анализировать ее применительно к целям, связанным с решением конкретных и нестандартных ситуаций во всех сферах жизнедеятельности (заметим сразу, что в условиях обучения проявление этой способности может тормозиться не из-за ее отсутствия, а из-за малоэффективной методики обучения);</a:t>
            </a:r>
          </a:p>
          <a:p>
            <a:pPr lvl="0" algn="just"/>
            <a:r>
              <a:rPr lang="ru-RU" sz="3200" dirty="0"/>
              <a:t>к мобилизации </a:t>
            </a:r>
            <a:r>
              <a:rPr lang="ru-RU" sz="3200" dirty="0" err="1"/>
              <a:t>ceбя</a:t>
            </a:r>
            <a:r>
              <a:rPr lang="ru-RU" sz="3200" dirty="0"/>
              <a:t> </a:t>
            </a:r>
            <a:r>
              <a:rPr lang="ru-RU" sz="3200" dirty="0" err="1"/>
              <a:t>нa</a:t>
            </a:r>
            <a:r>
              <a:rPr lang="ru-RU" sz="3200" dirty="0"/>
              <a:t> выполнение собственного решения о действии вопреки различным обстоятельствам и внутреннему социально не мотивированному желанию его прекратить («устал», «не хочу», «трудно» и т.п</a:t>
            </a:r>
            <a:r>
              <a:rPr lang="ru-RU" sz="3200" dirty="0" smtClean="0"/>
              <a:t>.);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7358812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cap="all" dirty="0"/>
              <a:t>ПОКАЗАТЕЛИ ЗРЕЛОСТИ ПСИХИЧЕСКОГО РАЗВИТИЯ </a:t>
            </a:r>
            <a:r>
              <a:rPr lang="ru-RU" sz="3200" b="1" cap="all" dirty="0" smtClean="0"/>
              <a:t>ЧЕЛОВЕКА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340768"/>
            <a:ext cx="8064896" cy="5328592"/>
          </a:xfrm>
        </p:spPr>
        <p:txBody>
          <a:bodyPr>
            <a:normAutofit fontScale="77500" lnSpcReduction="20000"/>
          </a:bodyPr>
          <a:lstStyle/>
          <a:p>
            <a:pPr marL="114300" indent="0" algn="just">
              <a:buNone/>
            </a:pPr>
            <a:r>
              <a:rPr lang="ru-RU" sz="3200" dirty="0" smtClean="0"/>
              <a:t>способности</a:t>
            </a:r>
            <a:r>
              <a:rPr lang="ru-RU" sz="3200" dirty="0"/>
              <a:t>:</a:t>
            </a:r>
          </a:p>
          <a:p>
            <a:pPr lvl="0" algn="just"/>
            <a:r>
              <a:rPr lang="ru-RU" sz="3200" dirty="0" smtClean="0"/>
              <a:t>к </a:t>
            </a:r>
            <a:r>
              <a:rPr lang="ru-RU" sz="3200" dirty="0"/>
              <a:t>самостоятельному отслеживанию хода выполнения собственных действий и их результатов (предполагающему готовность личности к «нормальному мысленному раздвоению» на «Я-исполнителя» и «Я-контролера»;</a:t>
            </a:r>
          </a:p>
          <a:p>
            <a:pPr lvl="0" algn="just"/>
            <a:r>
              <a:rPr lang="ru-RU" sz="3200" dirty="0"/>
              <a:t>к проявлению оценочной рефлексии на основе сформированного самосознания и объективной непредвзятой оценки своих мыслей, действий, поступков»;</a:t>
            </a:r>
          </a:p>
          <a:p>
            <a:pPr lvl="0" algn="just"/>
            <a:r>
              <a:rPr lang="ru-RU" sz="3200" dirty="0"/>
              <a:t>«извлекать уроки» из собственного поведения в различных ситуациях, наращивая качество прогнозирования, выполнения запланированного и объективность оценки;</a:t>
            </a:r>
          </a:p>
          <a:p>
            <a:pPr lvl="0" algn="just"/>
            <a:r>
              <a:rPr lang="ru-RU" sz="3200" dirty="0"/>
              <a:t>к эмоционально-адекватной реакции на различные ситуации собственного поведения.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8295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 smtClean="0"/>
              <a:t>Основные закономерности возрастного </a:t>
            </a:r>
            <a:r>
              <a:rPr lang="ru-RU" sz="4000" dirty="0"/>
              <a:t>развития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Цикличность.</a:t>
            </a:r>
            <a:r>
              <a:rPr lang="ru-RU" sz="3200" dirty="0"/>
              <a:t> </a:t>
            </a:r>
            <a:endParaRPr lang="ru-RU" sz="3200" dirty="0" smtClean="0"/>
          </a:p>
          <a:p>
            <a:r>
              <a:rPr lang="ru-RU" sz="3200" b="1" dirty="0"/>
              <a:t>Неравномерность развития. </a:t>
            </a:r>
            <a:endParaRPr lang="ru-RU" sz="3200" b="1" dirty="0" smtClean="0"/>
          </a:p>
          <a:p>
            <a:r>
              <a:rPr lang="ru-RU" sz="3200" b="1" dirty="0"/>
              <a:t>«Метаморфозы» в </a:t>
            </a:r>
            <a:r>
              <a:rPr lang="ru-RU" sz="3200" b="1" dirty="0" smtClean="0"/>
              <a:t>развитии</a:t>
            </a:r>
            <a:r>
              <a:rPr lang="ru-RU" sz="3200" b="1" dirty="0"/>
              <a:t>.</a:t>
            </a:r>
            <a:r>
              <a:rPr lang="ru-RU" sz="3200" dirty="0"/>
              <a:t> </a:t>
            </a:r>
            <a:endParaRPr lang="ru-RU" sz="3200" dirty="0" smtClean="0"/>
          </a:p>
          <a:p>
            <a:r>
              <a:rPr lang="ru-RU" sz="3200" b="1" dirty="0"/>
              <a:t>Сочетание процессов эволюции и </a:t>
            </a:r>
            <a:r>
              <a:rPr lang="ru-RU" sz="3200" b="1" dirty="0" smtClean="0"/>
              <a:t>инволюции.</a:t>
            </a:r>
          </a:p>
        </p:txBody>
      </p:sp>
    </p:spTree>
    <p:extLst>
      <p:ext uri="{BB962C8B-B14F-4D97-AF65-F5344CB8AC3E}">
        <p14:creationId xmlns:p14="http://schemas.microsoft.com/office/powerpoint/2010/main" val="14435740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1143000"/>
          </a:xfrm>
        </p:spPr>
        <p:txBody>
          <a:bodyPr/>
          <a:lstStyle/>
          <a:p>
            <a:pPr algn="ctr"/>
            <a:r>
              <a:rPr lang="ru-RU" sz="4000" dirty="0"/>
              <a:t>Адаптация иностранных студентов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7992888" cy="4925144"/>
          </a:xfrm>
        </p:spPr>
        <p:txBody>
          <a:bodyPr>
            <a:normAutofit/>
          </a:bodyPr>
          <a:lstStyle/>
          <a:p>
            <a:pPr marL="114300" indent="0" algn="just" fontAlgn="t">
              <a:buNone/>
            </a:pPr>
            <a:r>
              <a:rPr lang="ru-RU" dirty="0" smtClean="0"/>
              <a:t>Основными элементами адаптации выступают</a:t>
            </a:r>
            <a:r>
              <a:rPr lang="ru-RU" dirty="0"/>
              <a:t>:</a:t>
            </a:r>
          </a:p>
          <a:p>
            <a:pPr marL="114300" indent="0" algn="just" fontAlgn="t">
              <a:buNone/>
            </a:pPr>
            <a:r>
              <a:rPr lang="ru-RU" dirty="0"/>
              <a:t>• приспособление к иноязычной и </a:t>
            </a:r>
            <a:r>
              <a:rPr lang="ru-RU" dirty="0" err="1"/>
              <a:t>инокультурной</a:t>
            </a:r>
            <a:r>
              <a:rPr lang="ru-RU" dirty="0"/>
              <a:t> среде: смена не только языка общения, но и образа жизни, привычек;</a:t>
            </a:r>
          </a:p>
          <a:p>
            <a:pPr marL="114300" indent="0" algn="just" fontAlgn="t">
              <a:buNone/>
            </a:pPr>
            <a:r>
              <a:rPr lang="ru-RU" dirty="0"/>
              <a:t>• приспособление к новым социально-экономическим условиям;</a:t>
            </a:r>
          </a:p>
          <a:p>
            <a:pPr marL="114300" indent="0" algn="just" fontAlgn="t">
              <a:buNone/>
            </a:pPr>
            <a:r>
              <a:rPr lang="ru-RU" dirty="0"/>
              <a:t>• приспособление к условиям обучения в вузе и студенческой жизни: особое значение здесь имеют не только сложности, связанные с освоением новых предметов и учебным расписанием, но и взаимоотношения с преподавателями и сокурсниками;</a:t>
            </a:r>
          </a:p>
          <a:p>
            <a:pPr marL="114300" indent="0" algn="just" fontAlgn="t">
              <a:buNone/>
            </a:pPr>
            <a:r>
              <a:rPr lang="ru-RU" dirty="0"/>
              <a:t>• приспособление к новым природно-климатическим условиям (Лебедева, 2020).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93247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smtClean="0"/>
              <a:t>Особенности адаптации </a:t>
            </a:r>
            <a:br>
              <a:rPr lang="ru-RU" sz="3200" dirty="0" smtClean="0"/>
            </a:br>
            <a:r>
              <a:rPr lang="ru-RU" sz="3200" dirty="0" smtClean="0"/>
              <a:t>учебных мигрантов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/>
              <a:t>учебные мигранты обладают весьма сжатыми сроками для приспособления к новым условиям </a:t>
            </a:r>
            <a:r>
              <a:rPr lang="ru-RU" sz="2800" dirty="0" smtClean="0"/>
              <a:t>жизни</a:t>
            </a:r>
          </a:p>
          <a:p>
            <a:pPr algn="just"/>
            <a:r>
              <a:rPr lang="ru-RU" sz="2800" dirty="0" smtClean="0"/>
              <a:t>вынужден </a:t>
            </a:r>
            <a:r>
              <a:rPr lang="ru-RU" sz="2800" dirty="0"/>
              <a:t>усваивать новые </a:t>
            </a:r>
            <a:r>
              <a:rPr lang="ru-RU" sz="2800" dirty="0" smtClean="0"/>
              <a:t>культурные </a:t>
            </a:r>
            <a:r>
              <a:rPr lang="ru-RU" sz="2800" dirty="0"/>
              <a:t>образцы для успешного функционирования в качестве члена </a:t>
            </a:r>
            <a:r>
              <a:rPr lang="ru-RU" sz="2800" dirty="0" smtClean="0"/>
              <a:t>принимающего сообщества.</a:t>
            </a:r>
            <a:endParaRPr lang="ru-RU" sz="2800" dirty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6626176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Языковой </a:t>
            </a:r>
            <a:r>
              <a:rPr lang="ru-RU" dirty="0" smtClean="0"/>
              <a:t>барьер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Уровень языковой подготовки</a:t>
            </a:r>
          </a:p>
          <a:p>
            <a:r>
              <a:rPr lang="ru-RU" sz="2800" dirty="0" smtClean="0"/>
              <a:t>Трудности усвоения язык</a:t>
            </a:r>
          </a:p>
          <a:p>
            <a:r>
              <a:rPr lang="ru-RU" sz="2800" dirty="0" smtClean="0"/>
              <a:t>Беглость речи преподавателя</a:t>
            </a:r>
          </a:p>
          <a:p>
            <a:r>
              <a:rPr lang="ru-RU" sz="2800" dirty="0" smtClean="0"/>
              <a:t>Подготовка в школе / общая компетентность</a:t>
            </a:r>
          </a:p>
          <a:p>
            <a:r>
              <a:rPr lang="ru-RU" sz="2800" dirty="0" smtClean="0"/>
              <a:t>Страх ошибиться, быть хуже других</a:t>
            </a:r>
          </a:p>
          <a:p>
            <a:r>
              <a:rPr lang="ru-RU" sz="2800" dirty="0"/>
              <a:t>Проблема доступа к информации на родном языке</a:t>
            </a:r>
          </a:p>
        </p:txBody>
      </p:sp>
    </p:spTree>
    <p:extLst>
      <p:ext uri="{BB962C8B-B14F-4D97-AF65-F5344CB8AC3E}">
        <p14:creationId xmlns:p14="http://schemas.microsoft.com/office/powerpoint/2010/main" val="42610856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Состав </a:t>
            </a:r>
            <a:r>
              <a:rPr lang="ru-RU" dirty="0" smtClean="0"/>
              <a:t>групп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6-9 человек</a:t>
            </a:r>
          </a:p>
          <a:p>
            <a:r>
              <a:rPr lang="ru-RU" sz="2800" dirty="0" smtClean="0"/>
              <a:t>Интернациональный состав </a:t>
            </a:r>
            <a:r>
              <a:rPr lang="ru-RU" sz="2800" dirty="0"/>
              <a:t>(</a:t>
            </a:r>
            <a:r>
              <a:rPr lang="ru-RU" sz="2800" dirty="0" smtClean="0"/>
              <a:t>+ и –)</a:t>
            </a:r>
          </a:p>
          <a:p>
            <a:r>
              <a:rPr lang="ru-RU" sz="2800" dirty="0"/>
              <a:t>дистанция между культурой страны пребывания и их собственной культурой</a:t>
            </a:r>
          </a:p>
          <a:p>
            <a:pPr marL="114300" indent="0">
              <a:buNone/>
            </a:pP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41777325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Отношения в </a:t>
            </a:r>
            <a:r>
              <a:rPr lang="ru-RU" dirty="0" smtClean="0"/>
              <a:t>группе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340768"/>
            <a:ext cx="7920880" cy="5060032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/>
              <a:t>Общение с носителями языка, расчет на их помощь</a:t>
            </a:r>
          </a:p>
          <a:p>
            <a:r>
              <a:rPr lang="ru-RU" sz="2800" dirty="0" smtClean="0"/>
              <a:t>Нежелание студентов налаживать общение с иностранцами</a:t>
            </a:r>
          </a:p>
          <a:p>
            <a:r>
              <a:rPr lang="ru-RU" sz="2800" dirty="0" smtClean="0"/>
              <a:t>Желание соревноваться </a:t>
            </a:r>
            <a:r>
              <a:rPr lang="ru-RU" sz="2800" dirty="0"/>
              <a:t>между собой</a:t>
            </a:r>
            <a:endParaRPr lang="ru-RU" sz="2800" dirty="0" smtClean="0"/>
          </a:p>
          <a:p>
            <a:r>
              <a:rPr lang="ru-RU" sz="2800" dirty="0" smtClean="0"/>
              <a:t>Формирование общение в закрытых группах со своими соотечественниками</a:t>
            </a:r>
          </a:p>
          <a:p>
            <a:r>
              <a:rPr lang="ru-RU" sz="2800" dirty="0" smtClean="0"/>
              <a:t>Межкультурная коммуникация, повседневное общение </a:t>
            </a:r>
            <a:r>
              <a:rPr lang="ru-RU" sz="2800" dirty="0"/>
              <a:t>с русскими и с другими </a:t>
            </a:r>
            <a:r>
              <a:rPr lang="ru-RU" sz="2800" dirty="0" smtClean="0"/>
              <a:t>иностранцами</a:t>
            </a:r>
          </a:p>
          <a:p>
            <a:r>
              <a:rPr lang="ru-RU" sz="2800" dirty="0" smtClean="0"/>
              <a:t>Трудность </a:t>
            </a:r>
            <a:r>
              <a:rPr lang="ru-RU" sz="2800" dirty="0"/>
              <a:t>включения в </a:t>
            </a:r>
            <a:r>
              <a:rPr lang="ru-RU" sz="2800" dirty="0" smtClean="0"/>
              <a:t>студенческое </a:t>
            </a:r>
            <a:r>
              <a:rPr lang="ru-RU" sz="2800" dirty="0"/>
              <a:t>сообщество иностранных студентов.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63492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1143000"/>
          </a:xfrm>
        </p:spPr>
        <p:txBody>
          <a:bodyPr/>
          <a:lstStyle/>
          <a:p>
            <a:r>
              <a:rPr lang="ru-RU" sz="3200" dirty="0" smtClean="0"/>
              <a:t>Случаи </a:t>
            </a:r>
            <a:r>
              <a:rPr lang="ru-RU" sz="3200" dirty="0"/>
              <a:t>недоброжелательного отношения со стороны </a:t>
            </a:r>
            <a:r>
              <a:rPr lang="ru-RU" sz="3200" dirty="0" smtClean="0"/>
              <a:t>принимающего </a:t>
            </a:r>
            <a:r>
              <a:rPr lang="ru-RU" sz="3200" dirty="0"/>
              <a:t>общества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Конфликты </a:t>
            </a:r>
            <a:r>
              <a:rPr lang="ru-RU" sz="2800" dirty="0"/>
              <a:t>с преподавателями</a:t>
            </a:r>
          </a:p>
          <a:p>
            <a:r>
              <a:rPr lang="ru-RU" sz="2800" dirty="0" smtClean="0"/>
              <a:t>Непонимание и дисбаланс</a:t>
            </a:r>
          </a:p>
          <a:p>
            <a:r>
              <a:rPr lang="ru-RU" sz="2800" dirty="0" smtClean="0"/>
              <a:t>Субъективное отношение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129181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Отсутствие подготовки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smtClean="0"/>
              <a:t>Отсутствие  </a:t>
            </a:r>
            <a:r>
              <a:rPr lang="ru-RU" sz="2800" dirty="0" err="1" smtClean="0"/>
              <a:t>самоподготовленности</a:t>
            </a:r>
            <a:r>
              <a:rPr lang="ru-RU" sz="2800" dirty="0" smtClean="0"/>
              <a:t> и представлений иностранца о культуре, менталитете  страны пребывания, манерах поведения.</a:t>
            </a:r>
          </a:p>
          <a:p>
            <a:pPr algn="just"/>
            <a:r>
              <a:rPr lang="ru-RU" sz="2800" dirty="0" smtClean="0"/>
              <a:t>Стереотипы восприятии культуры страны пребывания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401373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Объективные факторы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Адаптация к погоде, климату</a:t>
            </a:r>
          </a:p>
          <a:p>
            <a:r>
              <a:rPr lang="ru-RU" sz="2800" dirty="0"/>
              <a:t>Адаптация </a:t>
            </a:r>
            <a:r>
              <a:rPr lang="ru-RU" sz="2800" dirty="0" smtClean="0"/>
              <a:t>к питанию,  </a:t>
            </a:r>
          </a:p>
          <a:p>
            <a:r>
              <a:rPr lang="ru-RU" sz="2800" dirty="0" smtClean="0"/>
              <a:t>Организация досуга</a:t>
            </a:r>
          </a:p>
          <a:p>
            <a:r>
              <a:rPr lang="ru-RU" sz="2800" dirty="0"/>
              <a:t>Адаптация </a:t>
            </a:r>
            <a:r>
              <a:rPr lang="ru-RU" sz="2800" dirty="0" smtClean="0"/>
              <a:t>к социально-бытовым условиям.</a:t>
            </a:r>
          </a:p>
          <a:p>
            <a:pPr>
              <a:buNone/>
            </a:pPr>
            <a:r>
              <a:rPr lang="ru-RU" sz="2100" dirty="0"/>
              <a:t>«… еще были трудности с погодой, у меня было мало теплой одежды сначала, в сентябре стало много. Тут очень холодно, особенно зимой» (Респондент №1, ПГНИУ). </a:t>
            </a:r>
            <a:endParaRPr lang="ru-RU" sz="2100" dirty="0" smtClean="0"/>
          </a:p>
          <a:p>
            <a:pPr>
              <a:buNone/>
            </a:pPr>
            <a:r>
              <a:rPr lang="ru-RU" sz="2100" dirty="0"/>
              <a:t>Студент из Китая </a:t>
            </a:r>
            <a:r>
              <a:rPr lang="ru-RU" sz="2100" dirty="0" smtClean="0"/>
              <a:t>: </a:t>
            </a:r>
            <a:r>
              <a:rPr lang="ru-RU" sz="2100" dirty="0"/>
              <a:t>«Я покупаю китайские продукты на китайском рынке в Перми и заказываю из Екатеринбурга, там китайский рынок больше, чем здесь. Я готовлю сам потом. Иногда в дороге я пробую русскую еду, приходится. Я не привык к русской кухне» (Респондент №6, ПГНИУ).</a:t>
            </a:r>
          </a:p>
        </p:txBody>
      </p:sp>
    </p:spTree>
    <p:extLst>
      <p:ext uri="{BB962C8B-B14F-4D97-AF65-F5344CB8AC3E}">
        <p14:creationId xmlns:p14="http://schemas.microsoft.com/office/powerpoint/2010/main" val="8383584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Примеры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Что меня особенно раздражает в России, так это то, что они </a:t>
            </a:r>
            <a:r>
              <a:rPr lang="ru-RU" dirty="0" smtClean="0"/>
              <a:t>ведут себя</a:t>
            </a:r>
            <a:r>
              <a:rPr lang="ru-RU" dirty="0"/>
              <a:t>, как в детском саду. После 12 часов ночи нельзя выходить из </a:t>
            </a:r>
            <a:r>
              <a:rPr lang="ru-RU" dirty="0" smtClean="0"/>
              <a:t>общежития</a:t>
            </a:r>
            <a:r>
              <a:rPr lang="ru-RU" dirty="0"/>
              <a:t>. Мне 22 года, я взрослый человек, и я знаю, что для меня хорошо</a:t>
            </a:r>
            <a:r>
              <a:rPr lang="ru-RU" dirty="0" smtClean="0"/>
              <a:t>. И </a:t>
            </a:r>
            <a:r>
              <a:rPr lang="ru-RU" dirty="0"/>
              <a:t>это моя проблема! (студент 4-го курса, экономика, Германия</a:t>
            </a:r>
            <a:r>
              <a:rPr lang="ru-RU" dirty="0" smtClean="0"/>
              <a:t>).</a:t>
            </a:r>
          </a:p>
          <a:p>
            <a:r>
              <a:rPr lang="ru-RU" dirty="0"/>
              <a:t>Мне не нравится. Общага чистая. Но мне все равно не </a:t>
            </a:r>
            <a:r>
              <a:rPr lang="ru-RU" dirty="0" smtClean="0"/>
              <a:t>нравится. Я </a:t>
            </a:r>
            <a:r>
              <a:rPr lang="ru-RU" dirty="0"/>
              <a:t>люблю свою свободу. А тут в общежитии нужно привыкнуть, </a:t>
            </a:r>
            <a:r>
              <a:rPr lang="ru-RU" dirty="0" smtClean="0"/>
              <a:t>что разные </a:t>
            </a:r>
            <a:r>
              <a:rPr lang="ru-RU" dirty="0"/>
              <a:t>люди. Иногда шумные, иногда я мешаю. Домой нужно </a:t>
            </a:r>
            <a:r>
              <a:rPr lang="ru-RU" dirty="0" smtClean="0"/>
              <a:t>прийти до 12. </a:t>
            </a:r>
            <a:r>
              <a:rPr lang="ru-RU" dirty="0"/>
              <a:t>Хотя иногда я как раз в час ночи хочу гулять. Потому и </a:t>
            </a:r>
            <a:r>
              <a:rPr lang="ru-RU" dirty="0" smtClean="0"/>
              <a:t>снимаю (</a:t>
            </a:r>
            <a:r>
              <a:rPr lang="ru-RU" dirty="0"/>
              <a:t>студент 2-го курса, информационные технологии, Африка).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8341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136904" cy="1440160"/>
          </a:xfrm>
        </p:spPr>
        <p:txBody>
          <a:bodyPr/>
          <a:lstStyle/>
          <a:p>
            <a:r>
              <a:rPr lang="ru-RU" sz="3200" dirty="0"/>
              <a:t>Для успешной социокультурной адаптации иностранного </a:t>
            </a:r>
            <a:r>
              <a:rPr lang="ru-RU" sz="3200" dirty="0" smtClean="0"/>
              <a:t>обучающегося необходимо</a:t>
            </a:r>
            <a:r>
              <a:rPr lang="ru-RU" sz="3200" dirty="0"/>
              <a:t>, чтобы студент</a:t>
            </a:r>
            <a:r>
              <a:rPr lang="ru-RU" sz="3200" dirty="0" smtClean="0"/>
              <a:t>: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7992888" cy="4925144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ru-RU" sz="2400" dirty="0" smtClean="0"/>
              <a:t>1) овладел языком в достаточной степени, чтобы эффективно функционировать в принимающем обществе;</a:t>
            </a:r>
          </a:p>
          <a:p>
            <a:pPr marL="114300" indent="0" algn="just">
              <a:buNone/>
            </a:pPr>
            <a:r>
              <a:rPr lang="ru-RU" sz="2400" dirty="0" smtClean="0"/>
              <a:t>2) освоил стандарты поведения, ценности и нормы принимающего сообщества;</a:t>
            </a:r>
          </a:p>
          <a:p>
            <a:pPr marL="114300" indent="0" algn="just">
              <a:buNone/>
            </a:pPr>
            <a:r>
              <a:rPr lang="ru-RU" sz="2400" dirty="0" smtClean="0"/>
              <a:t>3) был способен общаться и взаимодействовать с представителями принимающего общества;</a:t>
            </a:r>
          </a:p>
          <a:p>
            <a:pPr marL="114300" indent="0" algn="just">
              <a:buNone/>
            </a:pPr>
            <a:r>
              <a:rPr lang="ru-RU" sz="2400" dirty="0" smtClean="0"/>
              <a:t>4) был способен полноценно участвовать в социальной и культурной жизни нового общества;</a:t>
            </a:r>
          </a:p>
          <a:p>
            <a:pPr marL="114300" indent="0" algn="just">
              <a:buNone/>
            </a:pPr>
            <a:r>
              <a:rPr lang="ru-RU" sz="2400" dirty="0" smtClean="0"/>
              <a:t>5) был удовлетворен своим положением в новой среде;</a:t>
            </a:r>
          </a:p>
          <a:p>
            <a:pPr marL="114300" indent="0" algn="just">
              <a:buNone/>
            </a:pPr>
            <a:r>
              <a:rPr lang="ru-RU" sz="2400" dirty="0" smtClean="0"/>
              <a:t>6) находился в нормальном психологическом состоянии.</a:t>
            </a:r>
          </a:p>
        </p:txBody>
      </p:sp>
    </p:spTree>
    <p:extLst>
      <p:ext uri="{BB962C8B-B14F-4D97-AF65-F5344CB8AC3E}">
        <p14:creationId xmlns:p14="http://schemas.microsoft.com/office/powerpoint/2010/main" val="2052571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Возраст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ru-RU" sz="3200" b="1" dirty="0" smtClean="0"/>
          </a:p>
          <a:p>
            <a:pPr marL="114300" indent="0">
              <a:buNone/>
            </a:pPr>
            <a:r>
              <a:rPr lang="ru-RU" sz="3200" b="1" dirty="0" smtClean="0"/>
              <a:t>Возраст </a:t>
            </a:r>
            <a:r>
              <a:rPr lang="ru-RU" sz="3200" dirty="0"/>
              <a:t>– специфическое сочетание психологии и поведения индивида. </a:t>
            </a:r>
            <a:endParaRPr lang="ru-RU" sz="3200" dirty="0" smtClean="0"/>
          </a:p>
          <a:p>
            <a:pPr marL="114300" indent="0">
              <a:buNone/>
            </a:pPr>
            <a:endParaRPr lang="ru-RU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2442789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Спасибо </a:t>
            </a:r>
            <a:r>
              <a:rPr lang="ru-RU" smtClean="0"/>
              <a:t>за  внимание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2354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 smtClean="0"/>
              <a:t>Психологический возраст </a:t>
            </a:r>
            <a:br>
              <a:rPr lang="ru-RU" sz="3600" dirty="0" smtClean="0"/>
            </a:br>
            <a:r>
              <a:rPr lang="ru-RU" sz="3600" dirty="0" smtClean="0"/>
              <a:t>по Д</a:t>
            </a:r>
            <a:r>
              <a:rPr lang="ru-RU" sz="3600" dirty="0"/>
              <a:t>. Б. </a:t>
            </a:r>
            <a:r>
              <a:rPr lang="ru-RU" sz="3600" dirty="0" err="1" smtClean="0"/>
              <a:t>Эльконин</a:t>
            </a:r>
            <a:r>
              <a:rPr lang="ru-RU" sz="3600" dirty="0" err="1"/>
              <a:t>у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400" dirty="0" smtClean="0"/>
              <a:t>Социальная </a:t>
            </a:r>
            <a:r>
              <a:rPr lang="ru-RU" sz="2400" dirty="0"/>
              <a:t>ситуация </a:t>
            </a:r>
            <a:r>
              <a:rPr lang="ru-RU" sz="2400" dirty="0" smtClean="0"/>
              <a:t>развития</a:t>
            </a:r>
          </a:p>
          <a:p>
            <a:pPr lvl="0"/>
            <a:r>
              <a:rPr lang="ru-RU" sz="2400" dirty="0" smtClean="0"/>
              <a:t>Основной</a:t>
            </a:r>
            <a:r>
              <a:rPr lang="ru-RU" sz="2400" dirty="0"/>
              <a:t>, или ведущий тип деятельности </a:t>
            </a:r>
            <a:r>
              <a:rPr lang="ru-RU" sz="2400" dirty="0" smtClean="0"/>
              <a:t>в </a:t>
            </a:r>
            <a:r>
              <a:rPr lang="ru-RU" sz="2400" dirty="0"/>
              <a:t>этот период. </a:t>
            </a:r>
            <a:endParaRPr lang="ru-RU" sz="2400" dirty="0" smtClean="0"/>
          </a:p>
          <a:p>
            <a:pPr lvl="0"/>
            <a:r>
              <a:rPr lang="ru-RU" sz="2400" dirty="0" smtClean="0"/>
              <a:t>Основные </a:t>
            </a:r>
            <a:r>
              <a:rPr lang="ru-RU" sz="2400" dirty="0"/>
              <a:t>новообразования </a:t>
            </a:r>
            <a:r>
              <a:rPr lang="ru-RU" sz="2400" dirty="0" smtClean="0"/>
              <a:t>развития (достижения </a:t>
            </a:r>
            <a:r>
              <a:rPr lang="ru-RU" sz="2400" dirty="0"/>
              <a:t>в </a:t>
            </a:r>
            <a:r>
              <a:rPr lang="ru-RU" sz="2400" dirty="0" smtClean="0"/>
              <a:t>развитии)</a:t>
            </a:r>
            <a:endParaRPr lang="ru-RU" sz="2400" dirty="0"/>
          </a:p>
          <a:p>
            <a:pPr lvl="0"/>
            <a:r>
              <a:rPr lang="ru-RU" sz="2400" dirty="0"/>
              <a:t>Кризис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91365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13544" y="116632"/>
            <a:ext cx="8316912" cy="1296987"/>
          </a:xfrm>
        </p:spPr>
        <p:txBody>
          <a:bodyPr/>
          <a:lstStyle/>
          <a:p>
            <a:pPr algn="ctr"/>
            <a:r>
              <a:rPr lang="ru-RU" altLang="ru-RU" sz="3800" dirty="0"/>
              <a:t>Социальная ситуация развития в юношеском возрасте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1" y="1412875"/>
            <a:ext cx="8136903" cy="525621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 sz="3200" dirty="0"/>
              <a:t>Общество ставит перед молодым человеком настоятельную, жизненно важную задачу - осуществить профессиональное самоопределение. </a:t>
            </a:r>
          </a:p>
          <a:p>
            <a:pPr>
              <a:buFont typeface="Wingdings" pitchFamily="2" charset="2"/>
              <a:buNone/>
            </a:pPr>
            <a:endParaRPr lang="ru-RU" altLang="ru-RU" sz="3200" dirty="0"/>
          </a:p>
          <a:p>
            <a:pPr>
              <a:buFont typeface="Wingdings" pitchFamily="2" charset="2"/>
              <a:buNone/>
            </a:pPr>
            <a:r>
              <a:rPr lang="ru-RU" altLang="ru-RU" sz="3200" dirty="0"/>
              <a:t>Сделать это нужно не во внутреннем плане в виде мечты, намерения кем-то стать в будущем, а в плане реального выбора </a:t>
            </a:r>
          </a:p>
        </p:txBody>
      </p:sp>
    </p:spTree>
    <p:extLst>
      <p:ext uri="{BB962C8B-B14F-4D97-AF65-F5344CB8AC3E}">
        <p14:creationId xmlns:p14="http://schemas.microsoft.com/office/powerpoint/2010/main" val="263352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281615" cy="1444625"/>
          </a:xfrm>
        </p:spPr>
        <p:txBody>
          <a:bodyPr/>
          <a:lstStyle/>
          <a:p>
            <a:pPr algn="ctr"/>
            <a:r>
              <a:rPr lang="ru-RU" altLang="ru-RU" sz="3200" dirty="0"/>
              <a:t>Юность как начальный этап ступени </a:t>
            </a:r>
            <a:r>
              <a:rPr lang="ru-RU" altLang="ru-RU" sz="3200" dirty="0" smtClean="0"/>
              <a:t/>
            </a:r>
            <a:br>
              <a:rPr lang="ru-RU" altLang="ru-RU" sz="3200" dirty="0" smtClean="0"/>
            </a:br>
            <a:r>
              <a:rPr lang="ru-RU" altLang="ru-RU" sz="3200" dirty="0" smtClean="0"/>
              <a:t>индивидуализации </a:t>
            </a:r>
            <a:r>
              <a:rPr lang="ru-RU" altLang="ru-RU" sz="3200" dirty="0"/>
              <a:t>(В.И.Слободчиков,2000)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7921128" cy="5373687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ru-RU" altLang="ru-RU" sz="2500" dirty="0"/>
              <a:t>На ступени индивидуализации впервые начинается авторство в становлении своих способностей, сознательное и целенаправленное саморазвитие.</a:t>
            </a:r>
          </a:p>
          <a:p>
            <a:pPr algn="just">
              <a:buFont typeface="Wingdings" pitchFamily="2" charset="2"/>
              <a:buNone/>
            </a:pPr>
            <a:endParaRPr lang="ru-RU" altLang="ru-RU" sz="2500" dirty="0" smtClean="0"/>
          </a:p>
          <a:p>
            <a:pPr algn="just">
              <a:buFont typeface="Wingdings" pitchFamily="2" charset="2"/>
              <a:buNone/>
            </a:pPr>
            <a:r>
              <a:rPr lang="ru-RU" altLang="ru-RU" sz="2500" dirty="0" smtClean="0"/>
              <a:t>Ступень </a:t>
            </a:r>
            <a:r>
              <a:rPr lang="ru-RU" altLang="ru-RU" sz="2500" dirty="0"/>
              <a:t>индивидуализации представляет этап в духовной жизни человека, связанный с выработкой собственного мировоззрения, с определением своей самобытности и уникальности</a:t>
            </a:r>
            <a:r>
              <a:rPr lang="ru-RU" altLang="ru-RU" sz="2500" dirty="0" smtClean="0"/>
              <a:t>.</a:t>
            </a:r>
            <a:endParaRPr lang="ru-RU" altLang="ru-RU" sz="2500" dirty="0"/>
          </a:p>
        </p:txBody>
      </p:sp>
    </p:spTree>
    <p:extLst>
      <p:ext uri="{BB962C8B-B14F-4D97-AF65-F5344CB8AC3E}">
        <p14:creationId xmlns:p14="http://schemas.microsoft.com/office/powerpoint/2010/main" val="1592187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281615" cy="1444625"/>
          </a:xfrm>
        </p:spPr>
        <p:txBody>
          <a:bodyPr/>
          <a:lstStyle/>
          <a:p>
            <a:pPr algn="ctr"/>
            <a:r>
              <a:rPr lang="ru-RU" altLang="ru-RU" sz="3200" dirty="0"/>
              <a:t>Юность как начальный этап ступени </a:t>
            </a:r>
            <a:r>
              <a:rPr lang="ru-RU" altLang="ru-RU" sz="3200" dirty="0" smtClean="0"/>
              <a:t/>
            </a:r>
            <a:br>
              <a:rPr lang="ru-RU" altLang="ru-RU" sz="3200" dirty="0" smtClean="0"/>
            </a:br>
            <a:r>
              <a:rPr lang="ru-RU" altLang="ru-RU" sz="3200" dirty="0" smtClean="0"/>
              <a:t>индивидуализации </a:t>
            </a:r>
            <a:r>
              <a:rPr lang="ru-RU" altLang="ru-RU" sz="3200" dirty="0"/>
              <a:t>(В.И.Слободчиков,2000)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28775"/>
            <a:ext cx="7921128" cy="522922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ru-RU" altLang="ru-RU" sz="2400" dirty="0"/>
              <a:t>Центральной проблемой молодого человека является нахождение индивидуального, подлинно собственного отношения к социальной реальности, к своей культуре и к своему времени.</a:t>
            </a:r>
          </a:p>
          <a:p>
            <a:pPr>
              <a:buFont typeface="Wingdings" pitchFamily="2" charset="2"/>
              <a:buNone/>
            </a:pPr>
            <a:endParaRPr lang="ru-RU" altLang="ru-RU" sz="2400" dirty="0"/>
          </a:p>
          <a:p>
            <a:pPr>
              <a:buFont typeface="Wingdings" pitchFamily="2" charset="2"/>
              <a:buNone/>
            </a:pPr>
            <a:r>
              <a:rPr lang="ru-RU" altLang="ru-RU" sz="2400" dirty="0"/>
              <a:t>С началом ступени индивидуализации связана рефлексия всех своих способностей как действительно своих  способностей</a:t>
            </a:r>
            <a:r>
              <a:rPr lang="ru-RU" altLang="ru-RU" sz="2400" dirty="0" smtClean="0"/>
              <a:t>.</a:t>
            </a:r>
            <a:endParaRPr lang="ru-RU" altLang="ru-RU" sz="2400" dirty="0"/>
          </a:p>
        </p:txBody>
      </p:sp>
    </p:spTree>
    <p:extLst>
      <p:ext uri="{BB962C8B-B14F-4D97-AF65-F5344CB8AC3E}">
        <p14:creationId xmlns:p14="http://schemas.microsoft.com/office/powerpoint/2010/main" val="1643901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713788" cy="1444625"/>
          </a:xfrm>
        </p:spPr>
        <p:txBody>
          <a:bodyPr/>
          <a:lstStyle/>
          <a:p>
            <a:pPr algn="ctr"/>
            <a:r>
              <a:rPr lang="ru-RU" altLang="ru-RU" sz="3200"/>
              <a:t>Юность как начальный этап ступени инди-видуализации (В.И.Слободчиков,2000)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628775"/>
            <a:ext cx="8136904" cy="52292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 sz="2500" dirty="0"/>
              <a:t>Здесь юношей и девушек ожидает неприятное открытие: потребность в индивидуальном, творческом отношении к действительности должна реализовываться одинаковыми для всех способностями. </a:t>
            </a:r>
          </a:p>
          <a:p>
            <a:pPr>
              <a:buFont typeface="Wingdings" pitchFamily="2" charset="2"/>
              <a:buNone/>
            </a:pPr>
            <a:r>
              <a:rPr lang="ru-RU" altLang="ru-RU" sz="2500" dirty="0"/>
              <a:t>Эти способности у индивида формировались при освоении общих для всех образовательных программ, действия в сходных условиях.</a:t>
            </a:r>
          </a:p>
          <a:p>
            <a:pPr>
              <a:buFont typeface="Wingdings" pitchFamily="2" charset="2"/>
              <a:buNone/>
            </a:pPr>
            <a:r>
              <a:rPr lang="ru-RU" altLang="ru-RU" sz="2500" dirty="0"/>
              <a:t>Юноша должен быть не только носителем своих способностей, не просто актуализировать их, но и стать их субъектом. </a:t>
            </a:r>
          </a:p>
          <a:p>
            <a:pPr>
              <a:buFont typeface="Wingdings" pitchFamily="2" charset="2"/>
              <a:buNone/>
            </a:pPr>
            <a:endParaRPr lang="ru-RU" altLang="ru-RU" sz="2500" dirty="0"/>
          </a:p>
        </p:txBody>
      </p:sp>
    </p:spTree>
    <p:extLst>
      <p:ext uri="{BB962C8B-B14F-4D97-AF65-F5344CB8AC3E}">
        <p14:creationId xmlns:p14="http://schemas.microsoft.com/office/powerpoint/2010/main" val="1031677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713788" cy="1444625"/>
          </a:xfrm>
        </p:spPr>
        <p:txBody>
          <a:bodyPr/>
          <a:lstStyle/>
          <a:p>
            <a:pPr algn="ctr"/>
            <a:r>
              <a:rPr lang="ru-RU" altLang="ru-RU" sz="3200"/>
              <a:t>Юность как начальный этап ступени инди-видуализации (В.И.Слободчиков,2000)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28775"/>
            <a:ext cx="7921128" cy="5229225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None/>
            </a:pPr>
            <a:r>
              <a:rPr lang="ru-RU" altLang="ru-RU" sz="2800" dirty="0"/>
              <a:t>Противоречие ССР юности:</a:t>
            </a:r>
          </a:p>
          <a:p>
            <a:pPr algn="just">
              <a:buFont typeface="Wingdings" pitchFamily="2" charset="2"/>
              <a:buNone/>
            </a:pPr>
            <a:endParaRPr lang="ru-RU" altLang="ru-RU" sz="2800" dirty="0" smtClean="0"/>
          </a:p>
          <a:p>
            <a:pPr algn="just">
              <a:buFont typeface="Wingdings" pitchFamily="2" charset="2"/>
              <a:buNone/>
            </a:pPr>
            <a:r>
              <a:rPr lang="ru-RU" altLang="ru-RU" sz="2800" dirty="0" smtClean="0"/>
              <a:t>С </a:t>
            </a:r>
            <a:r>
              <a:rPr lang="ru-RU" altLang="ru-RU" sz="2800" dirty="0"/>
              <a:t>одной стороны, молодой человек, начинающий самостоятельную жизнь в обществе, приобретает статус взрослого человека. </a:t>
            </a:r>
            <a:endParaRPr lang="ru-RU" altLang="ru-RU" sz="2800" dirty="0" smtClean="0"/>
          </a:p>
          <a:p>
            <a:pPr algn="just">
              <a:buFont typeface="Wingdings" pitchFamily="2" charset="2"/>
              <a:buNone/>
            </a:pPr>
            <a:r>
              <a:rPr lang="ru-RU" altLang="ru-RU" sz="2800" dirty="0" smtClean="0"/>
              <a:t>Но</a:t>
            </a:r>
            <a:r>
              <a:rPr lang="ru-RU" altLang="ru-RU" sz="2800" dirty="0"/>
              <a:t>, с другой стороны, опыта «взрослой» жизни у него еще нет, молодому человеку еще только предстоит его приобрести.</a:t>
            </a:r>
          </a:p>
          <a:p>
            <a:pPr algn="just">
              <a:buFont typeface="Wingdings" pitchFamily="2" charset="2"/>
              <a:buNone/>
            </a:pPr>
            <a:endParaRPr lang="ru-RU" altLang="ru-RU" sz="2800" dirty="0"/>
          </a:p>
        </p:txBody>
      </p:sp>
    </p:spTree>
    <p:extLst>
      <p:ext uri="{BB962C8B-B14F-4D97-AF65-F5344CB8AC3E}">
        <p14:creationId xmlns:p14="http://schemas.microsoft.com/office/powerpoint/2010/main" val="19935023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105</TotalTime>
  <Words>1541</Words>
  <Application>Microsoft Office PowerPoint</Application>
  <PresentationFormat>Экран (4:3)</PresentationFormat>
  <Paragraphs>137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Соседство</vt:lpstr>
      <vt:lpstr>Психологические характеристики и варианты самореализации в возрастные периоды юношества и молодости</vt:lpstr>
      <vt:lpstr>Основные закономерности возрастного развития</vt:lpstr>
      <vt:lpstr>Возраст</vt:lpstr>
      <vt:lpstr>Психологический возраст  по Д. Б. Эльконину</vt:lpstr>
      <vt:lpstr>Социальная ситуация развития в юношеском возрасте</vt:lpstr>
      <vt:lpstr>Юность как начальный этап ступени  индивидуализации (В.И.Слободчиков,2000)</vt:lpstr>
      <vt:lpstr>Юность как начальный этап ступени  индивидуализации (В.И.Слободчиков,2000)</vt:lpstr>
      <vt:lpstr>Юность как начальный этап ступени инди-видуализации (В.И.Слободчиков,2000)</vt:lpstr>
      <vt:lpstr>Юность как начальный этап ступени инди-видуализации (В.И.Слободчиков,2000)</vt:lpstr>
      <vt:lpstr>Юность как начальный этап ступени индивидуализации (В.И.Слободчиков,2000)</vt:lpstr>
      <vt:lpstr>Юность как начальный этап ступени инди-видуализации (В.И.Слободчиков,2000)</vt:lpstr>
      <vt:lpstr>Юность как начальный этап ступени  индивидуализации (В.И.Слободчиков,2000)</vt:lpstr>
      <vt:lpstr>Юность как начальный этап ступени индивидуализации (В.И.Слободчиков,2000)</vt:lpstr>
      <vt:lpstr>Юность как начальный этап ступени инди-видуализации (В.И.Слободчиков,2000)</vt:lpstr>
      <vt:lpstr>Юность как начальный этап ступени инди-видуализации (В.И.Слободчиков,2000)</vt:lpstr>
      <vt:lpstr>Основные задачи развития в ранней юности:</vt:lpstr>
      <vt:lpstr>Психология молодости: </vt:lpstr>
      <vt:lpstr>ПОКАЗАТЕЛИ ЗРЕЛОСТИ ПСИХИЧЕСКОГО РАЗВИТИЯ ЧЕЛОВЕКА</vt:lpstr>
      <vt:lpstr>ПОКАЗАТЕЛИ ЗРЕЛОСТИ ПСИХИЧЕСКОГО РАЗВИТИЯ ЧЕЛОВЕКА</vt:lpstr>
      <vt:lpstr>Адаптация иностранных студентов</vt:lpstr>
      <vt:lpstr>Особенности адаптации  учебных мигрантов</vt:lpstr>
      <vt:lpstr>Языковой барьер</vt:lpstr>
      <vt:lpstr>Состав групп</vt:lpstr>
      <vt:lpstr>Отношения в группе</vt:lpstr>
      <vt:lpstr>Случаи недоброжелательного отношения со стороны принимающего общества.</vt:lpstr>
      <vt:lpstr>Отсутствие подготовки</vt:lpstr>
      <vt:lpstr>Объективные факторы</vt:lpstr>
      <vt:lpstr>Примеры</vt:lpstr>
      <vt:lpstr>Для успешной социокультурной адаптации иностранного обучающегося необходимо, чтобы студент: 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Психологические характеристики и варианты самореализации в возрастные периоды юношества и молодости</dc:title>
  <dc:creator>HP</dc:creator>
  <cp:lastModifiedBy>HP</cp:lastModifiedBy>
  <cp:revision>27</cp:revision>
  <dcterms:created xsi:type="dcterms:W3CDTF">2023-03-19T13:54:11Z</dcterms:created>
  <dcterms:modified xsi:type="dcterms:W3CDTF">2023-03-20T23:29:00Z</dcterms:modified>
</cp:coreProperties>
</file>