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52"/>
  </p:notesMasterIdLst>
  <p:sldIdLst>
    <p:sldId id="317" r:id="rId3"/>
    <p:sldId id="322" r:id="rId4"/>
    <p:sldId id="387" r:id="rId5"/>
    <p:sldId id="359" r:id="rId6"/>
    <p:sldId id="392" r:id="rId7"/>
    <p:sldId id="393" r:id="rId8"/>
    <p:sldId id="394" r:id="rId9"/>
    <p:sldId id="395" r:id="rId10"/>
    <p:sldId id="391" r:id="rId11"/>
    <p:sldId id="376" r:id="rId12"/>
    <p:sldId id="379" r:id="rId13"/>
    <p:sldId id="377" r:id="rId14"/>
    <p:sldId id="378" r:id="rId15"/>
    <p:sldId id="381" r:id="rId16"/>
    <p:sldId id="383" r:id="rId17"/>
    <p:sldId id="384" r:id="rId18"/>
    <p:sldId id="380" r:id="rId19"/>
    <p:sldId id="385" r:id="rId20"/>
    <p:sldId id="389" r:id="rId21"/>
    <p:sldId id="382" r:id="rId22"/>
    <p:sldId id="388" r:id="rId23"/>
    <p:sldId id="386" r:id="rId24"/>
    <p:sldId id="390" r:id="rId25"/>
    <p:sldId id="396" r:id="rId26"/>
    <p:sldId id="397" r:id="rId27"/>
    <p:sldId id="398" r:id="rId28"/>
    <p:sldId id="399" r:id="rId29"/>
    <p:sldId id="420" r:id="rId30"/>
    <p:sldId id="421" r:id="rId31"/>
    <p:sldId id="422" r:id="rId32"/>
    <p:sldId id="423" r:id="rId33"/>
    <p:sldId id="424" r:id="rId34"/>
    <p:sldId id="400" r:id="rId35"/>
    <p:sldId id="401" r:id="rId36"/>
    <p:sldId id="402" r:id="rId37"/>
    <p:sldId id="403" r:id="rId38"/>
    <p:sldId id="404" r:id="rId39"/>
    <p:sldId id="405" r:id="rId40"/>
    <p:sldId id="407" r:id="rId41"/>
    <p:sldId id="408" r:id="rId42"/>
    <p:sldId id="410" r:id="rId43"/>
    <p:sldId id="411" r:id="rId44"/>
    <p:sldId id="413" r:id="rId45"/>
    <p:sldId id="414" r:id="rId46"/>
    <p:sldId id="415" r:id="rId47"/>
    <p:sldId id="416" r:id="rId48"/>
    <p:sldId id="418" r:id="rId49"/>
    <p:sldId id="419" r:id="rId50"/>
    <p:sldId id="3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7635"/>
    <a:srgbClr val="1E1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6196" autoAdjust="0"/>
  </p:normalViewPr>
  <p:slideViewPr>
    <p:cSldViewPr snapToGrid="0" showGuides="1">
      <p:cViewPr varScale="1">
        <p:scale>
          <a:sx n="80" d="100"/>
          <a:sy n="80" d="100"/>
        </p:scale>
        <p:origin x="778" y="67"/>
      </p:cViewPr>
      <p:guideLst>
        <p:guide orient="horz" pos="22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5EC7ADC-67F9-4D30-A972-0F2B88D07920}"/>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Text Placeholder 9">
            <a:extLst>
              <a:ext uri="{FF2B5EF4-FFF2-40B4-BE49-F238E27FC236}">
                <a16:creationId xmlns:a16="http://schemas.microsoft.com/office/drawing/2014/main" id="{180D3340-5DD9-49E8-A07D-B011C94832E9}"/>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a16="http://schemas.microsoft.com/office/drawing/2014/main" id="{5B645F56-C047-4B2A-8D39-376A60FB6DBF}"/>
              </a:ext>
            </a:extLst>
          </p:cNvPr>
          <p:cNvSpPr>
            <a:spLocks/>
          </p:cNvSpPr>
          <p:nvPr userDrawn="1"/>
        </p:nvSpPr>
        <p:spPr bwMode="auto">
          <a:xfrm>
            <a:off x="0" y="5745389"/>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ko-KR" altLang="en-US" sz="2700"/>
          </a:p>
        </p:txBody>
      </p:sp>
      <p:sp>
        <p:nvSpPr>
          <p:cNvPr id="4" name="Freeform: Shape 3">
            <a:extLst>
              <a:ext uri="{FF2B5EF4-FFF2-40B4-BE49-F238E27FC236}">
                <a16:creationId xmlns:a16="http://schemas.microsoft.com/office/drawing/2014/main" id="{C22DEAED-1639-4112-B840-31264609C2DD}"/>
              </a:ext>
            </a:extLst>
          </p:cNvPr>
          <p:cNvSpPr>
            <a:spLocks/>
          </p:cNvSpPr>
          <p:nvPr userDrawn="1"/>
        </p:nvSpPr>
        <p:spPr bwMode="auto">
          <a:xfrm>
            <a:off x="6127769" y="5774694"/>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ko-KR" altLang="en-US" sz="2700"/>
          </a:p>
        </p:txBody>
      </p:sp>
    </p:spTree>
    <p:extLst>
      <p:ext uri="{BB962C8B-B14F-4D97-AF65-F5344CB8AC3E}">
        <p14:creationId xmlns:p14="http://schemas.microsoft.com/office/powerpoint/2010/main" val="334499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3BBA9-8910-48AA-B686-668257C008CF}"/>
              </a:ext>
            </a:extLst>
          </p:cNvPr>
          <p:cNvSpPr/>
          <p:nvPr userDrawn="1"/>
        </p:nvSpPr>
        <p:spPr>
          <a:xfrm>
            <a:off x="1" y="0"/>
            <a:ext cx="12207092" cy="182679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chemeClr val="bg1"/>
              </a:solidFill>
            </a:endParaRPr>
          </a:p>
        </p:txBody>
      </p:sp>
      <p:sp>
        <p:nvSpPr>
          <p:cNvPr id="5" name="Picture Placeholder 2">
            <a:extLst>
              <a:ext uri="{FF2B5EF4-FFF2-40B4-BE49-F238E27FC236}">
                <a16:creationId xmlns:a16="http://schemas.microsoft.com/office/drawing/2014/main" id="{16E292CF-6239-4FAD-8469-B4057CC66D43}"/>
              </a:ext>
            </a:extLst>
          </p:cNvPr>
          <p:cNvSpPr>
            <a:spLocks noGrp="1"/>
          </p:cNvSpPr>
          <p:nvPr>
            <p:ph type="pic" idx="11" hasCustomPrompt="1"/>
          </p:nvPr>
        </p:nvSpPr>
        <p:spPr>
          <a:xfrm>
            <a:off x="918873" y="2234589"/>
            <a:ext cx="240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10C7E9C4-D97C-4EA3-8549-47E25308DBCD}"/>
              </a:ext>
            </a:extLst>
          </p:cNvPr>
          <p:cNvSpPr>
            <a:spLocks noGrp="1"/>
          </p:cNvSpPr>
          <p:nvPr>
            <p:ph type="pic" idx="12" hasCustomPrompt="1"/>
          </p:nvPr>
        </p:nvSpPr>
        <p:spPr>
          <a:xfrm>
            <a:off x="3648458"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8C95B59E-C4D0-4EBF-A295-B8EADA4B680B}"/>
              </a:ext>
            </a:extLst>
          </p:cNvPr>
          <p:cNvSpPr>
            <a:spLocks noGrp="1"/>
          </p:cNvSpPr>
          <p:nvPr>
            <p:ph type="pic" idx="13" hasCustomPrompt="1"/>
          </p:nvPr>
        </p:nvSpPr>
        <p:spPr>
          <a:xfrm>
            <a:off x="6298465"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BC59B22E-803A-4DC7-BCB8-3C78A2CA0230}"/>
              </a:ext>
            </a:extLst>
          </p:cNvPr>
          <p:cNvSpPr>
            <a:spLocks noGrp="1"/>
          </p:cNvSpPr>
          <p:nvPr>
            <p:ph type="pic" idx="14" hasCustomPrompt="1"/>
          </p:nvPr>
        </p:nvSpPr>
        <p:spPr>
          <a:xfrm>
            <a:off x="8948471" y="2235736"/>
            <a:ext cx="2320423"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Our Team LAYOUT</a:t>
            </a:r>
          </a:p>
        </p:txBody>
      </p:sp>
      <p:grpSp>
        <p:nvGrpSpPr>
          <p:cNvPr id="19" name="Group 18">
            <a:extLst>
              <a:ext uri="{FF2B5EF4-FFF2-40B4-BE49-F238E27FC236}">
                <a16:creationId xmlns:a16="http://schemas.microsoft.com/office/drawing/2014/main" id="{65B49267-E735-4FC7-83FE-360218A92580}"/>
              </a:ext>
            </a:extLst>
          </p:cNvPr>
          <p:cNvGrpSpPr/>
          <p:nvPr userDrawn="1"/>
        </p:nvGrpSpPr>
        <p:grpSpPr>
          <a:xfrm>
            <a:off x="0" y="5736337"/>
            <a:ext cx="12192000" cy="1121663"/>
            <a:chOff x="0" y="5758625"/>
            <a:chExt cx="12192000" cy="1121663"/>
          </a:xfrm>
          <a:solidFill>
            <a:schemeClr val="accent6"/>
          </a:solidFill>
        </p:grpSpPr>
        <p:sp>
          <p:nvSpPr>
            <p:cNvPr id="9" name="Freeform: Shape 8">
              <a:extLst>
                <a:ext uri="{FF2B5EF4-FFF2-40B4-BE49-F238E27FC236}">
                  <a16:creationId xmlns:a16="http://schemas.microsoft.com/office/drawing/2014/main" id="{CC7D1DDF-5D25-41E5-A133-643A36A3C21A}"/>
                </a:ext>
              </a:extLst>
            </p:cNvPr>
            <p:cNvSpPr>
              <a:spLocks/>
            </p:cNvSpPr>
            <p:nvPr userDrawn="1"/>
          </p:nvSpPr>
          <p:spPr bwMode="auto">
            <a:xfrm>
              <a:off x="0" y="5758625"/>
              <a:ext cx="6085418" cy="1121663"/>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14" name="Freeform: Shape 13">
              <a:extLst>
                <a:ext uri="{FF2B5EF4-FFF2-40B4-BE49-F238E27FC236}">
                  <a16:creationId xmlns:a16="http://schemas.microsoft.com/office/drawing/2014/main" id="{AA9A816D-A1A4-486F-B7D6-A7582904D10B}"/>
                </a:ext>
              </a:extLst>
            </p:cNvPr>
            <p:cNvSpPr>
              <a:spLocks/>
            </p:cNvSpPr>
            <p:nvPr userDrawn="1"/>
          </p:nvSpPr>
          <p:spPr bwMode="auto">
            <a:xfrm>
              <a:off x="5164150" y="5758625"/>
              <a:ext cx="1609462" cy="1121663"/>
            </a:xfrm>
            <a:custGeom>
              <a:avLst/>
              <a:gdLst>
                <a:gd name="connsiteX0" fmla="*/ 1129941 w 1609462"/>
                <a:gd name="connsiteY0" fmla="*/ 0 h 1121663"/>
                <a:gd name="connsiteX1" fmla="*/ 1132023 w 1609462"/>
                <a:gd name="connsiteY1" fmla="*/ 246444 h 1121663"/>
                <a:gd name="connsiteX2" fmla="*/ 1171593 w 1609462"/>
                <a:gd name="connsiteY2" fmla="*/ 326429 h 1121663"/>
                <a:gd name="connsiteX3" fmla="*/ 1173676 w 1609462"/>
                <a:gd name="connsiteY3" fmla="*/ 326429 h 1121663"/>
                <a:gd name="connsiteX4" fmla="*/ 1188254 w 1609462"/>
                <a:gd name="connsiteY4" fmla="*/ 326429 h 1121663"/>
                <a:gd name="connsiteX5" fmla="*/ 1188254 w 1609462"/>
                <a:gd name="connsiteY5" fmla="*/ 350208 h 1121663"/>
                <a:gd name="connsiteX6" fmla="*/ 1188776 w 1609462"/>
                <a:gd name="connsiteY6" fmla="*/ 351019 h 1121663"/>
                <a:gd name="connsiteX7" fmla="*/ 1192420 w 1609462"/>
                <a:gd name="connsiteY7" fmla="*/ 356694 h 1121663"/>
                <a:gd name="connsiteX8" fmla="*/ 1192420 w 1609462"/>
                <a:gd name="connsiteY8" fmla="*/ 471268 h 1121663"/>
                <a:gd name="connsiteX9" fmla="*/ 1194762 w 1609462"/>
                <a:gd name="connsiteY9" fmla="*/ 471268 h 1121663"/>
                <a:gd name="connsiteX10" fmla="*/ 1211164 w 1609462"/>
                <a:gd name="connsiteY10" fmla="*/ 471268 h 1121663"/>
                <a:gd name="connsiteX11" fmla="*/ 1211164 w 1609462"/>
                <a:gd name="connsiteY11" fmla="*/ 611783 h 1121663"/>
                <a:gd name="connsiteX12" fmla="*/ 1212726 w 1609462"/>
                <a:gd name="connsiteY12" fmla="*/ 611513 h 1121663"/>
                <a:gd name="connsiteX13" fmla="*/ 1223660 w 1609462"/>
                <a:gd name="connsiteY13" fmla="*/ 609622 h 1121663"/>
                <a:gd name="connsiteX14" fmla="*/ 1221577 w 1609462"/>
                <a:gd name="connsiteY14" fmla="*/ 698254 h 1121663"/>
                <a:gd name="connsiteX15" fmla="*/ 1223139 w 1609462"/>
                <a:gd name="connsiteY15" fmla="*/ 698525 h 1121663"/>
                <a:gd name="connsiteX16" fmla="*/ 1234073 w 1609462"/>
                <a:gd name="connsiteY16" fmla="*/ 700416 h 1121663"/>
                <a:gd name="connsiteX17" fmla="*/ 1234332 w 1609462"/>
                <a:gd name="connsiteY17" fmla="*/ 701227 h 1121663"/>
                <a:gd name="connsiteX18" fmla="*/ 1236155 w 1609462"/>
                <a:gd name="connsiteY18" fmla="*/ 706902 h 1121663"/>
                <a:gd name="connsiteX19" fmla="*/ 1236936 w 1609462"/>
                <a:gd name="connsiteY19" fmla="*/ 704470 h 1121663"/>
                <a:gd name="connsiteX20" fmla="*/ 1242403 w 1609462"/>
                <a:gd name="connsiteY20" fmla="*/ 687446 h 1121663"/>
                <a:gd name="connsiteX21" fmla="*/ 1244225 w 1609462"/>
                <a:gd name="connsiteY21" fmla="*/ 687446 h 1121663"/>
                <a:gd name="connsiteX22" fmla="*/ 1256982 w 1609462"/>
                <a:gd name="connsiteY22" fmla="*/ 687446 h 1121663"/>
                <a:gd name="connsiteX23" fmla="*/ 1256982 w 1609462"/>
                <a:gd name="connsiteY23" fmla="*/ 719872 h 1121663"/>
                <a:gd name="connsiteX24" fmla="*/ 1258023 w 1609462"/>
                <a:gd name="connsiteY24" fmla="*/ 720413 h 1121663"/>
                <a:gd name="connsiteX25" fmla="*/ 1265313 w 1609462"/>
                <a:gd name="connsiteY25" fmla="*/ 724196 h 1121663"/>
                <a:gd name="connsiteX26" fmla="*/ 1265313 w 1609462"/>
                <a:gd name="connsiteY26" fmla="*/ 725547 h 1121663"/>
                <a:gd name="connsiteX27" fmla="*/ 1265313 w 1609462"/>
                <a:gd name="connsiteY27" fmla="*/ 735005 h 1121663"/>
                <a:gd name="connsiteX28" fmla="*/ 1311131 w 1609462"/>
                <a:gd name="connsiteY28" fmla="*/ 735005 h 1121663"/>
                <a:gd name="connsiteX29" fmla="*/ 1311131 w 1609462"/>
                <a:gd name="connsiteY29" fmla="*/ 736086 h 1121663"/>
                <a:gd name="connsiteX30" fmla="*/ 1311131 w 1609462"/>
                <a:gd name="connsiteY30" fmla="*/ 743652 h 1121663"/>
                <a:gd name="connsiteX31" fmla="*/ 1313213 w 1609462"/>
                <a:gd name="connsiteY31" fmla="*/ 743652 h 1121663"/>
                <a:gd name="connsiteX32" fmla="*/ 1327791 w 1609462"/>
                <a:gd name="connsiteY32" fmla="*/ 743652 h 1121663"/>
                <a:gd name="connsiteX33" fmla="*/ 1327791 w 1609462"/>
                <a:gd name="connsiteY33" fmla="*/ 713387 h 1121663"/>
                <a:gd name="connsiteX34" fmla="*/ 1373609 w 1609462"/>
                <a:gd name="connsiteY34" fmla="*/ 713387 h 1121663"/>
                <a:gd name="connsiteX35" fmla="*/ 1373609 w 1609462"/>
                <a:gd name="connsiteY35" fmla="*/ 712036 h 1121663"/>
                <a:gd name="connsiteX36" fmla="*/ 1373609 w 1609462"/>
                <a:gd name="connsiteY36" fmla="*/ 702578 h 1121663"/>
                <a:gd name="connsiteX37" fmla="*/ 1374651 w 1609462"/>
                <a:gd name="connsiteY37" fmla="*/ 702578 h 1121663"/>
                <a:gd name="connsiteX38" fmla="*/ 1381940 w 1609462"/>
                <a:gd name="connsiteY38" fmla="*/ 702578 h 1121663"/>
                <a:gd name="connsiteX39" fmla="*/ 1381940 w 1609462"/>
                <a:gd name="connsiteY39" fmla="*/ 700687 h 1121663"/>
                <a:gd name="connsiteX40" fmla="*/ 1381940 w 1609462"/>
                <a:gd name="connsiteY40" fmla="*/ 687446 h 1121663"/>
                <a:gd name="connsiteX41" fmla="*/ 1382721 w 1609462"/>
                <a:gd name="connsiteY41" fmla="*/ 687446 h 1121663"/>
                <a:gd name="connsiteX42" fmla="*/ 1388188 w 1609462"/>
                <a:gd name="connsiteY42" fmla="*/ 687446 h 1121663"/>
                <a:gd name="connsiteX43" fmla="*/ 1388188 w 1609462"/>
                <a:gd name="connsiteY43" fmla="*/ 686365 h 1121663"/>
                <a:gd name="connsiteX44" fmla="*/ 1388188 w 1609462"/>
                <a:gd name="connsiteY44" fmla="*/ 678798 h 1121663"/>
                <a:gd name="connsiteX45" fmla="*/ 1390271 w 1609462"/>
                <a:gd name="connsiteY45" fmla="*/ 678798 h 1121663"/>
                <a:gd name="connsiteX46" fmla="*/ 1404849 w 1609462"/>
                <a:gd name="connsiteY46" fmla="*/ 678798 h 1121663"/>
                <a:gd name="connsiteX47" fmla="*/ 1404849 w 1609462"/>
                <a:gd name="connsiteY47" fmla="*/ 679879 h 1121663"/>
                <a:gd name="connsiteX48" fmla="*/ 1404849 w 1609462"/>
                <a:gd name="connsiteY48" fmla="*/ 687446 h 1121663"/>
                <a:gd name="connsiteX49" fmla="*/ 1427758 w 1609462"/>
                <a:gd name="connsiteY49" fmla="*/ 687446 h 1121663"/>
                <a:gd name="connsiteX50" fmla="*/ 1427758 w 1609462"/>
                <a:gd name="connsiteY50" fmla="*/ 685554 h 1121663"/>
                <a:gd name="connsiteX51" fmla="*/ 1427758 w 1609462"/>
                <a:gd name="connsiteY51" fmla="*/ 672313 h 1121663"/>
                <a:gd name="connsiteX52" fmla="*/ 1429581 w 1609462"/>
                <a:gd name="connsiteY52" fmla="*/ 672313 h 1121663"/>
                <a:gd name="connsiteX53" fmla="*/ 1442337 w 1609462"/>
                <a:gd name="connsiteY53" fmla="*/ 672313 h 1121663"/>
                <a:gd name="connsiteX54" fmla="*/ 1442337 w 1609462"/>
                <a:gd name="connsiteY54" fmla="*/ 696093 h 1121663"/>
                <a:gd name="connsiteX55" fmla="*/ 1443379 w 1609462"/>
                <a:gd name="connsiteY55" fmla="*/ 696093 h 1121663"/>
                <a:gd name="connsiteX56" fmla="*/ 1450668 w 1609462"/>
                <a:gd name="connsiteY56" fmla="*/ 696093 h 1121663"/>
                <a:gd name="connsiteX57" fmla="*/ 1450668 w 1609462"/>
                <a:gd name="connsiteY57" fmla="*/ 695012 h 1121663"/>
                <a:gd name="connsiteX58" fmla="*/ 1450668 w 1609462"/>
                <a:gd name="connsiteY58" fmla="*/ 687446 h 1121663"/>
                <a:gd name="connsiteX59" fmla="*/ 1452489 w 1609462"/>
                <a:gd name="connsiteY59" fmla="*/ 687446 h 1121663"/>
                <a:gd name="connsiteX60" fmla="*/ 1465246 w 1609462"/>
                <a:gd name="connsiteY60" fmla="*/ 687446 h 1121663"/>
                <a:gd name="connsiteX61" fmla="*/ 1465246 w 1609462"/>
                <a:gd name="connsiteY61" fmla="*/ 713387 h 1121663"/>
                <a:gd name="connsiteX62" fmla="*/ 1467329 w 1609462"/>
                <a:gd name="connsiteY62" fmla="*/ 713387 h 1121663"/>
                <a:gd name="connsiteX63" fmla="*/ 1481907 w 1609462"/>
                <a:gd name="connsiteY63" fmla="*/ 713387 h 1121663"/>
                <a:gd name="connsiteX64" fmla="*/ 1481907 w 1609462"/>
                <a:gd name="connsiteY64" fmla="*/ 715008 h 1121663"/>
                <a:gd name="connsiteX65" fmla="*/ 1481907 w 1609462"/>
                <a:gd name="connsiteY65" fmla="*/ 726358 h 1121663"/>
                <a:gd name="connsiteX66" fmla="*/ 1482688 w 1609462"/>
                <a:gd name="connsiteY66" fmla="*/ 726358 h 1121663"/>
                <a:gd name="connsiteX67" fmla="*/ 1488156 w 1609462"/>
                <a:gd name="connsiteY67" fmla="*/ 726358 h 1121663"/>
                <a:gd name="connsiteX68" fmla="*/ 1488156 w 1609462"/>
                <a:gd name="connsiteY68" fmla="*/ 725547 h 1121663"/>
                <a:gd name="connsiteX69" fmla="*/ 1488156 w 1609462"/>
                <a:gd name="connsiteY69" fmla="*/ 719872 h 1121663"/>
                <a:gd name="connsiteX70" fmla="*/ 1519395 w 1609462"/>
                <a:gd name="connsiteY70" fmla="*/ 719872 h 1121663"/>
                <a:gd name="connsiteX71" fmla="*/ 1519395 w 1609462"/>
                <a:gd name="connsiteY71" fmla="*/ 743652 h 1121663"/>
                <a:gd name="connsiteX72" fmla="*/ 1520436 w 1609462"/>
                <a:gd name="connsiteY72" fmla="*/ 743652 h 1121663"/>
                <a:gd name="connsiteX73" fmla="*/ 1527726 w 1609462"/>
                <a:gd name="connsiteY73" fmla="*/ 743652 h 1121663"/>
                <a:gd name="connsiteX74" fmla="*/ 1527726 w 1609462"/>
                <a:gd name="connsiteY74" fmla="*/ 744733 h 1121663"/>
                <a:gd name="connsiteX75" fmla="*/ 1527726 w 1609462"/>
                <a:gd name="connsiteY75" fmla="*/ 752299 h 1121663"/>
                <a:gd name="connsiteX76" fmla="*/ 1528507 w 1609462"/>
                <a:gd name="connsiteY76" fmla="*/ 752299 h 1121663"/>
                <a:gd name="connsiteX77" fmla="*/ 1533974 w 1609462"/>
                <a:gd name="connsiteY77" fmla="*/ 752299 h 1121663"/>
                <a:gd name="connsiteX78" fmla="*/ 1533974 w 1609462"/>
                <a:gd name="connsiteY78" fmla="*/ 750137 h 1121663"/>
                <a:gd name="connsiteX79" fmla="*/ 1533974 w 1609462"/>
                <a:gd name="connsiteY79" fmla="*/ 735005 h 1121663"/>
                <a:gd name="connsiteX80" fmla="*/ 1535015 w 1609462"/>
                <a:gd name="connsiteY80" fmla="*/ 735005 h 1121663"/>
                <a:gd name="connsiteX81" fmla="*/ 1542304 w 1609462"/>
                <a:gd name="connsiteY81" fmla="*/ 735005 h 1121663"/>
                <a:gd name="connsiteX82" fmla="*/ 1542304 w 1609462"/>
                <a:gd name="connsiteY82" fmla="*/ 736086 h 1121663"/>
                <a:gd name="connsiteX83" fmla="*/ 1542304 w 1609462"/>
                <a:gd name="connsiteY83" fmla="*/ 743652 h 1121663"/>
                <a:gd name="connsiteX84" fmla="*/ 1547771 w 1609462"/>
                <a:gd name="connsiteY84" fmla="*/ 741659 h 1121663"/>
                <a:gd name="connsiteX85" fmla="*/ 1548552 w 1609462"/>
                <a:gd name="connsiteY85" fmla="*/ 740679 h 1121663"/>
                <a:gd name="connsiteX86" fmla="*/ 1548552 w 1609462"/>
                <a:gd name="connsiteY86" fmla="*/ 735005 h 1121663"/>
                <a:gd name="connsiteX87" fmla="*/ 1588123 w 1609462"/>
                <a:gd name="connsiteY87" fmla="*/ 735005 h 1121663"/>
                <a:gd name="connsiteX88" fmla="*/ 1588123 w 1609462"/>
                <a:gd name="connsiteY88" fmla="*/ 758784 h 1121663"/>
                <a:gd name="connsiteX89" fmla="*/ 1590205 w 1609462"/>
                <a:gd name="connsiteY89" fmla="*/ 758784 h 1121663"/>
                <a:gd name="connsiteX90" fmla="*/ 1604783 w 1609462"/>
                <a:gd name="connsiteY90" fmla="*/ 758784 h 1121663"/>
                <a:gd name="connsiteX91" fmla="*/ 1604783 w 1609462"/>
                <a:gd name="connsiteY91" fmla="*/ 759865 h 1121663"/>
                <a:gd name="connsiteX92" fmla="*/ 1604783 w 1609462"/>
                <a:gd name="connsiteY92" fmla="*/ 767431 h 1121663"/>
                <a:gd name="connsiteX93" fmla="*/ 1606606 w 1609462"/>
                <a:gd name="connsiteY93" fmla="*/ 767431 h 1121663"/>
                <a:gd name="connsiteX94" fmla="*/ 1609462 w 1609462"/>
                <a:gd name="connsiteY94" fmla="*/ 767431 h 1121663"/>
                <a:gd name="connsiteX95" fmla="*/ 1609462 w 1609462"/>
                <a:gd name="connsiteY95" fmla="*/ 1121663 h 1121663"/>
                <a:gd name="connsiteX96" fmla="*/ 0 w 1609462"/>
                <a:gd name="connsiteY96" fmla="*/ 1121663 h 1121663"/>
                <a:gd name="connsiteX97" fmla="*/ 43213 w 1609462"/>
                <a:gd name="connsiteY97" fmla="*/ 1048827 h 1121663"/>
                <a:gd name="connsiteX98" fmla="*/ 84500 w 1609462"/>
                <a:gd name="connsiteY98" fmla="*/ 1045519 h 1121663"/>
                <a:gd name="connsiteX99" fmla="*/ 84500 w 1609462"/>
                <a:gd name="connsiteY99" fmla="*/ 1012974 h 1121663"/>
                <a:gd name="connsiteX100" fmla="*/ 130311 w 1609462"/>
                <a:gd name="connsiteY100" fmla="*/ 1012974 h 1121663"/>
                <a:gd name="connsiteX101" fmla="*/ 130311 w 1609462"/>
                <a:gd name="connsiteY101" fmla="*/ 994377 h 1121663"/>
                <a:gd name="connsiteX102" fmla="*/ 226515 w 1609462"/>
                <a:gd name="connsiteY102" fmla="*/ 994377 h 1121663"/>
                <a:gd name="connsiteX103" fmla="*/ 226515 w 1609462"/>
                <a:gd name="connsiteY103" fmla="*/ 1006000 h 1121663"/>
                <a:gd name="connsiteX104" fmla="*/ 288359 w 1609462"/>
                <a:gd name="connsiteY104" fmla="*/ 1006000 h 1121663"/>
                <a:gd name="connsiteX105" fmla="*/ 288359 w 1609462"/>
                <a:gd name="connsiteY105" fmla="*/ 1012974 h 1121663"/>
                <a:gd name="connsiteX106" fmla="*/ 306683 w 1609462"/>
                <a:gd name="connsiteY106" fmla="*/ 1012974 h 1121663"/>
                <a:gd name="connsiteX107" fmla="*/ 306683 w 1609462"/>
                <a:gd name="connsiteY107" fmla="*/ 1019948 h 1121663"/>
                <a:gd name="connsiteX108" fmla="*/ 322717 w 1609462"/>
                <a:gd name="connsiteY108" fmla="*/ 1019948 h 1121663"/>
                <a:gd name="connsiteX109" fmla="*/ 322717 w 1609462"/>
                <a:gd name="connsiteY109" fmla="*/ 915339 h 1121663"/>
                <a:gd name="connsiteX110" fmla="*/ 370819 w 1609462"/>
                <a:gd name="connsiteY110" fmla="*/ 901391 h 1121663"/>
                <a:gd name="connsiteX111" fmla="*/ 460150 w 1609462"/>
                <a:gd name="connsiteY111" fmla="*/ 901391 h 1121663"/>
                <a:gd name="connsiteX112" fmla="*/ 460150 w 1609462"/>
                <a:gd name="connsiteY112" fmla="*/ 734017 h 1121663"/>
                <a:gd name="connsiteX113" fmla="*/ 485346 w 1609462"/>
                <a:gd name="connsiteY113" fmla="*/ 722393 h 1121663"/>
                <a:gd name="connsiteX114" fmla="*/ 595293 w 1609462"/>
                <a:gd name="connsiteY114" fmla="*/ 703796 h 1121663"/>
                <a:gd name="connsiteX115" fmla="*/ 634232 w 1609462"/>
                <a:gd name="connsiteY115" fmla="*/ 715419 h 1121663"/>
                <a:gd name="connsiteX116" fmla="*/ 641104 w 1609462"/>
                <a:gd name="connsiteY116" fmla="*/ 722393 h 1121663"/>
                <a:gd name="connsiteX117" fmla="*/ 641104 w 1609462"/>
                <a:gd name="connsiteY117" fmla="*/ 1033896 h 1121663"/>
                <a:gd name="connsiteX118" fmla="*/ 657138 w 1609462"/>
                <a:gd name="connsiteY118" fmla="*/ 1033896 h 1121663"/>
                <a:gd name="connsiteX119" fmla="*/ 657138 w 1609462"/>
                <a:gd name="connsiteY119" fmla="*/ 908365 h 1121663"/>
                <a:gd name="connsiteX120" fmla="*/ 670881 w 1609462"/>
                <a:gd name="connsiteY120" fmla="*/ 908365 h 1121663"/>
                <a:gd name="connsiteX121" fmla="*/ 670881 w 1609462"/>
                <a:gd name="connsiteY121" fmla="*/ 896742 h 1121663"/>
                <a:gd name="connsiteX122" fmla="*/ 684624 w 1609462"/>
                <a:gd name="connsiteY122" fmla="*/ 889768 h 1121663"/>
                <a:gd name="connsiteX123" fmla="*/ 696077 w 1609462"/>
                <a:gd name="connsiteY123" fmla="*/ 889768 h 1121663"/>
                <a:gd name="connsiteX124" fmla="*/ 696077 w 1609462"/>
                <a:gd name="connsiteY124" fmla="*/ 878145 h 1121663"/>
                <a:gd name="connsiteX125" fmla="*/ 705239 w 1609462"/>
                <a:gd name="connsiteY125" fmla="*/ 871171 h 1121663"/>
                <a:gd name="connsiteX126" fmla="*/ 728146 w 1609462"/>
                <a:gd name="connsiteY126" fmla="*/ 871171 h 1121663"/>
                <a:gd name="connsiteX127" fmla="*/ 728146 w 1609462"/>
                <a:gd name="connsiteY127" fmla="*/ 908365 h 1121663"/>
                <a:gd name="connsiteX128" fmla="*/ 776247 w 1609462"/>
                <a:gd name="connsiteY128" fmla="*/ 908365 h 1121663"/>
                <a:gd name="connsiteX129" fmla="*/ 776247 w 1609462"/>
                <a:gd name="connsiteY129" fmla="*/ 1038546 h 1121663"/>
                <a:gd name="connsiteX130" fmla="*/ 794571 w 1609462"/>
                <a:gd name="connsiteY130" fmla="*/ 1038546 h 1121663"/>
                <a:gd name="connsiteX131" fmla="*/ 812895 w 1609462"/>
                <a:gd name="connsiteY131" fmla="*/ 1031572 h 1121663"/>
                <a:gd name="connsiteX132" fmla="*/ 812895 w 1609462"/>
                <a:gd name="connsiteY132" fmla="*/ 1022273 h 1121663"/>
                <a:gd name="connsiteX133" fmla="*/ 806024 w 1609462"/>
                <a:gd name="connsiteY133" fmla="*/ 1019948 h 1121663"/>
                <a:gd name="connsiteX134" fmla="*/ 806024 w 1609462"/>
                <a:gd name="connsiteY134" fmla="*/ 1012974 h 1121663"/>
                <a:gd name="connsiteX135" fmla="*/ 812895 w 1609462"/>
                <a:gd name="connsiteY135" fmla="*/ 1008325 h 1121663"/>
                <a:gd name="connsiteX136" fmla="*/ 812895 w 1609462"/>
                <a:gd name="connsiteY136" fmla="*/ 957183 h 1121663"/>
                <a:gd name="connsiteX137" fmla="*/ 806024 w 1609462"/>
                <a:gd name="connsiteY137" fmla="*/ 954858 h 1121663"/>
                <a:gd name="connsiteX138" fmla="*/ 806024 w 1609462"/>
                <a:gd name="connsiteY138" fmla="*/ 947884 h 1121663"/>
                <a:gd name="connsiteX139" fmla="*/ 812895 w 1609462"/>
                <a:gd name="connsiteY139" fmla="*/ 943235 h 1121663"/>
                <a:gd name="connsiteX140" fmla="*/ 817477 w 1609462"/>
                <a:gd name="connsiteY140" fmla="*/ 938586 h 1121663"/>
                <a:gd name="connsiteX141" fmla="*/ 817477 w 1609462"/>
                <a:gd name="connsiteY141" fmla="*/ 929287 h 1121663"/>
                <a:gd name="connsiteX142" fmla="*/ 812895 w 1609462"/>
                <a:gd name="connsiteY142" fmla="*/ 929287 h 1121663"/>
                <a:gd name="connsiteX143" fmla="*/ 812895 w 1609462"/>
                <a:gd name="connsiteY143" fmla="*/ 922313 h 1121663"/>
                <a:gd name="connsiteX144" fmla="*/ 819767 w 1609462"/>
                <a:gd name="connsiteY144" fmla="*/ 917664 h 1121663"/>
                <a:gd name="connsiteX145" fmla="*/ 856416 w 1609462"/>
                <a:gd name="connsiteY145" fmla="*/ 852574 h 1121663"/>
                <a:gd name="connsiteX146" fmla="*/ 851835 w 1609462"/>
                <a:gd name="connsiteY146" fmla="*/ 850249 h 1121663"/>
                <a:gd name="connsiteX147" fmla="*/ 851835 w 1609462"/>
                <a:gd name="connsiteY147" fmla="*/ 843275 h 1121663"/>
                <a:gd name="connsiteX148" fmla="*/ 858706 w 1609462"/>
                <a:gd name="connsiteY148" fmla="*/ 840950 h 1121663"/>
                <a:gd name="connsiteX149" fmla="*/ 858706 w 1609462"/>
                <a:gd name="connsiteY149" fmla="*/ 831652 h 1121663"/>
                <a:gd name="connsiteX150" fmla="*/ 863288 w 1609462"/>
                <a:gd name="connsiteY150" fmla="*/ 831652 h 1121663"/>
                <a:gd name="connsiteX151" fmla="*/ 863288 w 1609462"/>
                <a:gd name="connsiteY151" fmla="*/ 810730 h 1121663"/>
                <a:gd name="connsiteX152" fmla="*/ 858706 w 1609462"/>
                <a:gd name="connsiteY152" fmla="*/ 810730 h 1121663"/>
                <a:gd name="connsiteX153" fmla="*/ 858706 w 1609462"/>
                <a:gd name="connsiteY153" fmla="*/ 806081 h 1121663"/>
                <a:gd name="connsiteX154" fmla="*/ 863288 w 1609462"/>
                <a:gd name="connsiteY154" fmla="*/ 803756 h 1121663"/>
                <a:gd name="connsiteX155" fmla="*/ 874740 w 1609462"/>
                <a:gd name="connsiteY155" fmla="*/ 787483 h 1121663"/>
                <a:gd name="connsiteX156" fmla="*/ 877030 w 1609462"/>
                <a:gd name="connsiteY156" fmla="*/ 778185 h 1121663"/>
                <a:gd name="connsiteX157" fmla="*/ 877030 w 1609462"/>
                <a:gd name="connsiteY157" fmla="*/ 752614 h 1121663"/>
                <a:gd name="connsiteX158" fmla="*/ 877317 w 1609462"/>
                <a:gd name="connsiteY158" fmla="*/ 751742 h 1121663"/>
                <a:gd name="connsiteX159" fmla="*/ 879321 w 1609462"/>
                <a:gd name="connsiteY159" fmla="*/ 745640 h 1121663"/>
                <a:gd name="connsiteX160" fmla="*/ 879607 w 1609462"/>
                <a:gd name="connsiteY160" fmla="*/ 746512 h 1121663"/>
                <a:gd name="connsiteX161" fmla="*/ 881612 w 1609462"/>
                <a:gd name="connsiteY161" fmla="*/ 752614 h 1121663"/>
                <a:gd name="connsiteX162" fmla="*/ 883902 w 1609462"/>
                <a:gd name="connsiteY162" fmla="*/ 778185 h 1121663"/>
                <a:gd name="connsiteX163" fmla="*/ 883902 w 1609462"/>
                <a:gd name="connsiteY163" fmla="*/ 785159 h 1121663"/>
                <a:gd name="connsiteX164" fmla="*/ 895356 w 1609462"/>
                <a:gd name="connsiteY164" fmla="*/ 803756 h 1121663"/>
                <a:gd name="connsiteX165" fmla="*/ 899937 w 1609462"/>
                <a:gd name="connsiteY165" fmla="*/ 806081 h 1121663"/>
                <a:gd name="connsiteX166" fmla="*/ 899937 w 1609462"/>
                <a:gd name="connsiteY166" fmla="*/ 810730 h 1121663"/>
                <a:gd name="connsiteX167" fmla="*/ 897647 w 1609462"/>
                <a:gd name="connsiteY167" fmla="*/ 831652 h 1121663"/>
                <a:gd name="connsiteX168" fmla="*/ 902227 w 1609462"/>
                <a:gd name="connsiteY168" fmla="*/ 840950 h 1121663"/>
                <a:gd name="connsiteX169" fmla="*/ 906809 w 1609462"/>
                <a:gd name="connsiteY169" fmla="*/ 843275 h 1121663"/>
                <a:gd name="connsiteX170" fmla="*/ 906809 w 1609462"/>
                <a:gd name="connsiteY170" fmla="*/ 850249 h 1121663"/>
                <a:gd name="connsiteX171" fmla="*/ 902227 w 1609462"/>
                <a:gd name="connsiteY171" fmla="*/ 852574 h 1121663"/>
                <a:gd name="connsiteX172" fmla="*/ 929142 w 1609462"/>
                <a:gd name="connsiteY172" fmla="*/ 879889 h 1121663"/>
                <a:gd name="connsiteX173" fmla="*/ 938277 w 1609462"/>
                <a:gd name="connsiteY173" fmla="*/ 915339 h 1121663"/>
                <a:gd name="connsiteX174" fmla="*/ 970944 w 1609462"/>
                <a:gd name="connsiteY174" fmla="*/ 915339 h 1121663"/>
                <a:gd name="connsiteX175" fmla="*/ 970944 w 1609462"/>
                <a:gd name="connsiteY175" fmla="*/ 886329 h 1121663"/>
                <a:gd name="connsiteX176" fmla="*/ 965411 w 1609462"/>
                <a:gd name="connsiteY176" fmla="*/ 886329 h 1121663"/>
                <a:gd name="connsiteX177" fmla="*/ 965411 w 1609462"/>
                <a:gd name="connsiteY177" fmla="*/ 724196 h 1121663"/>
                <a:gd name="connsiteX178" fmla="*/ 986238 w 1609462"/>
                <a:gd name="connsiteY178" fmla="*/ 724196 h 1121663"/>
                <a:gd name="connsiteX179" fmla="*/ 986759 w 1609462"/>
                <a:gd name="connsiteY179" fmla="*/ 723115 h 1121663"/>
                <a:gd name="connsiteX180" fmla="*/ 990403 w 1609462"/>
                <a:gd name="connsiteY180" fmla="*/ 715549 h 1121663"/>
                <a:gd name="connsiteX181" fmla="*/ 992226 w 1609462"/>
                <a:gd name="connsiteY181" fmla="*/ 715819 h 1121663"/>
                <a:gd name="connsiteX182" fmla="*/ 1004982 w 1609462"/>
                <a:gd name="connsiteY182" fmla="*/ 717710 h 1121663"/>
                <a:gd name="connsiteX183" fmla="*/ 1005502 w 1609462"/>
                <a:gd name="connsiteY183" fmla="*/ 719062 h 1121663"/>
                <a:gd name="connsiteX184" fmla="*/ 1009146 w 1609462"/>
                <a:gd name="connsiteY184" fmla="*/ 728519 h 1121663"/>
                <a:gd name="connsiteX185" fmla="*/ 1036221 w 1609462"/>
                <a:gd name="connsiteY185" fmla="*/ 730681 h 1121663"/>
                <a:gd name="connsiteX186" fmla="*/ 1036221 w 1609462"/>
                <a:gd name="connsiteY186" fmla="*/ 607460 h 1121663"/>
                <a:gd name="connsiteX187" fmla="*/ 1038304 w 1609462"/>
                <a:gd name="connsiteY187" fmla="*/ 607460 h 1121663"/>
                <a:gd name="connsiteX188" fmla="*/ 1052883 w 1609462"/>
                <a:gd name="connsiteY188" fmla="*/ 607460 h 1121663"/>
                <a:gd name="connsiteX189" fmla="*/ 1052883 w 1609462"/>
                <a:gd name="connsiteY189" fmla="*/ 471268 h 1121663"/>
                <a:gd name="connsiteX190" fmla="*/ 1054704 w 1609462"/>
                <a:gd name="connsiteY190" fmla="*/ 471268 h 1121663"/>
                <a:gd name="connsiteX191" fmla="*/ 1067461 w 1609462"/>
                <a:gd name="connsiteY191" fmla="*/ 471268 h 1121663"/>
                <a:gd name="connsiteX192" fmla="*/ 1067461 w 1609462"/>
                <a:gd name="connsiteY192" fmla="*/ 356694 h 1121663"/>
                <a:gd name="connsiteX193" fmla="*/ 1071626 w 1609462"/>
                <a:gd name="connsiteY193" fmla="*/ 328590 h 1121663"/>
                <a:gd name="connsiteX194" fmla="*/ 1073709 w 1609462"/>
                <a:gd name="connsiteY194" fmla="*/ 328590 h 1121663"/>
                <a:gd name="connsiteX195" fmla="*/ 1088288 w 1609462"/>
                <a:gd name="connsiteY195" fmla="*/ 328590 h 1121663"/>
                <a:gd name="connsiteX196" fmla="*/ 1125775 w 1609462"/>
                <a:gd name="connsiteY196" fmla="*/ 246444 h 1121663"/>
                <a:gd name="connsiteX197" fmla="*/ 1129941 w 1609462"/>
                <a:gd name="connsiteY197" fmla="*/ 0 h 112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609462" h="1121663">
                  <a:moveTo>
                    <a:pt x="1129941" y="0"/>
                  </a:moveTo>
                  <a:cubicBezTo>
                    <a:pt x="1129941" y="18"/>
                    <a:pt x="1129957" y="2040"/>
                    <a:pt x="1132023" y="246444"/>
                  </a:cubicBezTo>
                  <a:cubicBezTo>
                    <a:pt x="1132035" y="246468"/>
                    <a:pt x="1132698" y="247808"/>
                    <a:pt x="1171593" y="326429"/>
                  </a:cubicBezTo>
                  <a:cubicBezTo>
                    <a:pt x="1171601" y="326429"/>
                    <a:pt x="1171715" y="326429"/>
                    <a:pt x="1173676" y="326429"/>
                  </a:cubicBezTo>
                  <a:lnTo>
                    <a:pt x="1188254" y="326429"/>
                  </a:lnTo>
                  <a:cubicBezTo>
                    <a:pt x="1188254" y="326443"/>
                    <a:pt x="1188254" y="327005"/>
                    <a:pt x="1188254" y="350208"/>
                  </a:cubicBezTo>
                  <a:cubicBezTo>
                    <a:pt x="1188256" y="350214"/>
                    <a:pt x="1188295" y="350272"/>
                    <a:pt x="1188776" y="351019"/>
                  </a:cubicBezTo>
                  <a:lnTo>
                    <a:pt x="1192420" y="356694"/>
                  </a:lnTo>
                  <a:cubicBezTo>
                    <a:pt x="1192420" y="356714"/>
                    <a:pt x="1192420" y="358229"/>
                    <a:pt x="1192420" y="471268"/>
                  </a:cubicBezTo>
                  <a:cubicBezTo>
                    <a:pt x="1192428" y="471268"/>
                    <a:pt x="1192572" y="471268"/>
                    <a:pt x="1194762" y="471268"/>
                  </a:cubicBezTo>
                  <a:lnTo>
                    <a:pt x="1211164" y="471268"/>
                  </a:lnTo>
                  <a:cubicBezTo>
                    <a:pt x="1211164" y="471288"/>
                    <a:pt x="1211164" y="472923"/>
                    <a:pt x="1211164" y="611783"/>
                  </a:cubicBezTo>
                  <a:cubicBezTo>
                    <a:pt x="1211174" y="611782"/>
                    <a:pt x="1211289" y="611761"/>
                    <a:pt x="1212726" y="611513"/>
                  </a:cubicBezTo>
                  <a:lnTo>
                    <a:pt x="1223660" y="609622"/>
                  </a:lnTo>
                  <a:cubicBezTo>
                    <a:pt x="1223660" y="609644"/>
                    <a:pt x="1223629" y="610978"/>
                    <a:pt x="1221577" y="698254"/>
                  </a:cubicBezTo>
                  <a:cubicBezTo>
                    <a:pt x="1221587" y="698256"/>
                    <a:pt x="1221701" y="698276"/>
                    <a:pt x="1223139" y="698525"/>
                  </a:cubicBezTo>
                  <a:lnTo>
                    <a:pt x="1234073" y="700416"/>
                  </a:lnTo>
                  <a:cubicBezTo>
                    <a:pt x="1234075" y="700423"/>
                    <a:pt x="1234095" y="700487"/>
                    <a:pt x="1234332" y="701227"/>
                  </a:cubicBezTo>
                  <a:lnTo>
                    <a:pt x="1236155" y="706902"/>
                  </a:lnTo>
                  <a:cubicBezTo>
                    <a:pt x="1236157" y="706893"/>
                    <a:pt x="1236204" y="706750"/>
                    <a:pt x="1236936" y="704470"/>
                  </a:cubicBezTo>
                  <a:lnTo>
                    <a:pt x="1242403" y="687446"/>
                  </a:lnTo>
                  <a:cubicBezTo>
                    <a:pt x="1242411" y="687446"/>
                    <a:pt x="1242513" y="687446"/>
                    <a:pt x="1244225" y="687446"/>
                  </a:cubicBezTo>
                  <a:lnTo>
                    <a:pt x="1256982" y="687446"/>
                  </a:lnTo>
                  <a:cubicBezTo>
                    <a:pt x="1256982" y="687463"/>
                    <a:pt x="1256982" y="688156"/>
                    <a:pt x="1256982" y="719872"/>
                  </a:cubicBezTo>
                  <a:cubicBezTo>
                    <a:pt x="1256988" y="719877"/>
                    <a:pt x="1257067" y="719917"/>
                    <a:pt x="1258023" y="720413"/>
                  </a:cubicBezTo>
                  <a:lnTo>
                    <a:pt x="1265313" y="724196"/>
                  </a:lnTo>
                  <a:cubicBezTo>
                    <a:pt x="1265313" y="724205"/>
                    <a:pt x="1265313" y="724306"/>
                    <a:pt x="1265313" y="725547"/>
                  </a:cubicBezTo>
                  <a:lnTo>
                    <a:pt x="1265313" y="735005"/>
                  </a:lnTo>
                  <a:cubicBezTo>
                    <a:pt x="1265333" y="735005"/>
                    <a:pt x="1266266" y="735005"/>
                    <a:pt x="1311131" y="735005"/>
                  </a:cubicBezTo>
                  <a:cubicBezTo>
                    <a:pt x="1311131" y="735013"/>
                    <a:pt x="1311131" y="735096"/>
                    <a:pt x="1311131" y="736086"/>
                  </a:cubicBezTo>
                  <a:lnTo>
                    <a:pt x="1311131" y="743652"/>
                  </a:lnTo>
                  <a:cubicBezTo>
                    <a:pt x="1311140" y="743652"/>
                    <a:pt x="1311264" y="743652"/>
                    <a:pt x="1313213" y="743652"/>
                  </a:cubicBezTo>
                  <a:lnTo>
                    <a:pt x="1327791" y="743652"/>
                  </a:lnTo>
                  <a:cubicBezTo>
                    <a:pt x="1327791" y="743634"/>
                    <a:pt x="1327791" y="742905"/>
                    <a:pt x="1327791" y="713387"/>
                  </a:cubicBezTo>
                  <a:cubicBezTo>
                    <a:pt x="1327813" y="713387"/>
                    <a:pt x="1328769" y="713387"/>
                    <a:pt x="1373609" y="713387"/>
                  </a:cubicBezTo>
                  <a:cubicBezTo>
                    <a:pt x="1373609" y="713379"/>
                    <a:pt x="1373609" y="713282"/>
                    <a:pt x="1373609" y="712036"/>
                  </a:cubicBezTo>
                  <a:lnTo>
                    <a:pt x="1373609" y="702578"/>
                  </a:lnTo>
                  <a:cubicBezTo>
                    <a:pt x="1373616" y="702578"/>
                    <a:pt x="1373692" y="702578"/>
                    <a:pt x="1374651" y="702578"/>
                  </a:cubicBezTo>
                  <a:lnTo>
                    <a:pt x="1381940" y="702578"/>
                  </a:lnTo>
                  <a:cubicBezTo>
                    <a:pt x="1381940" y="702571"/>
                    <a:pt x="1381940" y="702458"/>
                    <a:pt x="1381940" y="700687"/>
                  </a:cubicBezTo>
                  <a:lnTo>
                    <a:pt x="1381940" y="687446"/>
                  </a:lnTo>
                  <a:cubicBezTo>
                    <a:pt x="1381950" y="687446"/>
                    <a:pt x="1382024" y="687446"/>
                    <a:pt x="1382721" y="687446"/>
                  </a:cubicBezTo>
                  <a:lnTo>
                    <a:pt x="1388188" y="687446"/>
                  </a:lnTo>
                  <a:cubicBezTo>
                    <a:pt x="1388188" y="687439"/>
                    <a:pt x="1388188" y="687354"/>
                    <a:pt x="1388188" y="686365"/>
                  </a:cubicBezTo>
                  <a:lnTo>
                    <a:pt x="1388188" y="678798"/>
                  </a:lnTo>
                  <a:cubicBezTo>
                    <a:pt x="1388196" y="678798"/>
                    <a:pt x="1388323" y="678798"/>
                    <a:pt x="1390271" y="678798"/>
                  </a:cubicBezTo>
                  <a:lnTo>
                    <a:pt x="1404849" y="678798"/>
                  </a:lnTo>
                  <a:cubicBezTo>
                    <a:pt x="1404849" y="678805"/>
                    <a:pt x="1404849" y="678882"/>
                    <a:pt x="1404849" y="679879"/>
                  </a:cubicBezTo>
                  <a:lnTo>
                    <a:pt x="1404849" y="687446"/>
                  </a:lnTo>
                  <a:cubicBezTo>
                    <a:pt x="1404861" y="687446"/>
                    <a:pt x="1405376" y="687446"/>
                    <a:pt x="1427758" y="687446"/>
                  </a:cubicBezTo>
                  <a:cubicBezTo>
                    <a:pt x="1427758" y="687438"/>
                    <a:pt x="1427758" y="687324"/>
                    <a:pt x="1427758" y="685554"/>
                  </a:cubicBezTo>
                  <a:lnTo>
                    <a:pt x="1427758" y="672313"/>
                  </a:lnTo>
                  <a:cubicBezTo>
                    <a:pt x="1427764" y="672313"/>
                    <a:pt x="1427864" y="672313"/>
                    <a:pt x="1429581" y="672313"/>
                  </a:cubicBezTo>
                  <a:lnTo>
                    <a:pt x="1442337" y="672313"/>
                  </a:lnTo>
                  <a:cubicBezTo>
                    <a:pt x="1442337" y="672325"/>
                    <a:pt x="1442337" y="672839"/>
                    <a:pt x="1442337" y="696093"/>
                  </a:cubicBezTo>
                  <a:cubicBezTo>
                    <a:pt x="1442344" y="696093"/>
                    <a:pt x="1442426" y="696093"/>
                    <a:pt x="1443379" y="696093"/>
                  </a:cubicBezTo>
                  <a:lnTo>
                    <a:pt x="1450668" y="696093"/>
                  </a:lnTo>
                  <a:cubicBezTo>
                    <a:pt x="1450668" y="696087"/>
                    <a:pt x="1450668" y="696006"/>
                    <a:pt x="1450668" y="695012"/>
                  </a:cubicBezTo>
                  <a:lnTo>
                    <a:pt x="1450668" y="687446"/>
                  </a:lnTo>
                  <a:cubicBezTo>
                    <a:pt x="1450677" y="687446"/>
                    <a:pt x="1450798" y="687446"/>
                    <a:pt x="1452489" y="687446"/>
                  </a:cubicBezTo>
                  <a:lnTo>
                    <a:pt x="1465246" y="687446"/>
                  </a:lnTo>
                  <a:cubicBezTo>
                    <a:pt x="1465246" y="687459"/>
                    <a:pt x="1465246" y="688018"/>
                    <a:pt x="1465246" y="713387"/>
                  </a:cubicBezTo>
                  <a:cubicBezTo>
                    <a:pt x="1465254" y="713387"/>
                    <a:pt x="1465376" y="713387"/>
                    <a:pt x="1467329" y="713387"/>
                  </a:cubicBezTo>
                  <a:lnTo>
                    <a:pt x="1481907" y="713387"/>
                  </a:lnTo>
                  <a:cubicBezTo>
                    <a:pt x="1481907" y="713398"/>
                    <a:pt x="1481907" y="713513"/>
                    <a:pt x="1481907" y="715008"/>
                  </a:cubicBezTo>
                  <a:lnTo>
                    <a:pt x="1481907" y="726358"/>
                  </a:lnTo>
                  <a:cubicBezTo>
                    <a:pt x="1481915" y="726358"/>
                    <a:pt x="1481988" y="726358"/>
                    <a:pt x="1482688" y="726358"/>
                  </a:cubicBezTo>
                  <a:lnTo>
                    <a:pt x="1488156" y="726358"/>
                  </a:lnTo>
                  <a:cubicBezTo>
                    <a:pt x="1488156" y="726350"/>
                    <a:pt x="1488156" y="726274"/>
                    <a:pt x="1488156" y="725547"/>
                  </a:cubicBezTo>
                  <a:lnTo>
                    <a:pt x="1488156" y="719872"/>
                  </a:lnTo>
                  <a:cubicBezTo>
                    <a:pt x="1488173" y="719872"/>
                    <a:pt x="1488912" y="719872"/>
                    <a:pt x="1519395" y="719872"/>
                  </a:cubicBezTo>
                  <a:cubicBezTo>
                    <a:pt x="1519395" y="719886"/>
                    <a:pt x="1519395" y="720449"/>
                    <a:pt x="1519395" y="743652"/>
                  </a:cubicBezTo>
                  <a:cubicBezTo>
                    <a:pt x="1519402" y="743652"/>
                    <a:pt x="1519483" y="743652"/>
                    <a:pt x="1520436" y="743652"/>
                  </a:cubicBezTo>
                  <a:lnTo>
                    <a:pt x="1527726" y="743652"/>
                  </a:lnTo>
                  <a:cubicBezTo>
                    <a:pt x="1527726" y="743659"/>
                    <a:pt x="1527726" y="743732"/>
                    <a:pt x="1527726" y="744733"/>
                  </a:cubicBezTo>
                  <a:lnTo>
                    <a:pt x="1527726" y="752299"/>
                  </a:lnTo>
                  <a:cubicBezTo>
                    <a:pt x="1527735" y="752299"/>
                    <a:pt x="1527810" y="752299"/>
                    <a:pt x="1528507" y="752299"/>
                  </a:cubicBezTo>
                  <a:lnTo>
                    <a:pt x="1533974" y="752299"/>
                  </a:lnTo>
                  <a:cubicBezTo>
                    <a:pt x="1533974" y="752292"/>
                    <a:pt x="1533974" y="752172"/>
                    <a:pt x="1533974" y="750137"/>
                  </a:cubicBezTo>
                  <a:lnTo>
                    <a:pt x="1533974" y="735005"/>
                  </a:lnTo>
                  <a:cubicBezTo>
                    <a:pt x="1533981" y="735005"/>
                    <a:pt x="1534061" y="735005"/>
                    <a:pt x="1535015" y="735005"/>
                  </a:cubicBezTo>
                  <a:lnTo>
                    <a:pt x="1542304" y="735005"/>
                  </a:lnTo>
                  <a:cubicBezTo>
                    <a:pt x="1542304" y="735013"/>
                    <a:pt x="1542304" y="735096"/>
                    <a:pt x="1542304" y="736086"/>
                  </a:cubicBezTo>
                  <a:lnTo>
                    <a:pt x="1542304" y="743652"/>
                  </a:lnTo>
                  <a:lnTo>
                    <a:pt x="1547771" y="741659"/>
                  </a:lnTo>
                  <a:cubicBezTo>
                    <a:pt x="1548552" y="741287"/>
                    <a:pt x="1548552" y="741085"/>
                    <a:pt x="1548552" y="740679"/>
                  </a:cubicBezTo>
                  <a:lnTo>
                    <a:pt x="1548552" y="735005"/>
                  </a:lnTo>
                  <a:cubicBezTo>
                    <a:pt x="1548570" y="735005"/>
                    <a:pt x="1549393" y="735005"/>
                    <a:pt x="1588123" y="735005"/>
                  </a:cubicBezTo>
                  <a:cubicBezTo>
                    <a:pt x="1588123" y="735019"/>
                    <a:pt x="1588123" y="735566"/>
                    <a:pt x="1588123" y="758784"/>
                  </a:cubicBezTo>
                  <a:cubicBezTo>
                    <a:pt x="1588131" y="758784"/>
                    <a:pt x="1588252" y="758784"/>
                    <a:pt x="1590205" y="758784"/>
                  </a:cubicBezTo>
                  <a:lnTo>
                    <a:pt x="1604783" y="758784"/>
                  </a:lnTo>
                  <a:cubicBezTo>
                    <a:pt x="1604783" y="758792"/>
                    <a:pt x="1604783" y="758874"/>
                    <a:pt x="1604783" y="759865"/>
                  </a:cubicBezTo>
                  <a:lnTo>
                    <a:pt x="1604783" y="767431"/>
                  </a:lnTo>
                  <a:cubicBezTo>
                    <a:pt x="1604793" y="767431"/>
                    <a:pt x="1604919" y="767431"/>
                    <a:pt x="1606606" y="767431"/>
                  </a:cubicBezTo>
                  <a:lnTo>
                    <a:pt x="1609462" y="767431"/>
                  </a:lnTo>
                  <a:lnTo>
                    <a:pt x="1609462" y="1121663"/>
                  </a:lnTo>
                  <a:lnTo>
                    <a:pt x="0" y="1121663"/>
                  </a:lnTo>
                  <a:lnTo>
                    <a:pt x="43213" y="1048827"/>
                  </a:lnTo>
                  <a:cubicBezTo>
                    <a:pt x="56785" y="1047723"/>
                    <a:pt x="70386" y="1046621"/>
                    <a:pt x="84500" y="1045519"/>
                  </a:cubicBezTo>
                  <a:cubicBezTo>
                    <a:pt x="84500" y="1033896"/>
                    <a:pt x="84500" y="1024598"/>
                    <a:pt x="84500" y="1012974"/>
                  </a:cubicBezTo>
                  <a:cubicBezTo>
                    <a:pt x="100534" y="1012974"/>
                    <a:pt x="116567" y="1012974"/>
                    <a:pt x="130311" y="1012974"/>
                  </a:cubicBezTo>
                  <a:cubicBezTo>
                    <a:pt x="130311" y="1006000"/>
                    <a:pt x="130311" y="1001351"/>
                    <a:pt x="130311" y="994377"/>
                  </a:cubicBezTo>
                  <a:cubicBezTo>
                    <a:pt x="162379" y="994377"/>
                    <a:pt x="194447" y="994377"/>
                    <a:pt x="226515" y="994377"/>
                  </a:cubicBezTo>
                  <a:cubicBezTo>
                    <a:pt x="226515" y="999026"/>
                    <a:pt x="226515" y="1001351"/>
                    <a:pt x="226515" y="1006000"/>
                  </a:cubicBezTo>
                  <a:cubicBezTo>
                    <a:pt x="247130" y="1006000"/>
                    <a:pt x="267744" y="1006000"/>
                    <a:pt x="288359" y="1006000"/>
                  </a:cubicBezTo>
                  <a:cubicBezTo>
                    <a:pt x="288359" y="1008325"/>
                    <a:pt x="288359" y="1010650"/>
                    <a:pt x="288359" y="1012974"/>
                  </a:cubicBezTo>
                  <a:cubicBezTo>
                    <a:pt x="292940" y="1012974"/>
                    <a:pt x="299812" y="1012974"/>
                    <a:pt x="306683" y="1012974"/>
                  </a:cubicBezTo>
                  <a:cubicBezTo>
                    <a:pt x="306683" y="1015299"/>
                    <a:pt x="306683" y="1017624"/>
                    <a:pt x="306683" y="1019948"/>
                  </a:cubicBezTo>
                  <a:cubicBezTo>
                    <a:pt x="311265" y="1019948"/>
                    <a:pt x="318136" y="1019948"/>
                    <a:pt x="322717" y="1019948"/>
                  </a:cubicBezTo>
                  <a:cubicBezTo>
                    <a:pt x="322717" y="985079"/>
                    <a:pt x="322717" y="950209"/>
                    <a:pt x="322717" y="915339"/>
                  </a:cubicBezTo>
                  <a:cubicBezTo>
                    <a:pt x="338751" y="910690"/>
                    <a:pt x="354786" y="906041"/>
                    <a:pt x="370819" y="901391"/>
                  </a:cubicBezTo>
                  <a:cubicBezTo>
                    <a:pt x="400597" y="901391"/>
                    <a:pt x="430373" y="901391"/>
                    <a:pt x="460150" y="901391"/>
                  </a:cubicBezTo>
                  <a:cubicBezTo>
                    <a:pt x="460150" y="845600"/>
                    <a:pt x="460150" y="789808"/>
                    <a:pt x="460150" y="734017"/>
                  </a:cubicBezTo>
                  <a:cubicBezTo>
                    <a:pt x="467022" y="729367"/>
                    <a:pt x="476184" y="727043"/>
                    <a:pt x="485346" y="722393"/>
                  </a:cubicBezTo>
                  <a:cubicBezTo>
                    <a:pt x="521995" y="717744"/>
                    <a:pt x="558644" y="710770"/>
                    <a:pt x="595293" y="703796"/>
                  </a:cubicBezTo>
                  <a:cubicBezTo>
                    <a:pt x="609037" y="708445"/>
                    <a:pt x="620489" y="713095"/>
                    <a:pt x="634232" y="715419"/>
                  </a:cubicBezTo>
                  <a:cubicBezTo>
                    <a:pt x="636523" y="717744"/>
                    <a:pt x="638814" y="720069"/>
                    <a:pt x="641104" y="722393"/>
                  </a:cubicBezTo>
                  <a:cubicBezTo>
                    <a:pt x="641104" y="827002"/>
                    <a:pt x="641104" y="931612"/>
                    <a:pt x="641104" y="1033896"/>
                  </a:cubicBezTo>
                  <a:cubicBezTo>
                    <a:pt x="645685" y="1033896"/>
                    <a:pt x="650266" y="1033896"/>
                    <a:pt x="657138" y="1033896"/>
                  </a:cubicBezTo>
                  <a:cubicBezTo>
                    <a:pt x="657138" y="992053"/>
                    <a:pt x="657138" y="950209"/>
                    <a:pt x="657138" y="908365"/>
                  </a:cubicBezTo>
                  <a:cubicBezTo>
                    <a:pt x="661719" y="908365"/>
                    <a:pt x="666300" y="908365"/>
                    <a:pt x="670881" y="908365"/>
                  </a:cubicBezTo>
                  <a:cubicBezTo>
                    <a:pt x="670881" y="903716"/>
                    <a:pt x="670881" y="901391"/>
                    <a:pt x="670881" y="896742"/>
                  </a:cubicBezTo>
                  <a:cubicBezTo>
                    <a:pt x="675462" y="894417"/>
                    <a:pt x="680043" y="892093"/>
                    <a:pt x="684624" y="889768"/>
                  </a:cubicBezTo>
                  <a:lnTo>
                    <a:pt x="696077" y="889768"/>
                  </a:lnTo>
                  <a:cubicBezTo>
                    <a:pt x="696077" y="885119"/>
                    <a:pt x="696077" y="882794"/>
                    <a:pt x="696077" y="878145"/>
                  </a:cubicBezTo>
                  <a:cubicBezTo>
                    <a:pt x="698368" y="875820"/>
                    <a:pt x="702949" y="873495"/>
                    <a:pt x="705239" y="871171"/>
                  </a:cubicBezTo>
                  <a:cubicBezTo>
                    <a:pt x="712111" y="871171"/>
                    <a:pt x="721274" y="871171"/>
                    <a:pt x="728146" y="871171"/>
                  </a:cubicBezTo>
                  <a:cubicBezTo>
                    <a:pt x="728146" y="882794"/>
                    <a:pt x="728146" y="896742"/>
                    <a:pt x="728146" y="908365"/>
                  </a:cubicBezTo>
                  <a:cubicBezTo>
                    <a:pt x="744180" y="908365"/>
                    <a:pt x="760213" y="908365"/>
                    <a:pt x="776247" y="908365"/>
                  </a:cubicBezTo>
                  <a:cubicBezTo>
                    <a:pt x="776247" y="952534"/>
                    <a:pt x="776247" y="994377"/>
                    <a:pt x="776247" y="1038546"/>
                  </a:cubicBezTo>
                  <a:cubicBezTo>
                    <a:pt x="783118" y="1038546"/>
                    <a:pt x="789990" y="1038546"/>
                    <a:pt x="794571" y="1038546"/>
                  </a:cubicBezTo>
                  <a:cubicBezTo>
                    <a:pt x="801443" y="1036221"/>
                    <a:pt x="806024" y="1033896"/>
                    <a:pt x="812895" y="1031572"/>
                  </a:cubicBezTo>
                  <a:cubicBezTo>
                    <a:pt x="812895" y="1026922"/>
                    <a:pt x="812895" y="1024598"/>
                    <a:pt x="812895" y="1022273"/>
                  </a:cubicBezTo>
                  <a:cubicBezTo>
                    <a:pt x="810605" y="1022273"/>
                    <a:pt x="808315" y="1019948"/>
                    <a:pt x="806024" y="1019948"/>
                  </a:cubicBezTo>
                  <a:cubicBezTo>
                    <a:pt x="806024" y="1017624"/>
                    <a:pt x="806024" y="1015299"/>
                    <a:pt x="806024" y="1012974"/>
                  </a:cubicBezTo>
                  <a:cubicBezTo>
                    <a:pt x="808315" y="1010650"/>
                    <a:pt x="810605" y="1010650"/>
                    <a:pt x="812895" y="1008325"/>
                  </a:cubicBezTo>
                  <a:cubicBezTo>
                    <a:pt x="812895" y="992053"/>
                    <a:pt x="812895" y="973455"/>
                    <a:pt x="812895" y="957183"/>
                  </a:cubicBezTo>
                  <a:cubicBezTo>
                    <a:pt x="810605" y="957183"/>
                    <a:pt x="808315" y="954858"/>
                    <a:pt x="806024" y="954858"/>
                  </a:cubicBezTo>
                  <a:cubicBezTo>
                    <a:pt x="806024" y="952534"/>
                    <a:pt x="806024" y="950209"/>
                    <a:pt x="806024" y="947884"/>
                  </a:cubicBezTo>
                  <a:cubicBezTo>
                    <a:pt x="808315" y="945560"/>
                    <a:pt x="810605" y="945560"/>
                    <a:pt x="812895" y="943235"/>
                  </a:cubicBezTo>
                  <a:lnTo>
                    <a:pt x="817477" y="938586"/>
                  </a:lnTo>
                  <a:lnTo>
                    <a:pt x="817477" y="929287"/>
                  </a:lnTo>
                  <a:cubicBezTo>
                    <a:pt x="815186" y="929287"/>
                    <a:pt x="815186" y="929287"/>
                    <a:pt x="812895" y="929287"/>
                  </a:cubicBezTo>
                  <a:cubicBezTo>
                    <a:pt x="812895" y="926962"/>
                    <a:pt x="812895" y="924638"/>
                    <a:pt x="812895" y="922313"/>
                  </a:cubicBezTo>
                  <a:cubicBezTo>
                    <a:pt x="815186" y="922313"/>
                    <a:pt x="817477" y="919988"/>
                    <a:pt x="819767" y="917664"/>
                  </a:cubicBezTo>
                  <a:cubicBezTo>
                    <a:pt x="822057" y="889768"/>
                    <a:pt x="828929" y="866522"/>
                    <a:pt x="856416" y="852574"/>
                  </a:cubicBezTo>
                  <a:cubicBezTo>
                    <a:pt x="854125" y="852574"/>
                    <a:pt x="854125" y="850249"/>
                    <a:pt x="851835" y="850249"/>
                  </a:cubicBezTo>
                  <a:cubicBezTo>
                    <a:pt x="851835" y="847924"/>
                    <a:pt x="851835" y="845600"/>
                    <a:pt x="851835" y="843275"/>
                  </a:cubicBezTo>
                  <a:cubicBezTo>
                    <a:pt x="854125" y="843275"/>
                    <a:pt x="856416" y="840950"/>
                    <a:pt x="858706" y="840950"/>
                  </a:cubicBezTo>
                  <a:cubicBezTo>
                    <a:pt x="858706" y="836301"/>
                    <a:pt x="858706" y="833976"/>
                    <a:pt x="858706" y="831652"/>
                  </a:cubicBezTo>
                  <a:cubicBezTo>
                    <a:pt x="860997" y="831652"/>
                    <a:pt x="860997" y="831652"/>
                    <a:pt x="863288" y="831652"/>
                  </a:cubicBezTo>
                  <a:cubicBezTo>
                    <a:pt x="863288" y="824678"/>
                    <a:pt x="863288" y="817704"/>
                    <a:pt x="863288" y="810730"/>
                  </a:cubicBezTo>
                  <a:cubicBezTo>
                    <a:pt x="860997" y="810730"/>
                    <a:pt x="860997" y="810730"/>
                    <a:pt x="858706" y="810730"/>
                  </a:cubicBezTo>
                  <a:cubicBezTo>
                    <a:pt x="858706" y="808405"/>
                    <a:pt x="858706" y="808405"/>
                    <a:pt x="858706" y="806081"/>
                  </a:cubicBezTo>
                  <a:lnTo>
                    <a:pt x="863288" y="803756"/>
                  </a:lnTo>
                  <a:cubicBezTo>
                    <a:pt x="867868" y="799107"/>
                    <a:pt x="870159" y="794457"/>
                    <a:pt x="874740" y="787483"/>
                  </a:cubicBezTo>
                  <a:cubicBezTo>
                    <a:pt x="877030" y="782834"/>
                    <a:pt x="877030" y="780510"/>
                    <a:pt x="877030" y="778185"/>
                  </a:cubicBezTo>
                  <a:cubicBezTo>
                    <a:pt x="872450" y="771211"/>
                    <a:pt x="872450" y="759588"/>
                    <a:pt x="877030" y="752614"/>
                  </a:cubicBezTo>
                  <a:cubicBezTo>
                    <a:pt x="877032" y="752611"/>
                    <a:pt x="877047" y="752565"/>
                    <a:pt x="877317" y="751742"/>
                  </a:cubicBezTo>
                  <a:lnTo>
                    <a:pt x="879321" y="745640"/>
                  </a:lnTo>
                  <a:cubicBezTo>
                    <a:pt x="879322" y="745643"/>
                    <a:pt x="879338" y="745689"/>
                    <a:pt x="879607" y="746512"/>
                  </a:cubicBezTo>
                  <a:lnTo>
                    <a:pt x="881612" y="752614"/>
                  </a:lnTo>
                  <a:cubicBezTo>
                    <a:pt x="886192" y="759588"/>
                    <a:pt x="888483" y="771211"/>
                    <a:pt x="883902" y="778185"/>
                  </a:cubicBezTo>
                  <a:cubicBezTo>
                    <a:pt x="883902" y="780510"/>
                    <a:pt x="883902" y="782834"/>
                    <a:pt x="883902" y="785159"/>
                  </a:cubicBezTo>
                  <a:cubicBezTo>
                    <a:pt x="888483" y="792133"/>
                    <a:pt x="893064" y="799107"/>
                    <a:pt x="895356" y="803756"/>
                  </a:cubicBezTo>
                  <a:cubicBezTo>
                    <a:pt x="897647" y="803756"/>
                    <a:pt x="897647" y="806081"/>
                    <a:pt x="899937" y="806081"/>
                  </a:cubicBezTo>
                  <a:cubicBezTo>
                    <a:pt x="899937" y="808405"/>
                    <a:pt x="899937" y="808405"/>
                    <a:pt x="899937" y="810730"/>
                  </a:cubicBezTo>
                  <a:cubicBezTo>
                    <a:pt x="897647" y="817704"/>
                    <a:pt x="897647" y="824678"/>
                    <a:pt x="897647" y="831652"/>
                  </a:cubicBezTo>
                  <a:cubicBezTo>
                    <a:pt x="902227" y="833976"/>
                    <a:pt x="902227" y="836301"/>
                    <a:pt x="902227" y="840950"/>
                  </a:cubicBezTo>
                  <a:lnTo>
                    <a:pt x="906809" y="843275"/>
                  </a:lnTo>
                  <a:cubicBezTo>
                    <a:pt x="906809" y="845600"/>
                    <a:pt x="906809" y="847924"/>
                    <a:pt x="906809" y="850249"/>
                  </a:cubicBezTo>
                  <a:cubicBezTo>
                    <a:pt x="904518" y="852574"/>
                    <a:pt x="904518" y="852574"/>
                    <a:pt x="902227" y="852574"/>
                  </a:cubicBezTo>
                  <a:cubicBezTo>
                    <a:pt x="915970" y="859548"/>
                    <a:pt x="923988" y="868847"/>
                    <a:pt x="929142" y="879889"/>
                  </a:cubicBezTo>
                  <a:lnTo>
                    <a:pt x="938277" y="915339"/>
                  </a:lnTo>
                  <a:lnTo>
                    <a:pt x="970944" y="915339"/>
                  </a:lnTo>
                  <a:lnTo>
                    <a:pt x="970944" y="886329"/>
                  </a:lnTo>
                  <a:lnTo>
                    <a:pt x="965411" y="886329"/>
                  </a:lnTo>
                  <a:cubicBezTo>
                    <a:pt x="965411" y="886306"/>
                    <a:pt x="965411" y="884414"/>
                    <a:pt x="965411" y="724196"/>
                  </a:cubicBezTo>
                  <a:cubicBezTo>
                    <a:pt x="965423" y="724196"/>
                    <a:pt x="965907" y="724196"/>
                    <a:pt x="986238" y="724196"/>
                  </a:cubicBezTo>
                  <a:cubicBezTo>
                    <a:pt x="986242" y="724190"/>
                    <a:pt x="986280" y="724108"/>
                    <a:pt x="986759" y="723115"/>
                  </a:cubicBezTo>
                  <a:lnTo>
                    <a:pt x="990403" y="715549"/>
                  </a:lnTo>
                  <a:cubicBezTo>
                    <a:pt x="990412" y="715550"/>
                    <a:pt x="990528" y="715568"/>
                    <a:pt x="992226" y="715819"/>
                  </a:cubicBezTo>
                  <a:lnTo>
                    <a:pt x="1004982" y="717710"/>
                  </a:lnTo>
                  <a:cubicBezTo>
                    <a:pt x="1004985" y="717720"/>
                    <a:pt x="1005024" y="717821"/>
                    <a:pt x="1005502" y="719062"/>
                  </a:cubicBezTo>
                  <a:lnTo>
                    <a:pt x="1009146" y="728519"/>
                  </a:lnTo>
                  <a:cubicBezTo>
                    <a:pt x="1009161" y="728520"/>
                    <a:pt x="1009773" y="728570"/>
                    <a:pt x="1036221" y="730681"/>
                  </a:cubicBezTo>
                  <a:cubicBezTo>
                    <a:pt x="1036221" y="730661"/>
                    <a:pt x="1036221" y="729131"/>
                    <a:pt x="1036221" y="607460"/>
                  </a:cubicBezTo>
                  <a:cubicBezTo>
                    <a:pt x="1036230" y="607460"/>
                    <a:pt x="1036353" y="607460"/>
                    <a:pt x="1038304" y="607460"/>
                  </a:cubicBezTo>
                  <a:lnTo>
                    <a:pt x="1052883" y="607460"/>
                  </a:lnTo>
                  <a:cubicBezTo>
                    <a:pt x="1052883" y="607438"/>
                    <a:pt x="1052883" y="605724"/>
                    <a:pt x="1052883" y="471268"/>
                  </a:cubicBezTo>
                  <a:cubicBezTo>
                    <a:pt x="1052891" y="471268"/>
                    <a:pt x="1053002" y="471268"/>
                    <a:pt x="1054704" y="471268"/>
                  </a:cubicBezTo>
                  <a:lnTo>
                    <a:pt x="1067461" y="471268"/>
                  </a:lnTo>
                  <a:cubicBezTo>
                    <a:pt x="1067461" y="471251"/>
                    <a:pt x="1067461" y="469845"/>
                    <a:pt x="1067461" y="356694"/>
                  </a:cubicBezTo>
                  <a:cubicBezTo>
                    <a:pt x="1071626" y="354532"/>
                    <a:pt x="1071626" y="354532"/>
                    <a:pt x="1071626" y="328590"/>
                  </a:cubicBezTo>
                  <a:cubicBezTo>
                    <a:pt x="1071633" y="328590"/>
                    <a:pt x="1071756" y="328590"/>
                    <a:pt x="1073709" y="328590"/>
                  </a:cubicBezTo>
                  <a:lnTo>
                    <a:pt x="1088288" y="328590"/>
                  </a:lnTo>
                  <a:cubicBezTo>
                    <a:pt x="1088299" y="328567"/>
                    <a:pt x="1088922" y="327200"/>
                    <a:pt x="1125775" y="246444"/>
                  </a:cubicBezTo>
                  <a:cubicBezTo>
                    <a:pt x="1125775" y="246430"/>
                    <a:pt x="1125810" y="244478"/>
                    <a:pt x="11299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13" name="Freeform: Shape 12">
              <a:extLst>
                <a:ext uri="{FF2B5EF4-FFF2-40B4-BE49-F238E27FC236}">
                  <a16:creationId xmlns:a16="http://schemas.microsoft.com/office/drawing/2014/main" id="{3214353A-EABD-49DB-9910-E10B582BE8C2}"/>
                </a:ext>
              </a:extLst>
            </p:cNvPr>
            <p:cNvSpPr>
              <a:spLocks/>
            </p:cNvSpPr>
            <p:nvPr userDrawn="1"/>
          </p:nvSpPr>
          <p:spPr bwMode="auto">
            <a:xfrm>
              <a:off x="7716044" y="5840773"/>
              <a:ext cx="4475956" cy="1039515"/>
            </a:xfrm>
            <a:custGeom>
              <a:avLst/>
              <a:gdLst>
                <a:gd name="connsiteX0" fmla="*/ 1569801 w 4475956"/>
                <a:gd name="connsiteY0" fmla="*/ 0 h 1039515"/>
                <a:gd name="connsiteX1" fmla="*/ 1573966 w 4475956"/>
                <a:gd name="connsiteY1" fmla="*/ 17294 h 1039515"/>
                <a:gd name="connsiteX2" fmla="*/ 1576049 w 4475956"/>
                <a:gd name="connsiteY2" fmla="*/ 75662 h 1039515"/>
                <a:gd name="connsiteX3" fmla="*/ 1578131 w 4475956"/>
                <a:gd name="connsiteY3" fmla="*/ 138354 h 1039515"/>
                <a:gd name="connsiteX4" fmla="*/ 1584379 w 4475956"/>
                <a:gd name="connsiteY4" fmla="*/ 144840 h 1039515"/>
                <a:gd name="connsiteX5" fmla="*/ 1582297 w 4475956"/>
                <a:gd name="connsiteY5" fmla="*/ 151324 h 1039515"/>
                <a:gd name="connsiteX6" fmla="*/ 1582297 w 4475956"/>
                <a:gd name="connsiteY6" fmla="*/ 229148 h 1039515"/>
                <a:gd name="connsiteX7" fmla="*/ 1584379 w 4475956"/>
                <a:gd name="connsiteY7" fmla="*/ 233472 h 1039515"/>
                <a:gd name="connsiteX8" fmla="*/ 1584379 w 4475956"/>
                <a:gd name="connsiteY8" fmla="*/ 255090 h 1039515"/>
                <a:gd name="connsiteX9" fmla="*/ 1598957 w 4475956"/>
                <a:gd name="connsiteY9" fmla="*/ 255090 h 1039515"/>
                <a:gd name="connsiteX10" fmla="*/ 1598957 w 4475956"/>
                <a:gd name="connsiteY10" fmla="*/ 272384 h 1039515"/>
                <a:gd name="connsiteX11" fmla="*/ 1607289 w 4475956"/>
                <a:gd name="connsiteY11" fmla="*/ 296163 h 1039515"/>
                <a:gd name="connsiteX12" fmla="*/ 1601041 w 4475956"/>
                <a:gd name="connsiteY12" fmla="*/ 300487 h 1039515"/>
                <a:gd name="connsiteX13" fmla="*/ 1588544 w 4475956"/>
                <a:gd name="connsiteY13" fmla="*/ 322105 h 1039515"/>
                <a:gd name="connsiteX14" fmla="*/ 1596875 w 4475956"/>
                <a:gd name="connsiteY14" fmla="*/ 575033 h 1039515"/>
                <a:gd name="connsiteX15" fmla="*/ 1663520 w 4475956"/>
                <a:gd name="connsiteY15" fmla="*/ 575033 h 1039515"/>
                <a:gd name="connsiteX16" fmla="*/ 1663520 w 4475956"/>
                <a:gd name="connsiteY16" fmla="*/ 650695 h 1039515"/>
                <a:gd name="connsiteX17" fmla="*/ 1671851 w 4475956"/>
                <a:gd name="connsiteY17" fmla="*/ 650695 h 1039515"/>
                <a:gd name="connsiteX18" fmla="*/ 1673933 w 4475956"/>
                <a:gd name="connsiteY18" fmla="*/ 644210 h 1039515"/>
                <a:gd name="connsiteX19" fmla="*/ 1680181 w 4475956"/>
                <a:gd name="connsiteY19" fmla="*/ 644210 h 1039515"/>
                <a:gd name="connsiteX20" fmla="*/ 1682265 w 4475956"/>
                <a:gd name="connsiteY20" fmla="*/ 652857 h 1039515"/>
                <a:gd name="connsiteX21" fmla="*/ 1694761 w 4475956"/>
                <a:gd name="connsiteY21" fmla="*/ 652857 h 1039515"/>
                <a:gd name="connsiteX22" fmla="*/ 1694761 w 4475956"/>
                <a:gd name="connsiteY22" fmla="*/ 646371 h 1039515"/>
                <a:gd name="connsiteX23" fmla="*/ 1717668 w 4475956"/>
                <a:gd name="connsiteY23" fmla="*/ 646371 h 1039515"/>
                <a:gd name="connsiteX24" fmla="*/ 1717668 w 4475956"/>
                <a:gd name="connsiteY24" fmla="*/ 652857 h 1039515"/>
                <a:gd name="connsiteX25" fmla="*/ 1738495 w 4475956"/>
                <a:gd name="connsiteY25" fmla="*/ 652857 h 1039515"/>
                <a:gd name="connsiteX26" fmla="*/ 1738495 w 4475956"/>
                <a:gd name="connsiteY26" fmla="*/ 698254 h 1039515"/>
                <a:gd name="connsiteX27" fmla="*/ 1753074 w 4475956"/>
                <a:gd name="connsiteY27" fmla="*/ 698254 h 1039515"/>
                <a:gd name="connsiteX28" fmla="*/ 1753074 w 4475956"/>
                <a:gd name="connsiteY28" fmla="*/ 685283 h 1039515"/>
                <a:gd name="connsiteX29" fmla="*/ 1769735 w 4475956"/>
                <a:gd name="connsiteY29" fmla="*/ 685283 h 1039515"/>
                <a:gd name="connsiteX30" fmla="*/ 1769735 w 4475956"/>
                <a:gd name="connsiteY30" fmla="*/ 505856 h 1039515"/>
                <a:gd name="connsiteX31" fmla="*/ 1775983 w 4475956"/>
                <a:gd name="connsiteY31" fmla="*/ 499370 h 1039515"/>
                <a:gd name="connsiteX32" fmla="*/ 1850959 w 4475956"/>
                <a:gd name="connsiteY32" fmla="*/ 499370 h 1039515"/>
                <a:gd name="connsiteX33" fmla="*/ 1850959 w 4475956"/>
                <a:gd name="connsiteY33" fmla="*/ 508018 h 1039515"/>
                <a:gd name="connsiteX34" fmla="*/ 1861371 w 4475956"/>
                <a:gd name="connsiteY34" fmla="*/ 508018 h 1039515"/>
                <a:gd name="connsiteX35" fmla="*/ 1861371 w 4475956"/>
                <a:gd name="connsiteY35" fmla="*/ 622592 h 1039515"/>
                <a:gd name="connsiteX36" fmla="*/ 1884280 w 4475956"/>
                <a:gd name="connsiteY36" fmla="*/ 622592 h 1039515"/>
                <a:gd name="connsiteX37" fmla="*/ 1884280 w 4475956"/>
                <a:gd name="connsiteY37" fmla="*/ 555577 h 1039515"/>
                <a:gd name="connsiteX38" fmla="*/ 1911356 w 4475956"/>
                <a:gd name="connsiteY38" fmla="*/ 555577 h 1039515"/>
                <a:gd name="connsiteX39" fmla="*/ 1915519 w 4475956"/>
                <a:gd name="connsiteY39" fmla="*/ 551253 h 1039515"/>
                <a:gd name="connsiteX40" fmla="*/ 1923851 w 4475956"/>
                <a:gd name="connsiteY40" fmla="*/ 551253 h 1039515"/>
                <a:gd name="connsiteX41" fmla="*/ 1928015 w 4475956"/>
                <a:gd name="connsiteY41" fmla="*/ 555577 h 1039515"/>
                <a:gd name="connsiteX42" fmla="*/ 1950925 w 4475956"/>
                <a:gd name="connsiteY42" fmla="*/ 555577 h 1039515"/>
                <a:gd name="connsiteX43" fmla="*/ 1950925 w 4475956"/>
                <a:gd name="connsiteY43" fmla="*/ 438841 h 1039515"/>
                <a:gd name="connsiteX44" fmla="*/ 2009239 w 4475956"/>
                <a:gd name="connsiteY44" fmla="*/ 428032 h 1039515"/>
                <a:gd name="connsiteX45" fmla="*/ 2009239 w 4475956"/>
                <a:gd name="connsiteY45" fmla="*/ 429113 h 1039515"/>
                <a:gd name="connsiteX46" fmla="*/ 2009239 w 4475956"/>
                <a:gd name="connsiteY46" fmla="*/ 436679 h 1039515"/>
                <a:gd name="connsiteX47" fmla="*/ 2036313 w 4475956"/>
                <a:gd name="connsiteY47" fmla="*/ 436679 h 1039515"/>
                <a:gd name="connsiteX48" fmla="*/ 2036313 w 4475956"/>
                <a:gd name="connsiteY48" fmla="*/ 691769 h 1039515"/>
                <a:gd name="connsiteX49" fmla="*/ 2059223 w 4475956"/>
                <a:gd name="connsiteY49" fmla="*/ 691769 h 1039515"/>
                <a:gd name="connsiteX50" fmla="*/ 2059223 w 4475956"/>
                <a:gd name="connsiteY50" fmla="*/ 687445 h 1039515"/>
                <a:gd name="connsiteX51" fmla="*/ 2071719 w 4475956"/>
                <a:gd name="connsiteY51" fmla="*/ 687445 h 1039515"/>
                <a:gd name="connsiteX52" fmla="*/ 2071719 w 4475956"/>
                <a:gd name="connsiteY52" fmla="*/ 691769 h 1039515"/>
                <a:gd name="connsiteX53" fmla="*/ 2096710 w 4475956"/>
                <a:gd name="connsiteY53" fmla="*/ 691769 h 1039515"/>
                <a:gd name="connsiteX54" fmla="*/ 2096710 w 4475956"/>
                <a:gd name="connsiteY54" fmla="*/ 678798 h 1039515"/>
                <a:gd name="connsiteX55" fmla="*/ 2125867 w 4475956"/>
                <a:gd name="connsiteY55" fmla="*/ 678798 h 1039515"/>
                <a:gd name="connsiteX56" fmla="*/ 2138363 w 4475956"/>
                <a:gd name="connsiteY56" fmla="*/ 674474 h 1039515"/>
                <a:gd name="connsiteX57" fmla="*/ 2159190 w 4475956"/>
                <a:gd name="connsiteY57" fmla="*/ 678798 h 1039515"/>
                <a:gd name="connsiteX58" fmla="*/ 2159190 w 4475956"/>
                <a:gd name="connsiteY58" fmla="*/ 661504 h 1039515"/>
                <a:gd name="connsiteX59" fmla="*/ 2167521 w 4475956"/>
                <a:gd name="connsiteY59" fmla="*/ 661504 h 1039515"/>
                <a:gd name="connsiteX60" fmla="*/ 2167521 w 4475956"/>
                <a:gd name="connsiteY60" fmla="*/ 648533 h 1039515"/>
                <a:gd name="connsiteX61" fmla="*/ 2225834 w 4475956"/>
                <a:gd name="connsiteY61" fmla="*/ 648533 h 1039515"/>
                <a:gd name="connsiteX62" fmla="*/ 2225834 w 4475956"/>
                <a:gd name="connsiteY62" fmla="*/ 618268 h 1039515"/>
                <a:gd name="connsiteX63" fmla="*/ 2244577 w 4475956"/>
                <a:gd name="connsiteY63" fmla="*/ 618268 h 1039515"/>
                <a:gd name="connsiteX64" fmla="*/ 2244577 w 4475956"/>
                <a:gd name="connsiteY64" fmla="*/ 611783 h 1039515"/>
                <a:gd name="connsiteX65" fmla="*/ 2257073 w 4475956"/>
                <a:gd name="connsiteY65" fmla="*/ 611783 h 1039515"/>
                <a:gd name="connsiteX66" fmla="*/ 2257073 w 4475956"/>
                <a:gd name="connsiteY66" fmla="*/ 618268 h 1039515"/>
                <a:gd name="connsiteX67" fmla="*/ 2273734 w 4475956"/>
                <a:gd name="connsiteY67" fmla="*/ 618268 h 1039515"/>
                <a:gd name="connsiteX68" fmla="*/ 2273734 w 4475956"/>
                <a:gd name="connsiteY68" fmla="*/ 667989 h 1039515"/>
                <a:gd name="connsiteX69" fmla="*/ 2307057 w 4475956"/>
                <a:gd name="connsiteY69" fmla="*/ 667989 h 1039515"/>
                <a:gd name="connsiteX70" fmla="*/ 2307057 w 4475956"/>
                <a:gd name="connsiteY70" fmla="*/ 642048 h 1039515"/>
                <a:gd name="connsiteX71" fmla="*/ 2346627 w 4475956"/>
                <a:gd name="connsiteY71" fmla="*/ 642048 h 1039515"/>
                <a:gd name="connsiteX72" fmla="*/ 2346627 w 4475956"/>
                <a:gd name="connsiteY72" fmla="*/ 611783 h 1039515"/>
                <a:gd name="connsiteX73" fmla="*/ 2396611 w 4475956"/>
                <a:gd name="connsiteY73" fmla="*/ 611783 h 1039515"/>
                <a:gd name="connsiteX74" fmla="*/ 2396611 w 4475956"/>
                <a:gd name="connsiteY74" fmla="*/ 722939 h 1039515"/>
                <a:gd name="connsiteX75" fmla="*/ 2396611 w 4475956"/>
                <a:gd name="connsiteY75" fmla="*/ 736718 h 1039515"/>
                <a:gd name="connsiteX76" fmla="*/ 2464305 w 4475956"/>
                <a:gd name="connsiteY76" fmla="*/ 736718 h 1039515"/>
                <a:gd name="connsiteX77" fmla="*/ 2464305 w 4475956"/>
                <a:gd name="connsiteY77" fmla="*/ 842490 h 1039515"/>
                <a:gd name="connsiteX78" fmla="*/ 2464305 w 4475956"/>
                <a:gd name="connsiteY78" fmla="*/ 865737 h 1039515"/>
                <a:gd name="connsiteX79" fmla="*/ 2479678 w 4475956"/>
                <a:gd name="connsiteY79" fmla="*/ 865737 h 1039515"/>
                <a:gd name="connsiteX80" fmla="*/ 2479678 w 4475956"/>
                <a:gd name="connsiteY80" fmla="*/ 864575 h 1039515"/>
                <a:gd name="connsiteX81" fmla="*/ 2479678 w 4475956"/>
                <a:gd name="connsiteY81" fmla="*/ 856439 h 1039515"/>
                <a:gd name="connsiteX82" fmla="*/ 2525489 w 4475956"/>
                <a:gd name="connsiteY82" fmla="*/ 856439 h 1039515"/>
                <a:gd name="connsiteX83" fmla="*/ 2525489 w 4475956"/>
                <a:gd name="connsiteY83" fmla="*/ 877360 h 1039515"/>
                <a:gd name="connsiteX84" fmla="*/ 2527778 w 4475956"/>
                <a:gd name="connsiteY84" fmla="*/ 878523 h 1039515"/>
                <a:gd name="connsiteX85" fmla="*/ 2543813 w 4475956"/>
                <a:gd name="connsiteY85" fmla="*/ 886659 h 1039515"/>
                <a:gd name="connsiteX86" fmla="*/ 2543813 w 4475956"/>
                <a:gd name="connsiteY86" fmla="*/ 916879 h 1039515"/>
                <a:gd name="connsiteX87" fmla="*/ 2545245 w 4475956"/>
                <a:gd name="connsiteY87" fmla="*/ 917461 h 1039515"/>
                <a:gd name="connsiteX88" fmla="*/ 2555266 w 4475956"/>
                <a:gd name="connsiteY88" fmla="*/ 921529 h 1039515"/>
                <a:gd name="connsiteX89" fmla="*/ 2555266 w 4475956"/>
                <a:gd name="connsiteY89" fmla="*/ 920367 h 1039515"/>
                <a:gd name="connsiteX90" fmla="*/ 2555266 w 4475956"/>
                <a:gd name="connsiteY90" fmla="*/ 912230 h 1039515"/>
                <a:gd name="connsiteX91" fmla="*/ 2556411 w 4475956"/>
                <a:gd name="connsiteY91" fmla="*/ 912230 h 1039515"/>
                <a:gd name="connsiteX92" fmla="*/ 2564428 w 4475956"/>
                <a:gd name="connsiteY92" fmla="*/ 912230 h 1039515"/>
                <a:gd name="connsiteX93" fmla="*/ 2564428 w 4475956"/>
                <a:gd name="connsiteY93" fmla="*/ 911358 h 1039515"/>
                <a:gd name="connsiteX94" fmla="*/ 2564428 w 4475956"/>
                <a:gd name="connsiteY94" fmla="*/ 905256 h 1039515"/>
                <a:gd name="connsiteX95" fmla="*/ 2563283 w 4475956"/>
                <a:gd name="connsiteY95" fmla="*/ 905256 h 1039515"/>
                <a:gd name="connsiteX96" fmla="*/ 2555266 w 4475956"/>
                <a:gd name="connsiteY96" fmla="*/ 905256 h 1039515"/>
                <a:gd name="connsiteX97" fmla="*/ 2555266 w 4475956"/>
                <a:gd name="connsiteY97" fmla="*/ 904094 h 1039515"/>
                <a:gd name="connsiteX98" fmla="*/ 2555266 w 4475956"/>
                <a:gd name="connsiteY98" fmla="*/ 895958 h 1039515"/>
                <a:gd name="connsiteX99" fmla="*/ 2556411 w 4475956"/>
                <a:gd name="connsiteY99" fmla="*/ 895958 h 1039515"/>
                <a:gd name="connsiteX100" fmla="*/ 2564428 w 4475956"/>
                <a:gd name="connsiteY100" fmla="*/ 895958 h 1039515"/>
                <a:gd name="connsiteX101" fmla="*/ 2564428 w 4475956"/>
                <a:gd name="connsiteY101" fmla="*/ 894795 h 1039515"/>
                <a:gd name="connsiteX102" fmla="*/ 2564428 w 4475956"/>
                <a:gd name="connsiteY102" fmla="*/ 886659 h 1039515"/>
                <a:gd name="connsiteX103" fmla="*/ 2563283 w 4475956"/>
                <a:gd name="connsiteY103" fmla="*/ 886659 h 1039515"/>
                <a:gd name="connsiteX104" fmla="*/ 2555266 w 4475956"/>
                <a:gd name="connsiteY104" fmla="*/ 886659 h 1039515"/>
                <a:gd name="connsiteX105" fmla="*/ 2555266 w 4475956"/>
                <a:gd name="connsiteY105" fmla="*/ 885497 h 1039515"/>
                <a:gd name="connsiteX106" fmla="*/ 2555266 w 4475956"/>
                <a:gd name="connsiteY106" fmla="*/ 877360 h 1039515"/>
                <a:gd name="connsiteX107" fmla="*/ 2556411 w 4475956"/>
                <a:gd name="connsiteY107" fmla="*/ 877360 h 1039515"/>
                <a:gd name="connsiteX108" fmla="*/ 2564428 w 4475956"/>
                <a:gd name="connsiteY108" fmla="*/ 877360 h 1039515"/>
                <a:gd name="connsiteX109" fmla="*/ 2564428 w 4475956"/>
                <a:gd name="connsiteY109" fmla="*/ 876489 h 1039515"/>
                <a:gd name="connsiteX110" fmla="*/ 2564428 w 4475956"/>
                <a:gd name="connsiteY110" fmla="*/ 870387 h 1039515"/>
                <a:gd name="connsiteX111" fmla="*/ 2563283 w 4475956"/>
                <a:gd name="connsiteY111" fmla="*/ 870387 h 1039515"/>
                <a:gd name="connsiteX112" fmla="*/ 2555266 w 4475956"/>
                <a:gd name="connsiteY112" fmla="*/ 870387 h 1039515"/>
                <a:gd name="connsiteX113" fmla="*/ 2555266 w 4475956"/>
                <a:gd name="connsiteY113" fmla="*/ 869224 h 1039515"/>
                <a:gd name="connsiteX114" fmla="*/ 2555266 w 4475956"/>
                <a:gd name="connsiteY114" fmla="*/ 861088 h 1039515"/>
                <a:gd name="connsiteX115" fmla="*/ 2556411 w 4475956"/>
                <a:gd name="connsiteY115" fmla="*/ 861088 h 1039515"/>
                <a:gd name="connsiteX116" fmla="*/ 2564428 w 4475956"/>
                <a:gd name="connsiteY116" fmla="*/ 861088 h 1039515"/>
                <a:gd name="connsiteX117" fmla="*/ 2564428 w 4475956"/>
                <a:gd name="connsiteY117" fmla="*/ 859926 h 1039515"/>
                <a:gd name="connsiteX118" fmla="*/ 2564428 w 4475956"/>
                <a:gd name="connsiteY118" fmla="*/ 851789 h 1039515"/>
                <a:gd name="connsiteX119" fmla="*/ 2563283 w 4475956"/>
                <a:gd name="connsiteY119" fmla="*/ 851789 h 1039515"/>
                <a:gd name="connsiteX120" fmla="*/ 2555266 w 4475956"/>
                <a:gd name="connsiteY120" fmla="*/ 851789 h 1039515"/>
                <a:gd name="connsiteX121" fmla="*/ 2555266 w 4475956"/>
                <a:gd name="connsiteY121" fmla="*/ 850918 h 1039515"/>
                <a:gd name="connsiteX122" fmla="*/ 2555266 w 4475956"/>
                <a:gd name="connsiteY122" fmla="*/ 844815 h 1039515"/>
                <a:gd name="connsiteX123" fmla="*/ 2556411 w 4475956"/>
                <a:gd name="connsiteY123" fmla="*/ 844815 h 1039515"/>
                <a:gd name="connsiteX124" fmla="*/ 2564428 w 4475956"/>
                <a:gd name="connsiteY124" fmla="*/ 844815 h 1039515"/>
                <a:gd name="connsiteX125" fmla="*/ 2564428 w 4475956"/>
                <a:gd name="connsiteY125" fmla="*/ 843653 h 1039515"/>
                <a:gd name="connsiteX126" fmla="*/ 2564428 w 4475956"/>
                <a:gd name="connsiteY126" fmla="*/ 835517 h 1039515"/>
                <a:gd name="connsiteX127" fmla="*/ 2563283 w 4475956"/>
                <a:gd name="connsiteY127" fmla="*/ 835517 h 1039515"/>
                <a:gd name="connsiteX128" fmla="*/ 2555266 w 4475956"/>
                <a:gd name="connsiteY128" fmla="*/ 835517 h 1039515"/>
                <a:gd name="connsiteX129" fmla="*/ 2555266 w 4475956"/>
                <a:gd name="connsiteY129" fmla="*/ 834355 h 1039515"/>
                <a:gd name="connsiteX130" fmla="*/ 2555266 w 4475956"/>
                <a:gd name="connsiteY130" fmla="*/ 826218 h 1039515"/>
                <a:gd name="connsiteX131" fmla="*/ 2556411 w 4475956"/>
                <a:gd name="connsiteY131" fmla="*/ 826218 h 1039515"/>
                <a:gd name="connsiteX132" fmla="*/ 2564428 w 4475956"/>
                <a:gd name="connsiteY132" fmla="*/ 826218 h 1039515"/>
                <a:gd name="connsiteX133" fmla="*/ 2564428 w 4475956"/>
                <a:gd name="connsiteY133" fmla="*/ 825056 h 1039515"/>
                <a:gd name="connsiteX134" fmla="*/ 2564428 w 4475956"/>
                <a:gd name="connsiteY134" fmla="*/ 816920 h 1039515"/>
                <a:gd name="connsiteX135" fmla="*/ 2563283 w 4475956"/>
                <a:gd name="connsiteY135" fmla="*/ 816920 h 1039515"/>
                <a:gd name="connsiteX136" fmla="*/ 2555266 w 4475956"/>
                <a:gd name="connsiteY136" fmla="*/ 816920 h 1039515"/>
                <a:gd name="connsiteX137" fmla="*/ 2555266 w 4475956"/>
                <a:gd name="connsiteY137" fmla="*/ 816048 h 1039515"/>
                <a:gd name="connsiteX138" fmla="*/ 2555266 w 4475956"/>
                <a:gd name="connsiteY138" fmla="*/ 809946 h 1039515"/>
                <a:gd name="connsiteX139" fmla="*/ 2556411 w 4475956"/>
                <a:gd name="connsiteY139" fmla="*/ 809946 h 1039515"/>
                <a:gd name="connsiteX140" fmla="*/ 2564428 w 4475956"/>
                <a:gd name="connsiteY140" fmla="*/ 809946 h 1039515"/>
                <a:gd name="connsiteX141" fmla="*/ 2564428 w 4475956"/>
                <a:gd name="connsiteY141" fmla="*/ 808783 h 1039515"/>
                <a:gd name="connsiteX142" fmla="*/ 2564428 w 4475956"/>
                <a:gd name="connsiteY142" fmla="*/ 800647 h 1039515"/>
                <a:gd name="connsiteX143" fmla="*/ 2563283 w 4475956"/>
                <a:gd name="connsiteY143" fmla="*/ 800647 h 1039515"/>
                <a:gd name="connsiteX144" fmla="*/ 2555266 w 4475956"/>
                <a:gd name="connsiteY144" fmla="*/ 800647 h 1039515"/>
                <a:gd name="connsiteX145" fmla="*/ 2555266 w 4475956"/>
                <a:gd name="connsiteY145" fmla="*/ 799485 h 1039515"/>
                <a:gd name="connsiteX146" fmla="*/ 2555266 w 4475956"/>
                <a:gd name="connsiteY146" fmla="*/ 791348 h 1039515"/>
                <a:gd name="connsiteX147" fmla="*/ 2556411 w 4475956"/>
                <a:gd name="connsiteY147" fmla="*/ 791348 h 1039515"/>
                <a:gd name="connsiteX148" fmla="*/ 2564428 w 4475956"/>
                <a:gd name="connsiteY148" fmla="*/ 791348 h 1039515"/>
                <a:gd name="connsiteX149" fmla="*/ 2564428 w 4475956"/>
                <a:gd name="connsiteY149" fmla="*/ 790477 h 1039515"/>
                <a:gd name="connsiteX150" fmla="*/ 2564428 w 4475956"/>
                <a:gd name="connsiteY150" fmla="*/ 784375 h 1039515"/>
                <a:gd name="connsiteX151" fmla="*/ 2563283 w 4475956"/>
                <a:gd name="connsiteY151" fmla="*/ 784375 h 1039515"/>
                <a:gd name="connsiteX152" fmla="*/ 2555266 w 4475956"/>
                <a:gd name="connsiteY152" fmla="*/ 784375 h 1039515"/>
                <a:gd name="connsiteX153" fmla="*/ 2555266 w 4475956"/>
                <a:gd name="connsiteY153" fmla="*/ 783212 h 1039515"/>
                <a:gd name="connsiteX154" fmla="*/ 2555266 w 4475956"/>
                <a:gd name="connsiteY154" fmla="*/ 775076 h 1039515"/>
                <a:gd name="connsiteX155" fmla="*/ 2556411 w 4475956"/>
                <a:gd name="connsiteY155" fmla="*/ 775076 h 1039515"/>
                <a:gd name="connsiteX156" fmla="*/ 2564428 w 4475956"/>
                <a:gd name="connsiteY156" fmla="*/ 775076 h 1039515"/>
                <a:gd name="connsiteX157" fmla="*/ 2564428 w 4475956"/>
                <a:gd name="connsiteY157" fmla="*/ 773914 h 1039515"/>
                <a:gd name="connsiteX158" fmla="*/ 2564428 w 4475956"/>
                <a:gd name="connsiteY158" fmla="*/ 765777 h 1039515"/>
                <a:gd name="connsiteX159" fmla="*/ 2563283 w 4475956"/>
                <a:gd name="connsiteY159" fmla="*/ 765777 h 1039515"/>
                <a:gd name="connsiteX160" fmla="*/ 2555266 w 4475956"/>
                <a:gd name="connsiteY160" fmla="*/ 765777 h 1039515"/>
                <a:gd name="connsiteX161" fmla="*/ 2555266 w 4475956"/>
                <a:gd name="connsiteY161" fmla="*/ 764615 h 1039515"/>
                <a:gd name="connsiteX162" fmla="*/ 2555266 w 4475956"/>
                <a:gd name="connsiteY162" fmla="*/ 756479 h 1039515"/>
                <a:gd name="connsiteX163" fmla="*/ 2556411 w 4475956"/>
                <a:gd name="connsiteY163" fmla="*/ 756479 h 1039515"/>
                <a:gd name="connsiteX164" fmla="*/ 2564428 w 4475956"/>
                <a:gd name="connsiteY164" fmla="*/ 756479 h 1039515"/>
                <a:gd name="connsiteX165" fmla="*/ 2564428 w 4475956"/>
                <a:gd name="connsiteY165" fmla="*/ 755607 h 1039515"/>
                <a:gd name="connsiteX166" fmla="*/ 2564428 w 4475956"/>
                <a:gd name="connsiteY166" fmla="*/ 749505 h 1039515"/>
                <a:gd name="connsiteX167" fmla="*/ 2563283 w 4475956"/>
                <a:gd name="connsiteY167" fmla="*/ 749505 h 1039515"/>
                <a:gd name="connsiteX168" fmla="*/ 2555266 w 4475956"/>
                <a:gd name="connsiteY168" fmla="*/ 749505 h 1039515"/>
                <a:gd name="connsiteX169" fmla="*/ 2555266 w 4475956"/>
                <a:gd name="connsiteY169" fmla="*/ 748343 h 1039515"/>
                <a:gd name="connsiteX170" fmla="*/ 2555266 w 4475956"/>
                <a:gd name="connsiteY170" fmla="*/ 740206 h 1039515"/>
                <a:gd name="connsiteX171" fmla="*/ 2556411 w 4475956"/>
                <a:gd name="connsiteY171" fmla="*/ 740206 h 1039515"/>
                <a:gd name="connsiteX172" fmla="*/ 2564428 w 4475956"/>
                <a:gd name="connsiteY172" fmla="*/ 740206 h 1039515"/>
                <a:gd name="connsiteX173" fmla="*/ 2564428 w 4475956"/>
                <a:gd name="connsiteY173" fmla="*/ 739044 h 1039515"/>
                <a:gd name="connsiteX174" fmla="*/ 2564428 w 4475956"/>
                <a:gd name="connsiteY174" fmla="*/ 730908 h 1039515"/>
                <a:gd name="connsiteX175" fmla="*/ 2563283 w 4475956"/>
                <a:gd name="connsiteY175" fmla="*/ 730908 h 1039515"/>
                <a:gd name="connsiteX176" fmla="*/ 2555266 w 4475956"/>
                <a:gd name="connsiteY176" fmla="*/ 730908 h 1039515"/>
                <a:gd name="connsiteX177" fmla="*/ 2555266 w 4475956"/>
                <a:gd name="connsiteY177" fmla="*/ 729745 h 1039515"/>
                <a:gd name="connsiteX178" fmla="*/ 2555266 w 4475956"/>
                <a:gd name="connsiteY178" fmla="*/ 721609 h 1039515"/>
                <a:gd name="connsiteX179" fmla="*/ 2556411 w 4475956"/>
                <a:gd name="connsiteY179" fmla="*/ 721609 h 1039515"/>
                <a:gd name="connsiteX180" fmla="*/ 2564428 w 4475956"/>
                <a:gd name="connsiteY180" fmla="*/ 721609 h 1039515"/>
                <a:gd name="connsiteX181" fmla="*/ 2564428 w 4475956"/>
                <a:gd name="connsiteY181" fmla="*/ 720737 h 1039515"/>
                <a:gd name="connsiteX182" fmla="*/ 2564428 w 4475956"/>
                <a:gd name="connsiteY182" fmla="*/ 714635 h 1039515"/>
                <a:gd name="connsiteX183" fmla="*/ 2563283 w 4475956"/>
                <a:gd name="connsiteY183" fmla="*/ 714635 h 1039515"/>
                <a:gd name="connsiteX184" fmla="*/ 2555266 w 4475956"/>
                <a:gd name="connsiteY184" fmla="*/ 714635 h 1039515"/>
                <a:gd name="connsiteX185" fmla="*/ 2555266 w 4475956"/>
                <a:gd name="connsiteY185" fmla="*/ 713473 h 1039515"/>
                <a:gd name="connsiteX186" fmla="*/ 2555266 w 4475956"/>
                <a:gd name="connsiteY186" fmla="*/ 705336 h 1039515"/>
                <a:gd name="connsiteX187" fmla="*/ 2556411 w 4475956"/>
                <a:gd name="connsiteY187" fmla="*/ 705336 h 1039515"/>
                <a:gd name="connsiteX188" fmla="*/ 2564428 w 4475956"/>
                <a:gd name="connsiteY188" fmla="*/ 705336 h 1039515"/>
                <a:gd name="connsiteX189" fmla="*/ 2563283 w 4475956"/>
                <a:gd name="connsiteY189" fmla="*/ 703593 h 1039515"/>
                <a:gd name="connsiteX190" fmla="*/ 2555266 w 4475956"/>
                <a:gd name="connsiteY190" fmla="*/ 691389 h 1039515"/>
                <a:gd name="connsiteX191" fmla="*/ 2555266 w 4475956"/>
                <a:gd name="connsiteY191" fmla="*/ 654194 h 1039515"/>
                <a:gd name="connsiteX192" fmla="*/ 2708733 w 4475956"/>
                <a:gd name="connsiteY192" fmla="*/ 654194 h 1039515"/>
                <a:gd name="connsiteX193" fmla="*/ 2722475 w 4475956"/>
                <a:gd name="connsiteY193" fmla="*/ 675116 h 1039515"/>
                <a:gd name="connsiteX194" fmla="*/ 2722475 w 4475956"/>
                <a:gd name="connsiteY194" fmla="*/ 721609 h 1039515"/>
                <a:gd name="connsiteX195" fmla="*/ 2721330 w 4475956"/>
                <a:gd name="connsiteY195" fmla="*/ 721609 h 1039515"/>
                <a:gd name="connsiteX196" fmla="*/ 2713313 w 4475956"/>
                <a:gd name="connsiteY196" fmla="*/ 721609 h 1039515"/>
                <a:gd name="connsiteX197" fmla="*/ 2713313 w 4475956"/>
                <a:gd name="connsiteY197" fmla="*/ 722771 h 1039515"/>
                <a:gd name="connsiteX198" fmla="*/ 2713313 w 4475956"/>
                <a:gd name="connsiteY198" fmla="*/ 730908 h 1039515"/>
                <a:gd name="connsiteX199" fmla="*/ 2714459 w 4475956"/>
                <a:gd name="connsiteY199" fmla="*/ 730908 h 1039515"/>
                <a:gd name="connsiteX200" fmla="*/ 2722475 w 4475956"/>
                <a:gd name="connsiteY200" fmla="*/ 730908 h 1039515"/>
                <a:gd name="connsiteX201" fmla="*/ 2722475 w 4475956"/>
                <a:gd name="connsiteY201" fmla="*/ 732070 h 1039515"/>
                <a:gd name="connsiteX202" fmla="*/ 2722475 w 4475956"/>
                <a:gd name="connsiteY202" fmla="*/ 740206 h 1039515"/>
                <a:gd name="connsiteX203" fmla="*/ 2721330 w 4475956"/>
                <a:gd name="connsiteY203" fmla="*/ 740206 h 1039515"/>
                <a:gd name="connsiteX204" fmla="*/ 2713313 w 4475956"/>
                <a:gd name="connsiteY204" fmla="*/ 740206 h 1039515"/>
                <a:gd name="connsiteX205" fmla="*/ 2713313 w 4475956"/>
                <a:gd name="connsiteY205" fmla="*/ 741368 h 1039515"/>
                <a:gd name="connsiteX206" fmla="*/ 2713313 w 4475956"/>
                <a:gd name="connsiteY206" fmla="*/ 749505 h 1039515"/>
                <a:gd name="connsiteX207" fmla="*/ 2714459 w 4475956"/>
                <a:gd name="connsiteY207" fmla="*/ 749505 h 1039515"/>
                <a:gd name="connsiteX208" fmla="*/ 2722475 w 4475956"/>
                <a:gd name="connsiteY208" fmla="*/ 749505 h 1039515"/>
                <a:gd name="connsiteX209" fmla="*/ 2722475 w 4475956"/>
                <a:gd name="connsiteY209" fmla="*/ 750377 h 1039515"/>
                <a:gd name="connsiteX210" fmla="*/ 2722475 w 4475956"/>
                <a:gd name="connsiteY210" fmla="*/ 756479 h 1039515"/>
                <a:gd name="connsiteX211" fmla="*/ 2721330 w 4475956"/>
                <a:gd name="connsiteY211" fmla="*/ 756479 h 1039515"/>
                <a:gd name="connsiteX212" fmla="*/ 2713313 w 4475956"/>
                <a:gd name="connsiteY212" fmla="*/ 756479 h 1039515"/>
                <a:gd name="connsiteX213" fmla="*/ 2713313 w 4475956"/>
                <a:gd name="connsiteY213" fmla="*/ 757641 h 1039515"/>
                <a:gd name="connsiteX214" fmla="*/ 2713313 w 4475956"/>
                <a:gd name="connsiteY214" fmla="*/ 765777 h 1039515"/>
                <a:gd name="connsiteX215" fmla="*/ 2714459 w 4475956"/>
                <a:gd name="connsiteY215" fmla="*/ 765777 h 1039515"/>
                <a:gd name="connsiteX216" fmla="*/ 2722475 w 4475956"/>
                <a:gd name="connsiteY216" fmla="*/ 765777 h 1039515"/>
                <a:gd name="connsiteX217" fmla="*/ 2722475 w 4475956"/>
                <a:gd name="connsiteY217" fmla="*/ 766940 h 1039515"/>
                <a:gd name="connsiteX218" fmla="*/ 2722475 w 4475956"/>
                <a:gd name="connsiteY218" fmla="*/ 775076 h 1039515"/>
                <a:gd name="connsiteX219" fmla="*/ 2721330 w 4475956"/>
                <a:gd name="connsiteY219" fmla="*/ 775076 h 1039515"/>
                <a:gd name="connsiteX220" fmla="*/ 2713313 w 4475956"/>
                <a:gd name="connsiteY220" fmla="*/ 775076 h 1039515"/>
                <a:gd name="connsiteX221" fmla="*/ 2713313 w 4475956"/>
                <a:gd name="connsiteY221" fmla="*/ 776238 h 1039515"/>
                <a:gd name="connsiteX222" fmla="*/ 2713313 w 4475956"/>
                <a:gd name="connsiteY222" fmla="*/ 784375 h 1039515"/>
                <a:gd name="connsiteX223" fmla="*/ 2714459 w 4475956"/>
                <a:gd name="connsiteY223" fmla="*/ 784375 h 1039515"/>
                <a:gd name="connsiteX224" fmla="*/ 2722475 w 4475956"/>
                <a:gd name="connsiteY224" fmla="*/ 784375 h 1039515"/>
                <a:gd name="connsiteX225" fmla="*/ 2722475 w 4475956"/>
                <a:gd name="connsiteY225" fmla="*/ 785246 h 1039515"/>
                <a:gd name="connsiteX226" fmla="*/ 2722475 w 4475956"/>
                <a:gd name="connsiteY226" fmla="*/ 791348 h 1039515"/>
                <a:gd name="connsiteX227" fmla="*/ 2721330 w 4475956"/>
                <a:gd name="connsiteY227" fmla="*/ 791348 h 1039515"/>
                <a:gd name="connsiteX228" fmla="*/ 2713313 w 4475956"/>
                <a:gd name="connsiteY228" fmla="*/ 791348 h 1039515"/>
                <a:gd name="connsiteX229" fmla="*/ 2713313 w 4475956"/>
                <a:gd name="connsiteY229" fmla="*/ 792511 h 1039515"/>
                <a:gd name="connsiteX230" fmla="*/ 2713313 w 4475956"/>
                <a:gd name="connsiteY230" fmla="*/ 800647 h 1039515"/>
                <a:gd name="connsiteX231" fmla="*/ 2714459 w 4475956"/>
                <a:gd name="connsiteY231" fmla="*/ 800647 h 1039515"/>
                <a:gd name="connsiteX232" fmla="*/ 2722475 w 4475956"/>
                <a:gd name="connsiteY232" fmla="*/ 800647 h 1039515"/>
                <a:gd name="connsiteX233" fmla="*/ 2722475 w 4475956"/>
                <a:gd name="connsiteY233" fmla="*/ 801809 h 1039515"/>
                <a:gd name="connsiteX234" fmla="*/ 2722475 w 4475956"/>
                <a:gd name="connsiteY234" fmla="*/ 809946 h 1039515"/>
                <a:gd name="connsiteX235" fmla="*/ 2721330 w 4475956"/>
                <a:gd name="connsiteY235" fmla="*/ 809946 h 1039515"/>
                <a:gd name="connsiteX236" fmla="*/ 2713313 w 4475956"/>
                <a:gd name="connsiteY236" fmla="*/ 809946 h 1039515"/>
                <a:gd name="connsiteX237" fmla="*/ 2713313 w 4475956"/>
                <a:gd name="connsiteY237" fmla="*/ 810817 h 1039515"/>
                <a:gd name="connsiteX238" fmla="*/ 2713313 w 4475956"/>
                <a:gd name="connsiteY238" fmla="*/ 816920 h 1039515"/>
                <a:gd name="connsiteX239" fmla="*/ 2714459 w 4475956"/>
                <a:gd name="connsiteY239" fmla="*/ 816920 h 1039515"/>
                <a:gd name="connsiteX240" fmla="*/ 2722475 w 4475956"/>
                <a:gd name="connsiteY240" fmla="*/ 816920 h 1039515"/>
                <a:gd name="connsiteX241" fmla="*/ 2722475 w 4475956"/>
                <a:gd name="connsiteY241" fmla="*/ 818082 h 1039515"/>
                <a:gd name="connsiteX242" fmla="*/ 2722475 w 4475956"/>
                <a:gd name="connsiteY242" fmla="*/ 826218 h 1039515"/>
                <a:gd name="connsiteX243" fmla="*/ 2721330 w 4475956"/>
                <a:gd name="connsiteY243" fmla="*/ 826218 h 1039515"/>
                <a:gd name="connsiteX244" fmla="*/ 2713313 w 4475956"/>
                <a:gd name="connsiteY244" fmla="*/ 826218 h 1039515"/>
                <a:gd name="connsiteX245" fmla="*/ 2713313 w 4475956"/>
                <a:gd name="connsiteY245" fmla="*/ 827380 h 1039515"/>
                <a:gd name="connsiteX246" fmla="*/ 2713313 w 4475956"/>
                <a:gd name="connsiteY246" fmla="*/ 835517 h 1039515"/>
                <a:gd name="connsiteX247" fmla="*/ 2714459 w 4475956"/>
                <a:gd name="connsiteY247" fmla="*/ 835517 h 1039515"/>
                <a:gd name="connsiteX248" fmla="*/ 2722475 w 4475956"/>
                <a:gd name="connsiteY248" fmla="*/ 835517 h 1039515"/>
                <a:gd name="connsiteX249" fmla="*/ 2722475 w 4475956"/>
                <a:gd name="connsiteY249" fmla="*/ 836679 h 1039515"/>
                <a:gd name="connsiteX250" fmla="*/ 2722475 w 4475956"/>
                <a:gd name="connsiteY250" fmla="*/ 844815 h 1039515"/>
                <a:gd name="connsiteX251" fmla="*/ 2721330 w 4475956"/>
                <a:gd name="connsiteY251" fmla="*/ 844815 h 1039515"/>
                <a:gd name="connsiteX252" fmla="*/ 2713313 w 4475956"/>
                <a:gd name="connsiteY252" fmla="*/ 844815 h 1039515"/>
                <a:gd name="connsiteX253" fmla="*/ 2713313 w 4475956"/>
                <a:gd name="connsiteY253" fmla="*/ 845687 h 1039515"/>
                <a:gd name="connsiteX254" fmla="*/ 2713313 w 4475956"/>
                <a:gd name="connsiteY254" fmla="*/ 851789 h 1039515"/>
                <a:gd name="connsiteX255" fmla="*/ 2714459 w 4475956"/>
                <a:gd name="connsiteY255" fmla="*/ 851789 h 1039515"/>
                <a:gd name="connsiteX256" fmla="*/ 2722475 w 4475956"/>
                <a:gd name="connsiteY256" fmla="*/ 851789 h 1039515"/>
                <a:gd name="connsiteX257" fmla="*/ 2722475 w 4475956"/>
                <a:gd name="connsiteY257" fmla="*/ 852952 h 1039515"/>
                <a:gd name="connsiteX258" fmla="*/ 2722475 w 4475956"/>
                <a:gd name="connsiteY258" fmla="*/ 861088 h 1039515"/>
                <a:gd name="connsiteX259" fmla="*/ 2721330 w 4475956"/>
                <a:gd name="connsiteY259" fmla="*/ 861088 h 1039515"/>
                <a:gd name="connsiteX260" fmla="*/ 2713313 w 4475956"/>
                <a:gd name="connsiteY260" fmla="*/ 861088 h 1039515"/>
                <a:gd name="connsiteX261" fmla="*/ 2713313 w 4475956"/>
                <a:gd name="connsiteY261" fmla="*/ 862250 h 1039515"/>
                <a:gd name="connsiteX262" fmla="*/ 2713313 w 4475956"/>
                <a:gd name="connsiteY262" fmla="*/ 870387 h 1039515"/>
                <a:gd name="connsiteX263" fmla="*/ 2714459 w 4475956"/>
                <a:gd name="connsiteY263" fmla="*/ 870387 h 1039515"/>
                <a:gd name="connsiteX264" fmla="*/ 2722475 w 4475956"/>
                <a:gd name="connsiteY264" fmla="*/ 870387 h 1039515"/>
                <a:gd name="connsiteX265" fmla="*/ 2722475 w 4475956"/>
                <a:gd name="connsiteY265" fmla="*/ 871258 h 1039515"/>
                <a:gd name="connsiteX266" fmla="*/ 2722475 w 4475956"/>
                <a:gd name="connsiteY266" fmla="*/ 877360 h 1039515"/>
                <a:gd name="connsiteX267" fmla="*/ 2721330 w 4475956"/>
                <a:gd name="connsiteY267" fmla="*/ 877360 h 1039515"/>
                <a:gd name="connsiteX268" fmla="*/ 2713313 w 4475956"/>
                <a:gd name="connsiteY268" fmla="*/ 877360 h 1039515"/>
                <a:gd name="connsiteX269" fmla="*/ 2713313 w 4475956"/>
                <a:gd name="connsiteY269" fmla="*/ 878523 h 1039515"/>
                <a:gd name="connsiteX270" fmla="*/ 2713313 w 4475956"/>
                <a:gd name="connsiteY270" fmla="*/ 886659 h 1039515"/>
                <a:gd name="connsiteX271" fmla="*/ 2714459 w 4475956"/>
                <a:gd name="connsiteY271" fmla="*/ 886659 h 1039515"/>
                <a:gd name="connsiteX272" fmla="*/ 2722475 w 4475956"/>
                <a:gd name="connsiteY272" fmla="*/ 886659 h 1039515"/>
                <a:gd name="connsiteX273" fmla="*/ 2722475 w 4475956"/>
                <a:gd name="connsiteY273" fmla="*/ 887821 h 1039515"/>
                <a:gd name="connsiteX274" fmla="*/ 2722475 w 4475956"/>
                <a:gd name="connsiteY274" fmla="*/ 895958 h 1039515"/>
                <a:gd name="connsiteX275" fmla="*/ 2721330 w 4475956"/>
                <a:gd name="connsiteY275" fmla="*/ 895958 h 1039515"/>
                <a:gd name="connsiteX276" fmla="*/ 2713313 w 4475956"/>
                <a:gd name="connsiteY276" fmla="*/ 895958 h 1039515"/>
                <a:gd name="connsiteX277" fmla="*/ 2713313 w 4475956"/>
                <a:gd name="connsiteY277" fmla="*/ 897120 h 1039515"/>
                <a:gd name="connsiteX278" fmla="*/ 2713313 w 4475956"/>
                <a:gd name="connsiteY278" fmla="*/ 905256 h 1039515"/>
                <a:gd name="connsiteX279" fmla="*/ 2714459 w 4475956"/>
                <a:gd name="connsiteY279" fmla="*/ 905256 h 1039515"/>
                <a:gd name="connsiteX280" fmla="*/ 2722475 w 4475956"/>
                <a:gd name="connsiteY280" fmla="*/ 905256 h 1039515"/>
                <a:gd name="connsiteX281" fmla="*/ 2722475 w 4475956"/>
                <a:gd name="connsiteY281" fmla="*/ 906128 h 1039515"/>
                <a:gd name="connsiteX282" fmla="*/ 2722475 w 4475956"/>
                <a:gd name="connsiteY282" fmla="*/ 912230 h 1039515"/>
                <a:gd name="connsiteX283" fmla="*/ 2721330 w 4475956"/>
                <a:gd name="connsiteY283" fmla="*/ 912230 h 1039515"/>
                <a:gd name="connsiteX284" fmla="*/ 2713313 w 4475956"/>
                <a:gd name="connsiteY284" fmla="*/ 912230 h 1039515"/>
                <a:gd name="connsiteX285" fmla="*/ 2713313 w 4475956"/>
                <a:gd name="connsiteY285" fmla="*/ 913392 h 1039515"/>
                <a:gd name="connsiteX286" fmla="*/ 2713313 w 4475956"/>
                <a:gd name="connsiteY286" fmla="*/ 921529 h 1039515"/>
                <a:gd name="connsiteX287" fmla="*/ 2738509 w 4475956"/>
                <a:gd name="connsiteY287" fmla="*/ 942451 h 1039515"/>
                <a:gd name="connsiteX288" fmla="*/ 2737365 w 4475956"/>
                <a:gd name="connsiteY288" fmla="*/ 947100 h 1039515"/>
                <a:gd name="connsiteX289" fmla="*/ 2729347 w 4475956"/>
                <a:gd name="connsiteY289" fmla="*/ 947100 h 1039515"/>
                <a:gd name="connsiteX290" fmla="*/ 2729347 w 4475956"/>
                <a:gd name="connsiteY290" fmla="*/ 972671 h 1039515"/>
                <a:gd name="connsiteX291" fmla="*/ 2730493 w 4475956"/>
                <a:gd name="connsiteY291" fmla="*/ 972671 h 1039515"/>
                <a:gd name="connsiteX292" fmla="*/ 2738509 w 4475956"/>
                <a:gd name="connsiteY292" fmla="*/ 972671 h 1039515"/>
                <a:gd name="connsiteX293" fmla="*/ 2738509 w 4475956"/>
                <a:gd name="connsiteY293" fmla="*/ 971218 h 1039515"/>
                <a:gd name="connsiteX294" fmla="*/ 2738509 w 4475956"/>
                <a:gd name="connsiteY294" fmla="*/ 961048 h 1039515"/>
                <a:gd name="connsiteX295" fmla="*/ 2739655 w 4475956"/>
                <a:gd name="connsiteY295" fmla="*/ 960467 h 1039515"/>
                <a:gd name="connsiteX296" fmla="*/ 2747671 w 4475956"/>
                <a:gd name="connsiteY296" fmla="*/ 956399 h 1039515"/>
                <a:gd name="connsiteX297" fmla="*/ 2749675 w 4475956"/>
                <a:gd name="connsiteY297" fmla="*/ 956399 h 1039515"/>
                <a:gd name="connsiteX298" fmla="*/ 2763706 w 4475956"/>
                <a:gd name="connsiteY298" fmla="*/ 956399 h 1039515"/>
                <a:gd name="connsiteX299" fmla="*/ 2763706 w 4475956"/>
                <a:gd name="connsiteY299" fmla="*/ 957561 h 1039515"/>
                <a:gd name="connsiteX300" fmla="*/ 2763706 w 4475956"/>
                <a:gd name="connsiteY300" fmla="*/ 965697 h 1039515"/>
                <a:gd name="connsiteX301" fmla="*/ 2765424 w 4475956"/>
                <a:gd name="connsiteY301" fmla="*/ 965697 h 1039515"/>
                <a:gd name="connsiteX302" fmla="*/ 2777450 w 4475956"/>
                <a:gd name="connsiteY302" fmla="*/ 965697 h 1039515"/>
                <a:gd name="connsiteX303" fmla="*/ 2778594 w 4475956"/>
                <a:gd name="connsiteY303" fmla="*/ 970346 h 1039515"/>
                <a:gd name="connsiteX304" fmla="*/ 2786612 w 4475956"/>
                <a:gd name="connsiteY304" fmla="*/ 970346 h 1039515"/>
                <a:gd name="connsiteX305" fmla="*/ 2811807 w 4475956"/>
                <a:gd name="connsiteY305" fmla="*/ 1002891 h 1039515"/>
                <a:gd name="connsiteX306" fmla="*/ 2811807 w 4475956"/>
                <a:gd name="connsiteY306" fmla="*/ 1037761 h 1039515"/>
                <a:gd name="connsiteX307" fmla="*/ 2812951 w 4475956"/>
                <a:gd name="connsiteY307" fmla="*/ 1037761 h 1039515"/>
                <a:gd name="connsiteX308" fmla="*/ 2820970 w 4475956"/>
                <a:gd name="connsiteY308" fmla="*/ 1037761 h 1039515"/>
                <a:gd name="connsiteX309" fmla="*/ 2820970 w 4475956"/>
                <a:gd name="connsiteY309" fmla="*/ 1035727 h 1039515"/>
                <a:gd name="connsiteX310" fmla="*/ 2820970 w 4475956"/>
                <a:gd name="connsiteY310" fmla="*/ 1021489 h 1039515"/>
                <a:gd name="connsiteX311" fmla="*/ 2821829 w 4475956"/>
                <a:gd name="connsiteY311" fmla="*/ 1021489 h 1039515"/>
                <a:gd name="connsiteX312" fmla="*/ 2827841 w 4475956"/>
                <a:gd name="connsiteY312" fmla="*/ 1021489 h 1039515"/>
                <a:gd name="connsiteX313" fmla="*/ 2827841 w 4475956"/>
                <a:gd name="connsiteY313" fmla="*/ 1022651 h 1039515"/>
                <a:gd name="connsiteX314" fmla="*/ 2827841 w 4475956"/>
                <a:gd name="connsiteY314" fmla="*/ 1030787 h 1039515"/>
                <a:gd name="connsiteX315" fmla="*/ 2837003 w 4475956"/>
                <a:gd name="connsiteY315" fmla="*/ 981970 h 1039515"/>
                <a:gd name="connsiteX316" fmla="*/ 2875943 w 4475956"/>
                <a:gd name="connsiteY316" fmla="*/ 981970 h 1039515"/>
                <a:gd name="connsiteX317" fmla="*/ 2875943 w 4475956"/>
                <a:gd name="connsiteY317" fmla="*/ 907581 h 1039515"/>
                <a:gd name="connsiteX318" fmla="*/ 2912591 w 4475956"/>
                <a:gd name="connsiteY318" fmla="*/ 907581 h 1039515"/>
                <a:gd name="connsiteX319" fmla="*/ 2912591 w 4475956"/>
                <a:gd name="connsiteY319" fmla="*/ 906709 h 1039515"/>
                <a:gd name="connsiteX320" fmla="*/ 2912591 w 4475956"/>
                <a:gd name="connsiteY320" fmla="*/ 900607 h 1039515"/>
                <a:gd name="connsiteX321" fmla="*/ 2935497 w 4475956"/>
                <a:gd name="connsiteY321" fmla="*/ 900607 h 1039515"/>
                <a:gd name="connsiteX322" fmla="*/ 2935497 w 4475956"/>
                <a:gd name="connsiteY322" fmla="*/ 861088 h 1039515"/>
                <a:gd name="connsiteX323" fmla="*/ 2930915 w 4475956"/>
                <a:gd name="connsiteY323" fmla="*/ 859344 h 1039515"/>
                <a:gd name="connsiteX324" fmla="*/ 2930915 w 4475956"/>
                <a:gd name="connsiteY324" fmla="*/ 847140 h 1039515"/>
                <a:gd name="connsiteX325" fmla="*/ 2935497 w 4475956"/>
                <a:gd name="connsiteY325" fmla="*/ 849465 h 1039515"/>
                <a:gd name="connsiteX326" fmla="*/ 2940079 w 4475956"/>
                <a:gd name="connsiteY326" fmla="*/ 826218 h 1039515"/>
                <a:gd name="connsiteX327" fmla="*/ 2944659 w 4475956"/>
                <a:gd name="connsiteY327" fmla="*/ 849465 h 1039515"/>
                <a:gd name="connsiteX328" fmla="*/ 2947237 w 4475956"/>
                <a:gd name="connsiteY328" fmla="*/ 846268 h 1039515"/>
                <a:gd name="connsiteX329" fmla="*/ 2949241 w 4475956"/>
                <a:gd name="connsiteY329" fmla="*/ 840166 h 1039515"/>
                <a:gd name="connsiteX330" fmla="*/ 2949813 w 4475956"/>
                <a:gd name="connsiteY330" fmla="*/ 839004 h 1039515"/>
                <a:gd name="connsiteX331" fmla="*/ 2953821 w 4475956"/>
                <a:gd name="connsiteY331" fmla="*/ 830867 h 1039515"/>
                <a:gd name="connsiteX332" fmla="*/ 2954395 w 4475956"/>
                <a:gd name="connsiteY332" fmla="*/ 829705 h 1039515"/>
                <a:gd name="connsiteX333" fmla="*/ 2958403 w 4475956"/>
                <a:gd name="connsiteY333" fmla="*/ 821569 h 1039515"/>
                <a:gd name="connsiteX334" fmla="*/ 2959834 w 4475956"/>
                <a:gd name="connsiteY334" fmla="*/ 820697 h 1039515"/>
                <a:gd name="connsiteX335" fmla="*/ 2969855 w 4475956"/>
                <a:gd name="connsiteY335" fmla="*/ 814595 h 1039515"/>
                <a:gd name="connsiteX336" fmla="*/ 2971573 w 4475956"/>
                <a:gd name="connsiteY336" fmla="*/ 813433 h 1039515"/>
                <a:gd name="connsiteX337" fmla="*/ 2983599 w 4475956"/>
                <a:gd name="connsiteY337" fmla="*/ 805296 h 1039515"/>
                <a:gd name="connsiteX338" fmla="*/ 2984458 w 4475956"/>
                <a:gd name="connsiteY338" fmla="*/ 804134 h 1039515"/>
                <a:gd name="connsiteX339" fmla="*/ 2990471 w 4475956"/>
                <a:gd name="connsiteY339" fmla="*/ 795998 h 1039515"/>
                <a:gd name="connsiteX340" fmla="*/ 2991043 w 4475956"/>
                <a:gd name="connsiteY340" fmla="*/ 793964 h 1039515"/>
                <a:gd name="connsiteX341" fmla="*/ 2995052 w 4475956"/>
                <a:gd name="connsiteY341" fmla="*/ 779725 h 1039515"/>
                <a:gd name="connsiteX342" fmla="*/ 2995625 w 4475956"/>
                <a:gd name="connsiteY342" fmla="*/ 781759 h 1039515"/>
                <a:gd name="connsiteX343" fmla="*/ 2999633 w 4475956"/>
                <a:gd name="connsiteY343" fmla="*/ 795998 h 1039515"/>
                <a:gd name="connsiteX344" fmla="*/ 3000205 w 4475956"/>
                <a:gd name="connsiteY344" fmla="*/ 796869 h 1039515"/>
                <a:gd name="connsiteX345" fmla="*/ 3004214 w 4475956"/>
                <a:gd name="connsiteY345" fmla="*/ 802972 h 1039515"/>
                <a:gd name="connsiteX346" fmla="*/ 3005646 w 4475956"/>
                <a:gd name="connsiteY346" fmla="*/ 804134 h 1039515"/>
                <a:gd name="connsiteX347" fmla="*/ 3015667 w 4475956"/>
                <a:gd name="connsiteY347" fmla="*/ 812270 h 1039515"/>
                <a:gd name="connsiteX348" fmla="*/ 3016813 w 4475956"/>
                <a:gd name="connsiteY348" fmla="*/ 813433 h 1039515"/>
                <a:gd name="connsiteX349" fmla="*/ 3024828 w 4475956"/>
                <a:gd name="connsiteY349" fmla="*/ 821569 h 1039515"/>
                <a:gd name="connsiteX350" fmla="*/ 3025975 w 4475956"/>
                <a:gd name="connsiteY350" fmla="*/ 822731 h 1039515"/>
                <a:gd name="connsiteX351" fmla="*/ 3033991 w 4475956"/>
                <a:gd name="connsiteY351" fmla="*/ 830867 h 1039515"/>
                <a:gd name="connsiteX352" fmla="*/ 3034278 w 4475956"/>
                <a:gd name="connsiteY352" fmla="*/ 832030 h 1039515"/>
                <a:gd name="connsiteX353" fmla="*/ 3036281 w 4475956"/>
                <a:gd name="connsiteY353" fmla="*/ 840166 h 1039515"/>
                <a:gd name="connsiteX354" fmla="*/ 3036567 w 4475956"/>
                <a:gd name="connsiteY354" fmla="*/ 841328 h 1039515"/>
                <a:gd name="connsiteX355" fmla="*/ 3038572 w 4475956"/>
                <a:gd name="connsiteY355" fmla="*/ 849465 h 1039515"/>
                <a:gd name="connsiteX356" fmla="*/ 3045443 w 4475956"/>
                <a:gd name="connsiteY356" fmla="*/ 826218 h 1039515"/>
                <a:gd name="connsiteX357" fmla="*/ 3050025 w 4475956"/>
                <a:gd name="connsiteY357" fmla="*/ 849465 h 1039515"/>
                <a:gd name="connsiteX358" fmla="*/ 3054605 w 4475956"/>
                <a:gd name="connsiteY358" fmla="*/ 851208 h 1039515"/>
                <a:gd name="connsiteX359" fmla="*/ 3054605 w 4475956"/>
                <a:gd name="connsiteY359" fmla="*/ 863413 h 1039515"/>
                <a:gd name="connsiteX360" fmla="*/ 3050025 w 4475956"/>
                <a:gd name="connsiteY360" fmla="*/ 895958 h 1039515"/>
                <a:gd name="connsiteX361" fmla="*/ 3051171 w 4475956"/>
                <a:gd name="connsiteY361" fmla="*/ 895958 h 1039515"/>
                <a:gd name="connsiteX362" fmla="*/ 3059187 w 4475956"/>
                <a:gd name="connsiteY362" fmla="*/ 895958 h 1039515"/>
                <a:gd name="connsiteX363" fmla="*/ 3060047 w 4475956"/>
                <a:gd name="connsiteY363" fmla="*/ 900607 h 1039515"/>
                <a:gd name="connsiteX364" fmla="*/ 3066059 w 4475956"/>
                <a:gd name="connsiteY364" fmla="*/ 900607 h 1039515"/>
                <a:gd name="connsiteX365" fmla="*/ 3066059 w 4475956"/>
                <a:gd name="connsiteY365" fmla="*/ 899445 h 1039515"/>
                <a:gd name="connsiteX366" fmla="*/ 3066059 w 4475956"/>
                <a:gd name="connsiteY366" fmla="*/ 891308 h 1039515"/>
                <a:gd name="connsiteX367" fmla="*/ 3068349 w 4475956"/>
                <a:gd name="connsiteY367" fmla="*/ 891308 h 1039515"/>
                <a:gd name="connsiteX368" fmla="*/ 3084383 w 4475956"/>
                <a:gd name="connsiteY368" fmla="*/ 891308 h 1039515"/>
                <a:gd name="connsiteX369" fmla="*/ 3084383 w 4475956"/>
                <a:gd name="connsiteY369" fmla="*/ 889274 h 1039515"/>
                <a:gd name="connsiteX370" fmla="*/ 3084383 w 4475956"/>
                <a:gd name="connsiteY370" fmla="*/ 875036 h 1039515"/>
                <a:gd name="connsiteX371" fmla="*/ 3123323 w 4475956"/>
                <a:gd name="connsiteY371" fmla="*/ 875036 h 1039515"/>
                <a:gd name="connsiteX372" fmla="*/ 3123323 w 4475956"/>
                <a:gd name="connsiteY372" fmla="*/ 876489 h 1039515"/>
                <a:gd name="connsiteX373" fmla="*/ 3123323 w 4475956"/>
                <a:gd name="connsiteY373" fmla="*/ 886659 h 1039515"/>
                <a:gd name="connsiteX374" fmla="*/ 3143937 w 4475956"/>
                <a:gd name="connsiteY374" fmla="*/ 886659 h 1039515"/>
                <a:gd name="connsiteX375" fmla="*/ 3143937 w 4475956"/>
                <a:gd name="connsiteY375" fmla="*/ 888984 h 1039515"/>
                <a:gd name="connsiteX376" fmla="*/ 3143937 w 4475956"/>
                <a:gd name="connsiteY376" fmla="*/ 905256 h 1039515"/>
                <a:gd name="connsiteX377" fmla="*/ 3139357 w 4475956"/>
                <a:gd name="connsiteY377" fmla="*/ 906128 h 1039515"/>
                <a:gd name="connsiteX378" fmla="*/ 3139357 w 4475956"/>
                <a:gd name="connsiteY378" fmla="*/ 912230 h 1039515"/>
                <a:gd name="connsiteX379" fmla="*/ 3143937 w 4475956"/>
                <a:gd name="connsiteY379" fmla="*/ 913974 h 1039515"/>
                <a:gd name="connsiteX380" fmla="*/ 3143937 w 4475956"/>
                <a:gd name="connsiteY380" fmla="*/ 926178 h 1039515"/>
                <a:gd name="connsiteX381" fmla="*/ 3139357 w 4475956"/>
                <a:gd name="connsiteY381" fmla="*/ 930827 h 1039515"/>
                <a:gd name="connsiteX382" fmla="*/ 3139357 w 4475956"/>
                <a:gd name="connsiteY382" fmla="*/ 986619 h 1039515"/>
                <a:gd name="connsiteX383" fmla="*/ 3141360 w 4475956"/>
                <a:gd name="connsiteY383" fmla="*/ 986619 h 1039515"/>
                <a:gd name="connsiteX384" fmla="*/ 3155391 w 4475956"/>
                <a:gd name="connsiteY384" fmla="*/ 986619 h 1039515"/>
                <a:gd name="connsiteX385" fmla="*/ 3157107 w 4475956"/>
                <a:gd name="connsiteY385" fmla="*/ 991268 h 1039515"/>
                <a:gd name="connsiteX386" fmla="*/ 3169135 w 4475956"/>
                <a:gd name="connsiteY386" fmla="*/ 991268 h 1039515"/>
                <a:gd name="connsiteX387" fmla="*/ 3169135 w 4475956"/>
                <a:gd name="connsiteY387" fmla="*/ 993302 h 1039515"/>
                <a:gd name="connsiteX388" fmla="*/ 3169135 w 4475956"/>
                <a:gd name="connsiteY388" fmla="*/ 1007541 h 1039515"/>
                <a:gd name="connsiteX389" fmla="*/ 3170853 w 4475956"/>
                <a:gd name="connsiteY389" fmla="*/ 1007541 h 1039515"/>
                <a:gd name="connsiteX390" fmla="*/ 3182877 w 4475956"/>
                <a:gd name="connsiteY390" fmla="*/ 1007541 h 1039515"/>
                <a:gd name="connsiteX391" fmla="*/ 3182877 w 4475956"/>
                <a:gd name="connsiteY391" fmla="*/ 1005507 h 1039515"/>
                <a:gd name="connsiteX392" fmla="*/ 3182877 w 4475956"/>
                <a:gd name="connsiteY392" fmla="*/ 991268 h 1039515"/>
                <a:gd name="connsiteX393" fmla="*/ 3184880 w 4475956"/>
                <a:gd name="connsiteY393" fmla="*/ 990106 h 1039515"/>
                <a:gd name="connsiteX394" fmla="*/ 3198911 w 4475956"/>
                <a:gd name="connsiteY394" fmla="*/ 981970 h 1039515"/>
                <a:gd name="connsiteX395" fmla="*/ 3198911 w 4475956"/>
                <a:gd name="connsiteY395" fmla="*/ 961048 h 1039515"/>
                <a:gd name="connsiteX396" fmla="*/ 3194330 w 4475956"/>
                <a:gd name="connsiteY396" fmla="*/ 937801 h 1039515"/>
                <a:gd name="connsiteX397" fmla="*/ 3195474 w 4475956"/>
                <a:gd name="connsiteY397" fmla="*/ 937801 h 1039515"/>
                <a:gd name="connsiteX398" fmla="*/ 3203492 w 4475956"/>
                <a:gd name="connsiteY398" fmla="*/ 937801 h 1039515"/>
                <a:gd name="connsiteX399" fmla="*/ 3224107 w 4475956"/>
                <a:gd name="connsiteY399" fmla="*/ 935477 h 1039515"/>
                <a:gd name="connsiteX400" fmla="*/ 3224107 w 4475956"/>
                <a:gd name="connsiteY400" fmla="*/ 934314 h 1039515"/>
                <a:gd name="connsiteX401" fmla="*/ 3224107 w 4475956"/>
                <a:gd name="connsiteY401" fmla="*/ 926178 h 1039515"/>
                <a:gd name="connsiteX402" fmla="*/ 3225825 w 4475956"/>
                <a:gd name="connsiteY402" fmla="*/ 926178 h 1039515"/>
                <a:gd name="connsiteX403" fmla="*/ 3237850 w 4475956"/>
                <a:gd name="connsiteY403" fmla="*/ 926178 h 1039515"/>
                <a:gd name="connsiteX404" fmla="*/ 3237850 w 4475956"/>
                <a:gd name="connsiteY404" fmla="*/ 809946 h 1039515"/>
                <a:gd name="connsiteX405" fmla="*/ 3238995 w 4475956"/>
                <a:gd name="connsiteY405" fmla="*/ 809946 h 1039515"/>
                <a:gd name="connsiteX406" fmla="*/ 3247012 w 4475956"/>
                <a:gd name="connsiteY406" fmla="*/ 809946 h 1039515"/>
                <a:gd name="connsiteX407" fmla="*/ 3247012 w 4475956"/>
                <a:gd name="connsiteY407" fmla="*/ 807621 h 1039515"/>
                <a:gd name="connsiteX408" fmla="*/ 3247012 w 4475956"/>
                <a:gd name="connsiteY408" fmla="*/ 791348 h 1039515"/>
                <a:gd name="connsiteX409" fmla="*/ 3249303 w 4475956"/>
                <a:gd name="connsiteY409" fmla="*/ 744855 h 1039515"/>
                <a:gd name="connsiteX410" fmla="*/ 3250449 w 4475956"/>
                <a:gd name="connsiteY410" fmla="*/ 744855 h 1039515"/>
                <a:gd name="connsiteX411" fmla="*/ 3258465 w 4475956"/>
                <a:gd name="connsiteY411" fmla="*/ 744855 h 1039515"/>
                <a:gd name="connsiteX412" fmla="*/ 3258465 w 4475956"/>
                <a:gd name="connsiteY412" fmla="*/ 746018 h 1039515"/>
                <a:gd name="connsiteX413" fmla="*/ 3258465 w 4475956"/>
                <a:gd name="connsiteY413" fmla="*/ 754154 h 1039515"/>
                <a:gd name="connsiteX414" fmla="*/ 3263045 w 4475956"/>
                <a:gd name="connsiteY414" fmla="*/ 751829 h 1039515"/>
                <a:gd name="connsiteX415" fmla="*/ 3263045 w 4475956"/>
                <a:gd name="connsiteY415" fmla="*/ 735557 h 1039515"/>
                <a:gd name="connsiteX416" fmla="*/ 3264477 w 4475956"/>
                <a:gd name="connsiteY416" fmla="*/ 734976 h 1039515"/>
                <a:gd name="connsiteX417" fmla="*/ 3274499 w 4475956"/>
                <a:gd name="connsiteY417" fmla="*/ 730908 h 1039515"/>
                <a:gd name="connsiteX418" fmla="*/ 3275644 w 4475956"/>
                <a:gd name="connsiteY418" fmla="*/ 731489 h 1039515"/>
                <a:gd name="connsiteX419" fmla="*/ 3283661 w 4475956"/>
                <a:gd name="connsiteY419" fmla="*/ 735557 h 1039515"/>
                <a:gd name="connsiteX420" fmla="*/ 3285379 w 4475956"/>
                <a:gd name="connsiteY420" fmla="*/ 735557 h 1039515"/>
                <a:gd name="connsiteX421" fmla="*/ 3297405 w 4475956"/>
                <a:gd name="connsiteY421" fmla="*/ 735557 h 1039515"/>
                <a:gd name="connsiteX422" fmla="*/ 3297405 w 4475956"/>
                <a:gd name="connsiteY422" fmla="*/ 705336 h 1039515"/>
                <a:gd name="connsiteX423" fmla="*/ 3298550 w 4475956"/>
                <a:gd name="connsiteY423" fmla="*/ 705336 h 1039515"/>
                <a:gd name="connsiteX424" fmla="*/ 3306565 w 4475956"/>
                <a:gd name="connsiteY424" fmla="*/ 705336 h 1039515"/>
                <a:gd name="connsiteX425" fmla="*/ 3307997 w 4475956"/>
                <a:gd name="connsiteY425" fmla="*/ 709986 h 1039515"/>
                <a:gd name="connsiteX426" fmla="*/ 3318019 w 4475956"/>
                <a:gd name="connsiteY426" fmla="*/ 709986 h 1039515"/>
                <a:gd name="connsiteX427" fmla="*/ 3319165 w 4475956"/>
                <a:gd name="connsiteY427" fmla="*/ 705336 h 1039515"/>
                <a:gd name="connsiteX428" fmla="*/ 3327182 w 4475956"/>
                <a:gd name="connsiteY428" fmla="*/ 705336 h 1039515"/>
                <a:gd name="connsiteX429" fmla="*/ 3327182 w 4475956"/>
                <a:gd name="connsiteY429" fmla="*/ 740206 h 1039515"/>
                <a:gd name="connsiteX430" fmla="*/ 3328613 w 4475956"/>
                <a:gd name="connsiteY430" fmla="*/ 741368 h 1039515"/>
                <a:gd name="connsiteX431" fmla="*/ 3338635 w 4475956"/>
                <a:gd name="connsiteY431" fmla="*/ 749505 h 1039515"/>
                <a:gd name="connsiteX432" fmla="*/ 3361539 w 4475956"/>
                <a:gd name="connsiteY432" fmla="*/ 756479 h 1039515"/>
                <a:gd name="connsiteX433" fmla="*/ 3361539 w 4475956"/>
                <a:gd name="connsiteY433" fmla="*/ 755026 h 1039515"/>
                <a:gd name="connsiteX434" fmla="*/ 3361539 w 4475956"/>
                <a:gd name="connsiteY434" fmla="*/ 744855 h 1039515"/>
                <a:gd name="connsiteX435" fmla="*/ 3391317 w 4475956"/>
                <a:gd name="connsiteY435" fmla="*/ 735557 h 1039515"/>
                <a:gd name="connsiteX436" fmla="*/ 3391317 w 4475956"/>
                <a:gd name="connsiteY436" fmla="*/ 734395 h 1039515"/>
                <a:gd name="connsiteX437" fmla="*/ 3391317 w 4475956"/>
                <a:gd name="connsiteY437" fmla="*/ 726258 h 1039515"/>
                <a:gd name="connsiteX438" fmla="*/ 3392176 w 4475956"/>
                <a:gd name="connsiteY438" fmla="*/ 726258 h 1039515"/>
                <a:gd name="connsiteX439" fmla="*/ 3398189 w 4475956"/>
                <a:gd name="connsiteY439" fmla="*/ 726258 h 1039515"/>
                <a:gd name="connsiteX440" fmla="*/ 3398189 w 4475956"/>
                <a:gd name="connsiteY440" fmla="*/ 725387 h 1039515"/>
                <a:gd name="connsiteX441" fmla="*/ 3398189 w 4475956"/>
                <a:gd name="connsiteY441" fmla="*/ 719284 h 1039515"/>
                <a:gd name="connsiteX442" fmla="*/ 3400479 w 4475956"/>
                <a:gd name="connsiteY442" fmla="*/ 719284 h 1039515"/>
                <a:gd name="connsiteX443" fmla="*/ 3416513 w 4475956"/>
                <a:gd name="connsiteY443" fmla="*/ 719284 h 1039515"/>
                <a:gd name="connsiteX444" fmla="*/ 3416513 w 4475956"/>
                <a:gd name="connsiteY444" fmla="*/ 720156 h 1039515"/>
                <a:gd name="connsiteX445" fmla="*/ 3416513 w 4475956"/>
                <a:gd name="connsiteY445" fmla="*/ 726258 h 1039515"/>
                <a:gd name="connsiteX446" fmla="*/ 3418231 w 4475956"/>
                <a:gd name="connsiteY446" fmla="*/ 726258 h 1039515"/>
                <a:gd name="connsiteX447" fmla="*/ 3430257 w 4475956"/>
                <a:gd name="connsiteY447" fmla="*/ 726258 h 1039515"/>
                <a:gd name="connsiteX448" fmla="*/ 3430257 w 4475956"/>
                <a:gd name="connsiteY448" fmla="*/ 728002 h 1039515"/>
                <a:gd name="connsiteX449" fmla="*/ 3430257 w 4475956"/>
                <a:gd name="connsiteY449" fmla="*/ 740206 h 1039515"/>
                <a:gd name="connsiteX450" fmla="*/ 3455452 w 4475956"/>
                <a:gd name="connsiteY450" fmla="*/ 740206 h 1039515"/>
                <a:gd name="connsiteX451" fmla="*/ 3455452 w 4475956"/>
                <a:gd name="connsiteY451" fmla="*/ 739044 h 1039515"/>
                <a:gd name="connsiteX452" fmla="*/ 3455452 w 4475956"/>
                <a:gd name="connsiteY452" fmla="*/ 730908 h 1039515"/>
                <a:gd name="connsiteX453" fmla="*/ 3456884 w 4475956"/>
                <a:gd name="connsiteY453" fmla="*/ 730908 h 1039515"/>
                <a:gd name="connsiteX454" fmla="*/ 3466905 w 4475956"/>
                <a:gd name="connsiteY454" fmla="*/ 730908 h 1039515"/>
                <a:gd name="connsiteX455" fmla="*/ 3466905 w 4475956"/>
                <a:gd name="connsiteY455" fmla="*/ 729745 h 1039515"/>
                <a:gd name="connsiteX456" fmla="*/ 3466905 w 4475956"/>
                <a:gd name="connsiteY456" fmla="*/ 721609 h 1039515"/>
                <a:gd name="connsiteX457" fmla="*/ 3468623 w 4475956"/>
                <a:gd name="connsiteY457" fmla="*/ 721609 h 1039515"/>
                <a:gd name="connsiteX458" fmla="*/ 3480647 w 4475956"/>
                <a:gd name="connsiteY458" fmla="*/ 721609 h 1039515"/>
                <a:gd name="connsiteX459" fmla="*/ 3480647 w 4475956"/>
                <a:gd name="connsiteY459" fmla="*/ 722771 h 1039515"/>
                <a:gd name="connsiteX460" fmla="*/ 3480647 w 4475956"/>
                <a:gd name="connsiteY460" fmla="*/ 730908 h 1039515"/>
                <a:gd name="connsiteX461" fmla="*/ 3485229 w 4475956"/>
                <a:gd name="connsiteY461" fmla="*/ 675116 h 1039515"/>
                <a:gd name="connsiteX462" fmla="*/ 3588304 w 4475956"/>
                <a:gd name="connsiteY462" fmla="*/ 675116 h 1039515"/>
                <a:gd name="connsiteX463" fmla="*/ 3588304 w 4475956"/>
                <a:gd name="connsiteY463" fmla="*/ 749505 h 1039515"/>
                <a:gd name="connsiteX464" fmla="*/ 3590595 w 4475956"/>
                <a:gd name="connsiteY464" fmla="*/ 749505 h 1039515"/>
                <a:gd name="connsiteX465" fmla="*/ 3606629 w 4475956"/>
                <a:gd name="connsiteY465" fmla="*/ 749505 h 1039515"/>
                <a:gd name="connsiteX466" fmla="*/ 3606629 w 4475956"/>
                <a:gd name="connsiteY466" fmla="*/ 665817 h 1039515"/>
                <a:gd name="connsiteX467" fmla="*/ 3629535 w 4475956"/>
                <a:gd name="connsiteY467" fmla="*/ 654194 h 1039515"/>
                <a:gd name="connsiteX468" fmla="*/ 3659311 w 4475956"/>
                <a:gd name="connsiteY468" fmla="*/ 654194 h 1039515"/>
                <a:gd name="connsiteX469" fmla="*/ 3661316 w 4475956"/>
                <a:gd name="connsiteY469" fmla="*/ 652451 h 1039515"/>
                <a:gd name="connsiteX470" fmla="*/ 3675345 w 4475956"/>
                <a:gd name="connsiteY470" fmla="*/ 640246 h 1039515"/>
                <a:gd name="connsiteX471" fmla="*/ 3714285 w 4475956"/>
                <a:gd name="connsiteY471" fmla="*/ 640246 h 1039515"/>
                <a:gd name="connsiteX472" fmla="*/ 3714285 w 4475956"/>
                <a:gd name="connsiteY472" fmla="*/ 641990 h 1039515"/>
                <a:gd name="connsiteX473" fmla="*/ 3714285 w 4475956"/>
                <a:gd name="connsiteY473" fmla="*/ 654194 h 1039515"/>
                <a:gd name="connsiteX474" fmla="*/ 3753224 w 4475956"/>
                <a:gd name="connsiteY474" fmla="*/ 654194 h 1039515"/>
                <a:gd name="connsiteX475" fmla="*/ 3753224 w 4475956"/>
                <a:gd name="connsiteY475" fmla="*/ 744855 h 1039515"/>
                <a:gd name="connsiteX476" fmla="*/ 3754656 w 4475956"/>
                <a:gd name="connsiteY476" fmla="*/ 744855 h 1039515"/>
                <a:gd name="connsiteX477" fmla="*/ 3764677 w 4475956"/>
                <a:gd name="connsiteY477" fmla="*/ 744855 h 1039515"/>
                <a:gd name="connsiteX478" fmla="*/ 3764677 w 4475956"/>
                <a:gd name="connsiteY478" fmla="*/ 877360 h 1039515"/>
                <a:gd name="connsiteX479" fmla="*/ 3766967 w 4475956"/>
                <a:gd name="connsiteY479" fmla="*/ 877360 h 1039515"/>
                <a:gd name="connsiteX480" fmla="*/ 3783001 w 4475956"/>
                <a:gd name="connsiteY480" fmla="*/ 877360 h 1039515"/>
                <a:gd name="connsiteX481" fmla="*/ 3783001 w 4475956"/>
                <a:gd name="connsiteY481" fmla="*/ 791348 h 1039515"/>
                <a:gd name="connsiteX482" fmla="*/ 3783861 w 4475956"/>
                <a:gd name="connsiteY482" fmla="*/ 790767 h 1039515"/>
                <a:gd name="connsiteX483" fmla="*/ 3789873 w 4475956"/>
                <a:gd name="connsiteY483" fmla="*/ 786699 h 1039515"/>
                <a:gd name="connsiteX484" fmla="*/ 3794455 w 4475956"/>
                <a:gd name="connsiteY484" fmla="*/ 787861 h 1039515"/>
                <a:gd name="connsiteX485" fmla="*/ 3794455 w 4475956"/>
                <a:gd name="connsiteY485" fmla="*/ 795998 h 1039515"/>
                <a:gd name="connsiteX486" fmla="*/ 3796744 w 4475956"/>
                <a:gd name="connsiteY486" fmla="*/ 794835 h 1039515"/>
                <a:gd name="connsiteX487" fmla="*/ 3812779 w 4475956"/>
                <a:gd name="connsiteY487" fmla="*/ 786699 h 1039515"/>
                <a:gd name="connsiteX488" fmla="*/ 3814783 w 4475956"/>
                <a:gd name="connsiteY488" fmla="*/ 786699 h 1039515"/>
                <a:gd name="connsiteX489" fmla="*/ 3828812 w 4475956"/>
                <a:gd name="connsiteY489" fmla="*/ 786699 h 1039515"/>
                <a:gd name="connsiteX490" fmla="*/ 3828812 w 4475956"/>
                <a:gd name="connsiteY490" fmla="*/ 944775 h 1039515"/>
                <a:gd name="connsiteX491" fmla="*/ 3860881 w 4475956"/>
                <a:gd name="connsiteY491" fmla="*/ 949425 h 1039515"/>
                <a:gd name="connsiteX492" fmla="*/ 3860881 w 4475956"/>
                <a:gd name="connsiteY492" fmla="*/ 942451 h 1039515"/>
                <a:gd name="connsiteX493" fmla="*/ 3895238 w 4475956"/>
                <a:gd name="connsiteY493" fmla="*/ 942451 h 1039515"/>
                <a:gd name="connsiteX494" fmla="*/ 3895238 w 4475956"/>
                <a:gd name="connsiteY494" fmla="*/ 912230 h 1039515"/>
                <a:gd name="connsiteX495" fmla="*/ 3904401 w 4475956"/>
                <a:gd name="connsiteY495" fmla="*/ 912230 h 1039515"/>
                <a:gd name="connsiteX496" fmla="*/ 3904401 w 4475956"/>
                <a:gd name="connsiteY496" fmla="*/ 872711 h 1039515"/>
                <a:gd name="connsiteX497" fmla="*/ 3911273 w 4475956"/>
                <a:gd name="connsiteY497" fmla="*/ 872711 h 1039515"/>
                <a:gd name="connsiteX498" fmla="*/ 3911273 w 4475956"/>
                <a:gd name="connsiteY498" fmla="*/ 833192 h 1039515"/>
                <a:gd name="connsiteX499" fmla="*/ 3927307 w 4475956"/>
                <a:gd name="connsiteY499" fmla="*/ 833192 h 1039515"/>
                <a:gd name="connsiteX500" fmla="*/ 3977697 w 4475956"/>
                <a:gd name="connsiteY500" fmla="*/ 812270 h 1039515"/>
                <a:gd name="connsiteX501" fmla="*/ 3979989 w 4475956"/>
                <a:gd name="connsiteY501" fmla="*/ 791348 h 1039515"/>
                <a:gd name="connsiteX502" fmla="*/ 3984570 w 4475956"/>
                <a:gd name="connsiteY502" fmla="*/ 812270 h 1039515"/>
                <a:gd name="connsiteX503" fmla="*/ 4037253 w 4475956"/>
                <a:gd name="connsiteY503" fmla="*/ 840166 h 1039515"/>
                <a:gd name="connsiteX504" fmla="*/ 4037253 w 4475956"/>
                <a:gd name="connsiteY504" fmla="*/ 835517 h 1039515"/>
                <a:gd name="connsiteX505" fmla="*/ 4050996 w 4475956"/>
                <a:gd name="connsiteY505" fmla="*/ 835517 h 1039515"/>
                <a:gd name="connsiteX506" fmla="*/ 4050996 w 4475956"/>
                <a:gd name="connsiteY506" fmla="*/ 872711 h 1039515"/>
                <a:gd name="connsiteX507" fmla="*/ 4057867 w 4475956"/>
                <a:gd name="connsiteY507" fmla="*/ 872711 h 1039515"/>
                <a:gd name="connsiteX508" fmla="*/ 4057867 w 4475956"/>
                <a:gd name="connsiteY508" fmla="*/ 916879 h 1039515"/>
                <a:gd name="connsiteX509" fmla="*/ 4064740 w 4475956"/>
                <a:gd name="connsiteY509" fmla="*/ 916879 h 1039515"/>
                <a:gd name="connsiteX510" fmla="*/ 4064740 w 4475956"/>
                <a:gd name="connsiteY510" fmla="*/ 937801 h 1039515"/>
                <a:gd name="connsiteX511" fmla="*/ 4078483 w 4475956"/>
                <a:gd name="connsiteY511" fmla="*/ 937801 h 1039515"/>
                <a:gd name="connsiteX512" fmla="*/ 4078483 w 4475956"/>
                <a:gd name="connsiteY512" fmla="*/ 970346 h 1039515"/>
                <a:gd name="connsiteX513" fmla="*/ 4165523 w 4475956"/>
                <a:gd name="connsiteY513" fmla="*/ 963372 h 1039515"/>
                <a:gd name="connsiteX514" fmla="*/ 4165523 w 4475956"/>
                <a:gd name="connsiteY514" fmla="*/ 930827 h 1039515"/>
                <a:gd name="connsiteX515" fmla="*/ 4211335 w 4475956"/>
                <a:gd name="connsiteY515" fmla="*/ 930827 h 1039515"/>
                <a:gd name="connsiteX516" fmla="*/ 4211335 w 4475956"/>
                <a:gd name="connsiteY516" fmla="*/ 912230 h 1039515"/>
                <a:gd name="connsiteX517" fmla="*/ 4307538 w 4475956"/>
                <a:gd name="connsiteY517" fmla="*/ 912230 h 1039515"/>
                <a:gd name="connsiteX518" fmla="*/ 4307538 w 4475956"/>
                <a:gd name="connsiteY518" fmla="*/ 923853 h 1039515"/>
                <a:gd name="connsiteX519" fmla="*/ 4369382 w 4475956"/>
                <a:gd name="connsiteY519" fmla="*/ 923853 h 1039515"/>
                <a:gd name="connsiteX520" fmla="*/ 4369382 w 4475956"/>
                <a:gd name="connsiteY520" fmla="*/ 930827 h 1039515"/>
                <a:gd name="connsiteX521" fmla="*/ 4387707 w 4475956"/>
                <a:gd name="connsiteY521" fmla="*/ 930827 h 1039515"/>
                <a:gd name="connsiteX522" fmla="*/ 4387707 w 4475956"/>
                <a:gd name="connsiteY522" fmla="*/ 937801 h 1039515"/>
                <a:gd name="connsiteX523" fmla="*/ 4403740 w 4475956"/>
                <a:gd name="connsiteY523" fmla="*/ 937801 h 1039515"/>
                <a:gd name="connsiteX524" fmla="*/ 4403740 w 4475956"/>
                <a:gd name="connsiteY524" fmla="*/ 917794 h 1039515"/>
                <a:gd name="connsiteX525" fmla="*/ 4475956 w 4475956"/>
                <a:gd name="connsiteY525" fmla="*/ 1039515 h 1039515"/>
                <a:gd name="connsiteX526" fmla="*/ 0 w 4475956"/>
                <a:gd name="connsiteY526" fmla="*/ 1039515 h 1039515"/>
                <a:gd name="connsiteX527" fmla="*/ 0 w 4475956"/>
                <a:gd name="connsiteY527" fmla="*/ 685283 h 1039515"/>
                <a:gd name="connsiteX528" fmla="*/ 9900 w 4475956"/>
                <a:gd name="connsiteY528" fmla="*/ 685283 h 1039515"/>
                <a:gd name="connsiteX529" fmla="*/ 9900 w 4475956"/>
                <a:gd name="connsiteY529" fmla="*/ 661504 h 1039515"/>
                <a:gd name="connsiteX530" fmla="*/ 10941 w 4475956"/>
                <a:gd name="connsiteY530" fmla="*/ 661504 h 1039515"/>
                <a:gd name="connsiteX531" fmla="*/ 18230 w 4475956"/>
                <a:gd name="connsiteY531" fmla="*/ 661504 h 1039515"/>
                <a:gd name="connsiteX532" fmla="*/ 18230 w 4475956"/>
                <a:gd name="connsiteY532" fmla="*/ 629077 h 1039515"/>
                <a:gd name="connsiteX533" fmla="*/ 19272 w 4475956"/>
                <a:gd name="connsiteY533" fmla="*/ 629077 h 1039515"/>
                <a:gd name="connsiteX534" fmla="*/ 26562 w 4475956"/>
                <a:gd name="connsiteY534" fmla="*/ 629077 h 1039515"/>
                <a:gd name="connsiteX535" fmla="*/ 26562 w 4475956"/>
                <a:gd name="connsiteY535" fmla="*/ 627186 h 1039515"/>
                <a:gd name="connsiteX536" fmla="*/ 26562 w 4475956"/>
                <a:gd name="connsiteY536" fmla="*/ 613945 h 1039515"/>
                <a:gd name="connsiteX537" fmla="*/ 25259 w 4475956"/>
                <a:gd name="connsiteY537" fmla="*/ 612323 h 1039515"/>
                <a:gd name="connsiteX538" fmla="*/ 30726 w 4475956"/>
                <a:gd name="connsiteY538" fmla="*/ 600974 h 1039515"/>
                <a:gd name="connsiteX539" fmla="*/ 39057 w 4475956"/>
                <a:gd name="connsiteY539" fmla="*/ 629077 h 1039515"/>
                <a:gd name="connsiteX540" fmla="*/ 39838 w 4475956"/>
                <a:gd name="connsiteY540" fmla="*/ 629077 h 1039515"/>
                <a:gd name="connsiteX541" fmla="*/ 45305 w 4475956"/>
                <a:gd name="connsiteY541" fmla="*/ 629077 h 1039515"/>
                <a:gd name="connsiteX542" fmla="*/ 45305 w 4475956"/>
                <a:gd name="connsiteY542" fmla="*/ 523150 h 1039515"/>
                <a:gd name="connsiteX543" fmla="*/ 46867 w 4475956"/>
                <a:gd name="connsiteY543" fmla="*/ 523150 h 1039515"/>
                <a:gd name="connsiteX544" fmla="*/ 57801 w 4475956"/>
                <a:gd name="connsiteY544" fmla="*/ 523150 h 1039515"/>
                <a:gd name="connsiteX545" fmla="*/ 57801 w 4475956"/>
                <a:gd name="connsiteY545" fmla="*/ 475591 h 1039515"/>
                <a:gd name="connsiteX546" fmla="*/ 84875 w 4475956"/>
                <a:gd name="connsiteY546" fmla="*/ 475591 h 1039515"/>
                <a:gd name="connsiteX547" fmla="*/ 84875 w 4475956"/>
                <a:gd name="connsiteY547" fmla="*/ 453973 h 1039515"/>
                <a:gd name="connsiteX548" fmla="*/ 120280 w 4475956"/>
                <a:gd name="connsiteY548" fmla="*/ 453973 h 1039515"/>
                <a:gd name="connsiteX549" fmla="*/ 120280 w 4475956"/>
                <a:gd name="connsiteY549" fmla="*/ 456405 h 1039515"/>
                <a:gd name="connsiteX550" fmla="*/ 120280 w 4475956"/>
                <a:gd name="connsiteY550" fmla="*/ 473429 h 1039515"/>
                <a:gd name="connsiteX551" fmla="*/ 122623 w 4475956"/>
                <a:gd name="connsiteY551" fmla="*/ 473429 h 1039515"/>
                <a:gd name="connsiteX552" fmla="*/ 139024 w 4475956"/>
                <a:gd name="connsiteY552" fmla="*/ 473429 h 1039515"/>
                <a:gd name="connsiteX553" fmla="*/ 139024 w 4475956"/>
                <a:gd name="connsiteY553" fmla="*/ 520988 h 1039515"/>
                <a:gd name="connsiteX554" fmla="*/ 140065 w 4475956"/>
                <a:gd name="connsiteY554" fmla="*/ 520988 h 1039515"/>
                <a:gd name="connsiteX555" fmla="*/ 147355 w 4475956"/>
                <a:gd name="connsiteY555" fmla="*/ 520988 h 1039515"/>
                <a:gd name="connsiteX556" fmla="*/ 161933 w 4475956"/>
                <a:gd name="connsiteY556" fmla="*/ 525312 h 1039515"/>
                <a:gd name="connsiteX557" fmla="*/ 161933 w 4475956"/>
                <a:gd name="connsiteY557" fmla="*/ 564224 h 1039515"/>
                <a:gd name="connsiteX558" fmla="*/ 162975 w 4475956"/>
                <a:gd name="connsiteY558" fmla="*/ 564224 h 1039515"/>
                <a:gd name="connsiteX559" fmla="*/ 170263 w 4475956"/>
                <a:gd name="connsiteY559" fmla="*/ 564224 h 1039515"/>
                <a:gd name="connsiteX560" fmla="*/ 170263 w 4475956"/>
                <a:gd name="connsiteY560" fmla="*/ 565845 h 1039515"/>
                <a:gd name="connsiteX561" fmla="*/ 170263 w 4475956"/>
                <a:gd name="connsiteY561" fmla="*/ 577194 h 1039515"/>
                <a:gd name="connsiteX562" fmla="*/ 172346 w 4475956"/>
                <a:gd name="connsiteY562" fmla="*/ 577194 h 1039515"/>
                <a:gd name="connsiteX563" fmla="*/ 186925 w 4475956"/>
                <a:gd name="connsiteY563" fmla="*/ 577194 h 1039515"/>
                <a:gd name="connsiteX564" fmla="*/ 193172 w 4475956"/>
                <a:gd name="connsiteY564" fmla="*/ 583680 h 1039515"/>
                <a:gd name="connsiteX565" fmla="*/ 193172 w 4475956"/>
                <a:gd name="connsiteY565" fmla="*/ 605298 h 1039515"/>
                <a:gd name="connsiteX566" fmla="*/ 195515 w 4475956"/>
                <a:gd name="connsiteY566" fmla="*/ 605298 h 1039515"/>
                <a:gd name="connsiteX567" fmla="*/ 211916 w 4475956"/>
                <a:gd name="connsiteY567" fmla="*/ 605298 h 1039515"/>
                <a:gd name="connsiteX568" fmla="*/ 211916 w 4475956"/>
                <a:gd name="connsiteY568" fmla="*/ 606378 h 1039515"/>
                <a:gd name="connsiteX569" fmla="*/ 211916 w 4475956"/>
                <a:gd name="connsiteY569" fmla="*/ 613945 h 1039515"/>
                <a:gd name="connsiteX570" fmla="*/ 213218 w 4475956"/>
                <a:gd name="connsiteY570" fmla="*/ 613945 h 1039515"/>
                <a:gd name="connsiteX571" fmla="*/ 222330 w 4475956"/>
                <a:gd name="connsiteY571" fmla="*/ 613945 h 1039515"/>
                <a:gd name="connsiteX572" fmla="*/ 222330 w 4475956"/>
                <a:gd name="connsiteY572" fmla="*/ 616106 h 1039515"/>
                <a:gd name="connsiteX573" fmla="*/ 222330 w 4475956"/>
                <a:gd name="connsiteY573" fmla="*/ 631239 h 1039515"/>
                <a:gd name="connsiteX574" fmla="*/ 226495 w 4475956"/>
                <a:gd name="connsiteY574" fmla="*/ 629347 h 1039515"/>
                <a:gd name="connsiteX575" fmla="*/ 226495 w 4475956"/>
                <a:gd name="connsiteY575" fmla="*/ 616106 h 1039515"/>
                <a:gd name="connsiteX576" fmla="*/ 227536 w 4475956"/>
                <a:gd name="connsiteY576" fmla="*/ 616106 h 1039515"/>
                <a:gd name="connsiteX577" fmla="*/ 234826 w 4475956"/>
                <a:gd name="connsiteY577" fmla="*/ 616106 h 1039515"/>
                <a:gd name="connsiteX578" fmla="*/ 234826 w 4475956"/>
                <a:gd name="connsiteY578" fmla="*/ 617728 h 1039515"/>
                <a:gd name="connsiteX579" fmla="*/ 234826 w 4475956"/>
                <a:gd name="connsiteY579" fmla="*/ 629077 h 1039515"/>
                <a:gd name="connsiteX580" fmla="*/ 235607 w 4475956"/>
                <a:gd name="connsiteY580" fmla="*/ 629077 h 1039515"/>
                <a:gd name="connsiteX581" fmla="*/ 241073 w 4475956"/>
                <a:gd name="connsiteY581" fmla="*/ 629077 h 1039515"/>
                <a:gd name="connsiteX582" fmla="*/ 291056 w 4475956"/>
                <a:gd name="connsiteY582" fmla="*/ 624754 h 1039515"/>
                <a:gd name="connsiteX583" fmla="*/ 291056 w 4475956"/>
                <a:gd name="connsiteY583" fmla="*/ 626105 h 1039515"/>
                <a:gd name="connsiteX584" fmla="*/ 291056 w 4475956"/>
                <a:gd name="connsiteY584" fmla="*/ 635562 h 1039515"/>
                <a:gd name="connsiteX585" fmla="*/ 291837 w 4475956"/>
                <a:gd name="connsiteY585" fmla="*/ 635562 h 1039515"/>
                <a:gd name="connsiteX586" fmla="*/ 297306 w 4475956"/>
                <a:gd name="connsiteY586" fmla="*/ 635562 h 1039515"/>
                <a:gd name="connsiteX587" fmla="*/ 297306 w 4475956"/>
                <a:gd name="connsiteY587" fmla="*/ 637724 h 1039515"/>
                <a:gd name="connsiteX588" fmla="*/ 297306 w 4475956"/>
                <a:gd name="connsiteY588" fmla="*/ 652857 h 1039515"/>
                <a:gd name="connsiteX589" fmla="*/ 299387 w 4475956"/>
                <a:gd name="connsiteY589" fmla="*/ 651506 h 1039515"/>
                <a:gd name="connsiteX590" fmla="*/ 313966 w 4475956"/>
                <a:gd name="connsiteY590" fmla="*/ 642048 h 1039515"/>
                <a:gd name="connsiteX591" fmla="*/ 320214 w 4475956"/>
                <a:gd name="connsiteY591" fmla="*/ 600974 h 1039515"/>
                <a:gd name="connsiteX592" fmla="*/ 320995 w 4475956"/>
                <a:gd name="connsiteY592" fmla="*/ 600704 h 1039515"/>
                <a:gd name="connsiteX593" fmla="*/ 326461 w 4475956"/>
                <a:gd name="connsiteY593" fmla="*/ 598812 h 1039515"/>
                <a:gd name="connsiteX594" fmla="*/ 328545 w 4475956"/>
                <a:gd name="connsiteY594" fmla="*/ 529635 h 1039515"/>
                <a:gd name="connsiteX595" fmla="*/ 330627 w 4475956"/>
                <a:gd name="connsiteY595" fmla="*/ 598812 h 1039515"/>
                <a:gd name="connsiteX596" fmla="*/ 331408 w 4475956"/>
                <a:gd name="connsiteY596" fmla="*/ 599082 h 1039515"/>
                <a:gd name="connsiteX597" fmla="*/ 336875 w 4475956"/>
                <a:gd name="connsiteY597" fmla="*/ 600974 h 1039515"/>
                <a:gd name="connsiteX598" fmla="*/ 336875 w 4475956"/>
                <a:gd name="connsiteY598" fmla="*/ 514503 h 1039515"/>
                <a:gd name="connsiteX599" fmla="*/ 341041 w 4475956"/>
                <a:gd name="connsiteY599" fmla="*/ 482076 h 1039515"/>
                <a:gd name="connsiteX600" fmla="*/ 380610 w 4475956"/>
                <a:gd name="connsiteY600" fmla="*/ 482076 h 1039515"/>
                <a:gd name="connsiteX601" fmla="*/ 380610 w 4475956"/>
                <a:gd name="connsiteY601" fmla="*/ 514503 h 1039515"/>
                <a:gd name="connsiteX602" fmla="*/ 381391 w 4475956"/>
                <a:gd name="connsiteY602" fmla="*/ 514503 h 1039515"/>
                <a:gd name="connsiteX603" fmla="*/ 386858 w 4475956"/>
                <a:gd name="connsiteY603" fmla="*/ 514503 h 1039515"/>
                <a:gd name="connsiteX604" fmla="*/ 386858 w 4475956"/>
                <a:gd name="connsiteY604" fmla="*/ 432355 h 1039515"/>
                <a:gd name="connsiteX605" fmla="*/ 388681 w 4475956"/>
                <a:gd name="connsiteY605" fmla="*/ 432355 h 1039515"/>
                <a:gd name="connsiteX606" fmla="*/ 401437 w 4475956"/>
                <a:gd name="connsiteY606" fmla="*/ 432355 h 1039515"/>
                <a:gd name="connsiteX607" fmla="*/ 401437 w 4475956"/>
                <a:gd name="connsiteY607" fmla="*/ 430464 h 1039515"/>
                <a:gd name="connsiteX608" fmla="*/ 401437 w 4475956"/>
                <a:gd name="connsiteY608" fmla="*/ 417223 h 1039515"/>
                <a:gd name="connsiteX609" fmla="*/ 424347 w 4475956"/>
                <a:gd name="connsiteY609" fmla="*/ 417223 h 1039515"/>
                <a:gd name="connsiteX610" fmla="*/ 424347 w 4475956"/>
                <a:gd name="connsiteY610" fmla="*/ 416142 h 1039515"/>
                <a:gd name="connsiteX611" fmla="*/ 424347 w 4475956"/>
                <a:gd name="connsiteY611" fmla="*/ 408576 h 1039515"/>
                <a:gd name="connsiteX612" fmla="*/ 426168 w 4475956"/>
                <a:gd name="connsiteY612" fmla="*/ 408576 h 1039515"/>
                <a:gd name="connsiteX613" fmla="*/ 438925 w 4475956"/>
                <a:gd name="connsiteY613" fmla="*/ 408576 h 1039515"/>
                <a:gd name="connsiteX614" fmla="*/ 438925 w 4475956"/>
                <a:gd name="connsiteY614" fmla="*/ 409657 h 1039515"/>
                <a:gd name="connsiteX615" fmla="*/ 438925 w 4475956"/>
                <a:gd name="connsiteY615" fmla="*/ 417223 h 1039515"/>
                <a:gd name="connsiteX616" fmla="*/ 439706 w 4475956"/>
                <a:gd name="connsiteY616" fmla="*/ 417223 h 1039515"/>
                <a:gd name="connsiteX617" fmla="*/ 445173 w 4475956"/>
                <a:gd name="connsiteY617" fmla="*/ 417223 h 1039515"/>
                <a:gd name="connsiteX618" fmla="*/ 455586 w 4475956"/>
                <a:gd name="connsiteY618" fmla="*/ 412899 h 1039515"/>
                <a:gd name="connsiteX619" fmla="*/ 459750 w 4475956"/>
                <a:gd name="connsiteY619" fmla="*/ 416142 h 1039515"/>
                <a:gd name="connsiteX620" fmla="*/ 459750 w 4475956"/>
                <a:gd name="connsiteY620" fmla="*/ 408576 h 1039515"/>
                <a:gd name="connsiteX621" fmla="*/ 462093 w 4475956"/>
                <a:gd name="connsiteY621" fmla="*/ 408576 h 1039515"/>
                <a:gd name="connsiteX622" fmla="*/ 478495 w 4475956"/>
                <a:gd name="connsiteY622" fmla="*/ 408576 h 1039515"/>
                <a:gd name="connsiteX623" fmla="*/ 478495 w 4475956"/>
                <a:gd name="connsiteY623" fmla="*/ 409657 h 1039515"/>
                <a:gd name="connsiteX624" fmla="*/ 478495 w 4475956"/>
                <a:gd name="connsiteY624" fmla="*/ 417223 h 1039515"/>
                <a:gd name="connsiteX625" fmla="*/ 509735 w 4475956"/>
                <a:gd name="connsiteY625" fmla="*/ 417223 h 1039515"/>
                <a:gd name="connsiteX626" fmla="*/ 509735 w 4475956"/>
                <a:gd name="connsiteY626" fmla="*/ 418844 h 1039515"/>
                <a:gd name="connsiteX627" fmla="*/ 509735 w 4475956"/>
                <a:gd name="connsiteY627" fmla="*/ 430194 h 1039515"/>
                <a:gd name="connsiteX628" fmla="*/ 536809 w 4475956"/>
                <a:gd name="connsiteY628" fmla="*/ 430194 h 1039515"/>
                <a:gd name="connsiteX629" fmla="*/ 536809 w 4475956"/>
                <a:gd name="connsiteY629" fmla="*/ 460458 h 1039515"/>
                <a:gd name="connsiteX630" fmla="*/ 537589 w 4475956"/>
                <a:gd name="connsiteY630" fmla="*/ 460458 h 1039515"/>
                <a:gd name="connsiteX631" fmla="*/ 543057 w 4475956"/>
                <a:gd name="connsiteY631" fmla="*/ 460458 h 1039515"/>
                <a:gd name="connsiteX632" fmla="*/ 543057 w 4475956"/>
                <a:gd name="connsiteY632" fmla="*/ 461539 h 1039515"/>
                <a:gd name="connsiteX633" fmla="*/ 543057 w 4475956"/>
                <a:gd name="connsiteY633" fmla="*/ 469106 h 1039515"/>
                <a:gd name="connsiteX634" fmla="*/ 547222 w 4475956"/>
                <a:gd name="connsiteY634" fmla="*/ 499370 h 1039515"/>
                <a:gd name="connsiteX635" fmla="*/ 548003 w 4475956"/>
                <a:gd name="connsiteY635" fmla="*/ 499370 h 1039515"/>
                <a:gd name="connsiteX636" fmla="*/ 553470 w 4475956"/>
                <a:gd name="connsiteY636" fmla="*/ 499370 h 1039515"/>
                <a:gd name="connsiteX637" fmla="*/ 553470 w 4475956"/>
                <a:gd name="connsiteY637" fmla="*/ 500181 h 1039515"/>
                <a:gd name="connsiteX638" fmla="*/ 553470 w 4475956"/>
                <a:gd name="connsiteY638" fmla="*/ 505856 h 1039515"/>
                <a:gd name="connsiteX639" fmla="*/ 554511 w 4475956"/>
                <a:gd name="connsiteY639" fmla="*/ 505856 h 1039515"/>
                <a:gd name="connsiteX640" fmla="*/ 561800 w 4475956"/>
                <a:gd name="connsiteY640" fmla="*/ 505856 h 1039515"/>
                <a:gd name="connsiteX641" fmla="*/ 561800 w 4475956"/>
                <a:gd name="connsiteY641" fmla="*/ 536121 h 1039515"/>
                <a:gd name="connsiteX642" fmla="*/ 563883 w 4475956"/>
                <a:gd name="connsiteY642" fmla="*/ 536121 h 1039515"/>
                <a:gd name="connsiteX643" fmla="*/ 578462 w 4475956"/>
                <a:gd name="connsiteY643" fmla="*/ 536121 h 1039515"/>
                <a:gd name="connsiteX644" fmla="*/ 578462 w 4475956"/>
                <a:gd name="connsiteY644" fmla="*/ 559900 h 1039515"/>
                <a:gd name="connsiteX645" fmla="*/ 580545 w 4475956"/>
                <a:gd name="connsiteY645" fmla="*/ 561521 h 1039515"/>
                <a:gd name="connsiteX646" fmla="*/ 580545 w 4475956"/>
                <a:gd name="connsiteY646" fmla="*/ 572871 h 1039515"/>
                <a:gd name="connsiteX647" fmla="*/ 581326 w 4475956"/>
                <a:gd name="connsiteY647" fmla="*/ 572871 h 1039515"/>
                <a:gd name="connsiteX648" fmla="*/ 586793 w 4475956"/>
                <a:gd name="connsiteY648" fmla="*/ 572871 h 1039515"/>
                <a:gd name="connsiteX649" fmla="*/ 586793 w 4475956"/>
                <a:gd name="connsiteY649" fmla="*/ 596650 h 1039515"/>
                <a:gd name="connsiteX650" fmla="*/ 588094 w 4475956"/>
                <a:gd name="connsiteY650" fmla="*/ 596650 h 1039515"/>
                <a:gd name="connsiteX651" fmla="*/ 597205 w 4475956"/>
                <a:gd name="connsiteY651" fmla="*/ 596650 h 1039515"/>
                <a:gd name="connsiteX652" fmla="*/ 599289 w 4475956"/>
                <a:gd name="connsiteY652" fmla="*/ 600704 h 1039515"/>
                <a:gd name="connsiteX653" fmla="*/ 599289 w 4475956"/>
                <a:gd name="connsiteY653" fmla="*/ 613945 h 1039515"/>
                <a:gd name="connsiteX654" fmla="*/ 600851 w 4475956"/>
                <a:gd name="connsiteY654" fmla="*/ 612053 h 1039515"/>
                <a:gd name="connsiteX655" fmla="*/ 611784 w 4475956"/>
                <a:gd name="connsiteY655" fmla="*/ 598812 h 1039515"/>
                <a:gd name="connsiteX656" fmla="*/ 640941 w 4475956"/>
                <a:gd name="connsiteY656" fmla="*/ 598812 h 1039515"/>
                <a:gd name="connsiteX657" fmla="*/ 640941 w 4475956"/>
                <a:gd name="connsiteY657" fmla="*/ 685283 h 1039515"/>
                <a:gd name="connsiteX658" fmla="*/ 641723 w 4475956"/>
                <a:gd name="connsiteY658" fmla="*/ 685283 h 1039515"/>
                <a:gd name="connsiteX659" fmla="*/ 647189 w 4475956"/>
                <a:gd name="connsiteY659" fmla="*/ 685283 h 1039515"/>
                <a:gd name="connsiteX660" fmla="*/ 647971 w 4475956"/>
                <a:gd name="connsiteY660" fmla="*/ 683932 h 1039515"/>
                <a:gd name="connsiteX661" fmla="*/ 653437 w 4475956"/>
                <a:gd name="connsiteY661" fmla="*/ 674474 h 1039515"/>
                <a:gd name="connsiteX662" fmla="*/ 653437 w 4475956"/>
                <a:gd name="connsiteY662" fmla="*/ 676366 h 1039515"/>
                <a:gd name="connsiteX663" fmla="*/ 653437 w 4475956"/>
                <a:gd name="connsiteY663" fmla="*/ 689607 h 1039515"/>
                <a:gd name="connsiteX664" fmla="*/ 657602 w 4475956"/>
                <a:gd name="connsiteY664" fmla="*/ 644210 h 1039515"/>
                <a:gd name="connsiteX665" fmla="*/ 658383 w 4475956"/>
                <a:gd name="connsiteY665" fmla="*/ 644210 h 1039515"/>
                <a:gd name="connsiteX666" fmla="*/ 663850 w 4475956"/>
                <a:gd name="connsiteY666" fmla="*/ 644210 h 1039515"/>
                <a:gd name="connsiteX667" fmla="*/ 663850 w 4475956"/>
                <a:gd name="connsiteY667" fmla="*/ 579356 h 1039515"/>
                <a:gd name="connsiteX668" fmla="*/ 664892 w 4475956"/>
                <a:gd name="connsiteY668" fmla="*/ 579356 h 1039515"/>
                <a:gd name="connsiteX669" fmla="*/ 672181 w 4475956"/>
                <a:gd name="connsiteY669" fmla="*/ 579356 h 1039515"/>
                <a:gd name="connsiteX670" fmla="*/ 684677 w 4475956"/>
                <a:gd name="connsiteY670" fmla="*/ 536121 h 1039515"/>
                <a:gd name="connsiteX671" fmla="*/ 685978 w 4475956"/>
                <a:gd name="connsiteY671" fmla="*/ 536121 h 1039515"/>
                <a:gd name="connsiteX672" fmla="*/ 695091 w 4475956"/>
                <a:gd name="connsiteY672" fmla="*/ 536121 h 1039515"/>
                <a:gd name="connsiteX673" fmla="*/ 705503 w 4475956"/>
                <a:gd name="connsiteY673" fmla="*/ 579356 h 1039515"/>
                <a:gd name="connsiteX674" fmla="*/ 706544 w 4475956"/>
                <a:gd name="connsiteY674" fmla="*/ 579356 h 1039515"/>
                <a:gd name="connsiteX675" fmla="*/ 713834 w 4475956"/>
                <a:gd name="connsiteY675" fmla="*/ 579356 h 1039515"/>
                <a:gd name="connsiteX676" fmla="*/ 713834 w 4475956"/>
                <a:gd name="connsiteY676" fmla="*/ 618268 h 1039515"/>
                <a:gd name="connsiteX677" fmla="*/ 715655 w 4475956"/>
                <a:gd name="connsiteY677" fmla="*/ 618268 h 1039515"/>
                <a:gd name="connsiteX678" fmla="*/ 728412 w 4475956"/>
                <a:gd name="connsiteY678" fmla="*/ 618268 h 1039515"/>
                <a:gd name="connsiteX679" fmla="*/ 728412 w 4475956"/>
                <a:gd name="connsiteY679" fmla="*/ 620430 h 1039515"/>
                <a:gd name="connsiteX680" fmla="*/ 728412 w 4475956"/>
                <a:gd name="connsiteY680" fmla="*/ 635562 h 1039515"/>
                <a:gd name="connsiteX681" fmla="*/ 732577 w 4475956"/>
                <a:gd name="connsiteY681" fmla="*/ 633401 h 1039515"/>
                <a:gd name="connsiteX682" fmla="*/ 732577 w 4475956"/>
                <a:gd name="connsiteY682" fmla="*/ 618268 h 1039515"/>
                <a:gd name="connsiteX683" fmla="*/ 734139 w 4475956"/>
                <a:gd name="connsiteY683" fmla="*/ 618268 h 1039515"/>
                <a:gd name="connsiteX684" fmla="*/ 745073 w 4475956"/>
                <a:gd name="connsiteY684" fmla="*/ 618268 h 1039515"/>
                <a:gd name="connsiteX685" fmla="*/ 745073 w 4475956"/>
                <a:gd name="connsiteY685" fmla="*/ 619889 h 1039515"/>
                <a:gd name="connsiteX686" fmla="*/ 745073 w 4475956"/>
                <a:gd name="connsiteY686" fmla="*/ 631239 h 1039515"/>
                <a:gd name="connsiteX687" fmla="*/ 776313 w 4475956"/>
                <a:gd name="connsiteY687" fmla="*/ 631239 h 1039515"/>
                <a:gd name="connsiteX688" fmla="*/ 776313 w 4475956"/>
                <a:gd name="connsiteY688" fmla="*/ 594489 h 1039515"/>
                <a:gd name="connsiteX689" fmla="*/ 777614 w 4475956"/>
                <a:gd name="connsiteY689" fmla="*/ 594489 h 1039515"/>
                <a:gd name="connsiteX690" fmla="*/ 786726 w 4475956"/>
                <a:gd name="connsiteY690" fmla="*/ 594489 h 1039515"/>
                <a:gd name="connsiteX691" fmla="*/ 786726 w 4475956"/>
                <a:gd name="connsiteY691" fmla="*/ 616106 h 1039515"/>
                <a:gd name="connsiteX692" fmla="*/ 788809 w 4475956"/>
                <a:gd name="connsiteY692" fmla="*/ 583680 h 1039515"/>
                <a:gd name="connsiteX693" fmla="*/ 811718 w 4475956"/>
                <a:gd name="connsiteY693" fmla="*/ 583680 h 1039515"/>
                <a:gd name="connsiteX694" fmla="*/ 811718 w 4475956"/>
                <a:gd name="connsiteY694" fmla="*/ 582058 h 1039515"/>
                <a:gd name="connsiteX695" fmla="*/ 811718 w 4475956"/>
                <a:gd name="connsiteY695" fmla="*/ 570709 h 1039515"/>
                <a:gd name="connsiteX696" fmla="*/ 812499 w 4475956"/>
                <a:gd name="connsiteY696" fmla="*/ 570709 h 1039515"/>
                <a:gd name="connsiteX697" fmla="*/ 817965 w 4475956"/>
                <a:gd name="connsiteY697" fmla="*/ 570709 h 1039515"/>
                <a:gd name="connsiteX698" fmla="*/ 817965 w 4475956"/>
                <a:gd name="connsiteY698" fmla="*/ 568818 h 1039515"/>
                <a:gd name="connsiteX699" fmla="*/ 817965 w 4475956"/>
                <a:gd name="connsiteY699" fmla="*/ 555577 h 1039515"/>
                <a:gd name="connsiteX700" fmla="*/ 822131 w 4475956"/>
                <a:gd name="connsiteY700" fmla="*/ 562062 h 1039515"/>
                <a:gd name="connsiteX701" fmla="*/ 824475 w 4475956"/>
                <a:gd name="connsiteY701" fmla="*/ 562062 h 1039515"/>
                <a:gd name="connsiteX702" fmla="*/ 840875 w 4475956"/>
                <a:gd name="connsiteY702" fmla="*/ 562062 h 1039515"/>
                <a:gd name="connsiteX703" fmla="*/ 840875 w 4475956"/>
                <a:gd name="connsiteY703" fmla="*/ 561251 h 1039515"/>
                <a:gd name="connsiteX704" fmla="*/ 840875 w 4475956"/>
                <a:gd name="connsiteY704" fmla="*/ 555577 h 1039515"/>
                <a:gd name="connsiteX705" fmla="*/ 841656 w 4475956"/>
                <a:gd name="connsiteY705" fmla="*/ 555577 h 1039515"/>
                <a:gd name="connsiteX706" fmla="*/ 847123 w 4475956"/>
                <a:gd name="connsiteY706" fmla="*/ 555577 h 1039515"/>
                <a:gd name="connsiteX707" fmla="*/ 847123 w 4475956"/>
                <a:gd name="connsiteY707" fmla="*/ 556928 h 1039515"/>
                <a:gd name="connsiteX708" fmla="*/ 847123 w 4475956"/>
                <a:gd name="connsiteY708" fmla="*/ 566386 h 1039515"/>
                <a:gd name="connsiteX709" fmla="*/ 886693 w 4475956"/>
                <a:gd name="connsiteY709" fmla="*/ 566386 h 1039515"/>
                <a:gd name="connsiteX710" fmla="*/ 886693 w 4475956"/>
                <a:gd name="connsiteY710" fmla="*/ 704739 h 1039515"/>
                <a:gd name="connsiteX711" fmla="*/ 888255 w 4475956"/>
                <a:gd name="connsiteY711" fmla="*/ 704739 h 1039515"/>
                <a:gd name="connsiteX712" fmla="*/ 899189 w 4475956"/>
                <a:gd name="connsiteY712" fmla="*/ 704739 h 1039515"/>
                <a:gd name="connsiteX713" fmla="*/ 899189 w 4475956"/>
                <a:gd name="connsiteY713" fmla="*/ 691769 h 1039515"/>
                <a:gd name="connsiteX714" fmla="*/ 903354 w 4475956"/>
                <a:gd name="connsiteY714" fmla="*/ 691769 h 1039515"/>
                <a:gd name="connsiteX715" fmla="*/ 903354 w 4475956"/>
                <a:gd name="connsiteY715" fmla="*/ 704739 h 1039515"/>
                <a:gd name="connsiteX716" fmla="*/ 934594 w 4475956"/>
                <a:gd name="connsiteY716" fmla="*/ 704739 h 1039515"/>
                <a:gd name="connsiteX717" fmla="*/ 934594 w 4475956"/>
                <a:gd name="connsiteY717" fmla="*/ 674474 h 1039515"/>
                <a:gd name="connsiteX718" fmla="*/ 947089 w 4475956"/>
                <a:gd name="connsiteY718" fmla="*/ 674474 h 1039515"/>
                <a:gd name="connsiteX719" fmla="*/ 959585 w 4475956"/>
                <a:gd name="connsiteY719" fmla="*/ 672313 h 1039515"/>
                <a:gd name="connsiteX720" fmla="*/ 963751 w 4475956"/>
                <a:gd name="connsiteY720" fmla="*/ 674474 h 1039515"/>
                <a:gd name="connsiteX721" fmla="*/ 974164 w 4475956"/>
                <a:gd name="connsiteY721" fmla="*/ 674474 h 1039515"/>
                <a:gd name="connsiteX722" fmla="*/ 974164 w 4475956"/>
                <a:gd name="connsiteY722" fmla="*/ 704739 h 1039515"/>
                <a:gd name="connsiteX723" fmla="*/ 982495 w 4475956"/>
                <a:gd name="connsiteY723" fmla="*/ 704739 h 1039515"/>
                <a:gd name="connsiteX724" fmla="*/ 982495 w 4475956"/>
                <a:gd name="connsiteY724" fmla="*/ 722034 h 1039515"/>
                <a:gd name="connsiteX725" fmla="*/ 992088 w 4475956"/>
                <a:gd name="connsiteY725" fmla="*/ 722939 h 1039515"/>
                <a:gd name="connsiteX726" fmla="*/ 1005404 w 4475956"/>
                <a:gd name="connsiteY726" fmla="*/ 722939 h 1039515"/>
                <a:gd name="connsiteX727" fmla="*/ 1005404 w 4475956"/>
                <a:gd name="connsiteY727" fmla="*/ 706901 h 1039515"/>
                <a:gd name="connsiteX728" fmla="*/ 1075236 w 4475956"/>
                <a:gd name="connsiteY728" fmla="*/ 706901 h 1039515"/>
                <a:gd name="connsiteX729" fmla="*/ 1075236 w 4475956"/>
                <a:gd name="connsiteY729" fmla="*/ 621648 h 1039515"/>
                <a:gd name="connsiteX730" fmla="*/ 1149232 w 4475956"/>
                <a:gd name="connsiteY730" fmla="*/ 621648 h 1039515"/>
                <a:gd name="connsiteX731" fmla="*/ 1149232 w 4475956"/>
                <a:gd name="connsiteY731" fmla="*/ 700416 h 1039515"/>
                <a:gd name="connsiteX732" fmla="*/ 1151189 w 4475956"/>
                <a:gd name="connsiteY732" fmla="*/ 700416 h 1039515"/>
                <a:gd name="connsiteX733" fmla="*/ 1152465 w 4475956"/>
                <a:gd name="connsiteY733" fmla="*/ 722939 h 1039515"/>
                <a:gd name="connsiteX734" fmla="*/ 1162408 w 4475956"/>
                <a:gd name="connsiteY734" fmla="*/ 722939 h 1039515"/>
                <a:gd name="connsiteX735" fmla="*/ 1163685 w 4475956"/>
                <a:gd name="connsiteY735" fmla="*/ 700416 h 1039515"/>
                <a:gd name="connsiteX736" fmla="*/ 1169932 w 4475956"/>
                <a:gd name="connsiteY736" fmla="*/ 700416 h 1039515"/>
                <a:gd name="connsiteX737" fmla="*/ 1171209 w 4475956"/>
                <a:gd name="connsiteY737" fmla="*/ 722939 h 1039515"/>
                <a:gd name="connsiteX738" fmla="*/ 1223228 w 4475956"/>
                <a:gd name="connsiteY738" fmla="*/ 722939 h 1039515"/>
                <a:gd name="connsiteX739" fmla="*/ 1223228 w 4475956"/>
                <a:gd name="connsiteY739" fmla="*/ 559911 h 1039515"/>
                <a:gd name="connsiteX740" fmla="*/ 1426003 w 4475956"/>
                <a:gd name="connsiteY740" fmla="*/ 559911 h 1039515"/>
                <a:gd name="connsiteX741" fmla="*/ 1426003 w 4475956"/>
                <a:gd name="connsiteY741" fmla="*/ 722939 h 1039515"/>
                <a:gd name="connsiteX742" fmla="*/ 1445216 w 4475956"/>
                <a:gd name="connsiteY742" fmla="*/ 722939 h 1039515"/>
                <a:gd name="connsiteX743" fmla="*/ 1445216 w 4475956"/>
                <a:gd name="connsiteY743" fmla="*/ 640246 h 1039515"/>
                <a:gd name="connsiteX744" fmla="*/ 1542962 w 4475956"/>
                <a:gd name="connsiteY744" fmla="*/ 640246 h 1039515"/>
                <a:gd name="connsiteX745" fmla="*/ 1555222 w 4475956"/>
                <a:gd name="connsiteY745" fmla="*/ 322105 h 1039515"/>
                <a:gd name="connsiteX746" fmla="*/ 1542727 w 4475956"/>
                <a:gd name="connsiteY746" fmla="*/ 300487 h 1039515"/>
                <a:gd name="connsiteX747" fmla="*/ 1536479 w 4475956"/>
                <a:gd name="connsiteY747" fmla="*/ 296163 h 1039515"/>
                <a:gd name="connsiteX748" fmla="*/ 1544809 w 4475956"/>
                <a:gd name="connsiteY748" fmla="*/ 272384 h 1039515"/>
                <a:gd name="connsiteX749" fmla="*/ 1544809 w 4475956"/>
                <a:gd name="connsiteY749" fmla="*/ 255090 h 1039515"/>
                <a:gd name="connsiteX750" fmla="*/ 1559387 w 4475956"/>
                <a:gd name="connsiteY750" fmla="*/ 255090 h 1039515"/>
                <a:gd name="connsiteX751" fmla="*/ 1559387 w 4475956"/>
                <a:gd name="connsiteY751" fmla="*/ 233472 h 1039515"/>
                <a:gd name="connsiteX752" fmla="*/ 1561470 w 4475956"/>
                <a:gd name="connsiteY752" fmla="*/ 229148 h 1039515"/>
                <a:gd name="connsiteX753" fmla="*/ 1561470 w 4475956"/>
                <a:gd name="connsiteY753" fmla="*/ 151324 h 1039515"/>
                <a:gd name="connsiteX754" fmla="*/ 1559387 w 4475956"/>
                <a:gd name="connsiteY754" fmla="*/ 144840 h 1039515"/>
                <a:gd name="connsiteX755" fmla="*/ 1565635 w 4475956"/>
                <a:gd name="connsiteY755" fmla="*/ 138354 h 1039515"/>
                <a:gd name="connsiteX756" fmla="*/ 1565635 w 4475956"/>
                <a:gd name="connsiteY756" fmla="*/ 79986 h 1039515"/>
                <a:gd name="connsiteX757" fmla="*/ 1567718 w 4475956"/>
                <a:gd name="connsiteY757" fmla="*/ 75662 h 1039515"/>
                <a:gd name="connsiteX758" fmla="*/ 1567718 w 4475956"/>
                <a:gd name="connsiteY758" fmla="*/ 19456 h 1039515"/>
                <a:gd name="connsiteX759" fmla="*/ 1569801 w 4475956"/>
                <a:gd name="connsiteY759" fmla="*/ 0 h 103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Lst>
              <a:rect l="l" t="t" r="r" b="b"/>
              <a:pathLst>
                <a:path w="4475956" h="1039515">
                  <a:moveTo>
                    <a:pt x="1569801" y="0"/>
                  </a:moveTo>
                  <a:cubicBezTo>
                    <a:pt x="1573966" y="6486"/>
                    <a:pt x="1573966" y="10810"/>
                    <a:pt x="1573966" y="17294"/>
                  </a:cubicBezTo>
                  <a:cubicBezTo>
                    <a:pt x="1576049" y="38912"/>
                    <a:pt x="1576049" y="58368"/>
                    <a:pt x="1576049" y="75662"/>
                  </a:cubicBezTo>
                  <a:cubicBezTo>
                    <a:pt x="1578131" y="99442"/>
                    <a:pt x="1578131" y="118898"/>
                    <a:pt x="1578131" y="138354"/>
                  </a:cubicBezTo>
                  <a:cubicBezTo>
                    <a:pt x="1580214" y="140516"/>
                    <a:pt x="1582297" y="142678"/>
                    <a:pt x="1584379" y="144840"/>
                  </a:cubicBezTo>
                  <a:cubicBezTo>
                    <a:pt x="1584379" y="147002"/>
                    <a:pt x="1582297" y="149162"/>
                    <a:pt x="1582297" y="151324"/>
                  </a:cubicBezTo>
                  <a:cubicBezTo>
                    <a:pt x="1582297" y="177266"/>
                    <a:pt x="1582297" y="203207"/>
                    <a:pt x="1582297" y="229148"/>
                  </a:cubicBezTo>
                  <a:cubicBezTo>
                    <a:pt x="1582297" y="231310"/>
                    <a:pt x="1584379" y="231310"/>
                    <a:pt x="1584379" y="233472"/>
                  </a:cubicBezTo>
                  <a:cubicBezTo>
                    <a:pt x="1584379" y="239957"/>
                    <a:pt x="1584379" y="246442"/>
                    <a:pt x="1584379" y="255090"/>
                  </a:cubicBezTo>
                  <a:cubicBezTo>
                    <a:pt x="1588544" y="255090"/>
                    <a:pt x="1594792" y="255090"/>
                    <a:pt x="1598957" y="255090"/>
                  </a:cubicBezTo>
                  <a:cubicBezTo>
                    <a:pt x="1598957" y="261575"/>
                    <a:pt x="1598957" y="268060"/>
                    <a:pt x="1598957" y="272384"/>
                  </a:cubicBezTo>
                  <a:cubicBezTo>
                    <a:pt x="1607289" y="281031"/>
                    <a:pt x="1607289" y="281031"/>
                    <a:pt x="1607289" y="296163"/>
                  </a:cubicBezTo>
                  <a:cubicBezTo>
                    <a:pt x="1605205" y="296163"/>
                    <a:pt x="1603123" y="298325"/>
                    <a:pt x="1601041" y="300487"/>
                  </a:cubicBezTo>
                  <a:cubicBezTo>
                    <a:pt x="1621866" y="311296"/>
                    <a:pt x="1596875" y="319943"/>
                    <a:pt x="1588544" y="322105"/>
                  </a:cubicBezTo>
                  <a:cubicBezTo>
                    <a:pt x="1590627" y="406414"/>
                    <a:pt x="1594792" y="490723"/>
                    <a:pt x="1596875" y="575033"/>
                  </a:cubicBezTo>
                  <a:cubicBezTo>
                    <a:pt x="1619785" y="575033"/>
                    <a:pt x="1642693" y="575033"/>
                    <a:pt x="1663520" y="575033"/>
                  </a:cubicBezTo>
                  <a:cubicBezTo>
                    <a:pt x="1663520" y="600974"/>
                    <a:pt x="1663520" y="626915"/>
                    <a:pt x="1663520" y="650695"/>
                  </a:cubicBezTo>
                  <a:cubicBezTo>
                    <a:pt x="1667685" y="650695"/>
                    <a:pt x="1669768" y="650695"/>
                    <a:pt x="1671851" y="650695"/>
                  </a:cubicBezTo>
                  <a:cubicBezTo>
                    <a:pt x="1671851" y="648533"/>
                    <a:pt x="1673933" y="646371"/>
                    <a:pt x="1673933" y="644210"/>
                  </a:cubicBezTo>
                  <a:cubicBezTo>
                    <a:pt x="1676016" y="644210"/>
                    <a:pt x="1678098" y="644210"/>
                    <a:pt x="1680181" y="644210"/>
                  </a:cubicBezTo>
                  <a:cubicBezTo>
                    <a:pt x="1680181" y="646371"/>
                    <a:pt x="1680181" y="648533"/>
                    <a:pt x="1682265" y="652857"/>
                  </a:cubicBezTo>
                  <a:cubicBezTo>
                    <a:pt x="1686429" y="652857"/>
                    <a:pt x="1690594" y="652857"/>
                    <a:pt x="1694761" y="652857"/>
                  </a:cubicBezTo>
                  <a:cubicBezTo>
                    <a:pt x="1694761" y="650695"/>
                    <a:pt x="1694761" y="648533"/>
                    <a:pt x="1694761" y="646371"/>
                  </a:cubicBezTo>
                  <a:cubicBezTo>
                    <a:pt x="1703090" y="646371"/>
                    <a:pt x="1709337" y="646371"/>
                    <a:pt x="1717668" y="646371"/>
                  </a:cubicBezTo>
                  <a:cubicBezTo>
                    <a:pt x="1717668" y="648533"/>
                    <a:pt x="1717668" y="650695"/>
                    <a:pt x="1717668" y="652857"/>
                  </a:cubicBezTo>
                  <a:cubicBezTo>
                    <a:pt x="1723916" y="652857"/>
                    <a:pt x="1732248" y="652857"/>
                    <a:pt x="1738495" y="652857"/>
                  </a:cubicBezTo>
                  <a:cubicBezTo>
                    <a:pt x="1738495" y="667989"/>
                    <a:pt x="1738495" y="683122"/>
                    <a:pt x="1738495" y="698254"/>
                  </a:cubicBezTo>
                  <a:cubicBezTo>
                    <a:pt x="1742661" y="698254"/>
                    <a:pt x="1748909" y="698254"/>
                    <a:pt x="1753074" y="698254"/>
                  </a:cubicBezTo>
                  <a:cubicBezTo>
                    <a:pt x="1753074" y="693930"/>
                    <a:pt x="1753074" y="689607"/>
                    <a:pt x="1753074" y="685283"/>
                  </a:cubicBezTo>
                  <a:cubicBezTo>
                    <a:pt x="1759322" y="685283"/>
                    <a:pt x="1765570" y="685283"/>
                    <a:pt x="1769735" y="685283"/>
                  </a:cubicBezTo>
                  <a:cubicBezTo>
                    <a:pt x="1769735" y="624754"/>
                    <a:pt x="1769735" y="566386"/>
                    <a:pt x="1769735" y="505856"/>
                  </a:cubicBezTo>
                  <a:cubicBezTo>
                    <a:pt x="1771817" y="503694"/>
                    <a:pt x="1773900" y="501532"/>
                    <a:pt x="1775983" y="499370"/>
                  </a:cubicBezTo>
                  <a:cubicBezTo>
                    <a:pt x="1800974" y="499370"/>
                    <a:pt x="1825965" y="499370"/>
                    <a:pt x="1850959" y="499370"/>
                  </a:cubicBezTo>
                  <a:lnTo>
                    <a:pt x="1850959" y="508018"/>
                  </a:lnTo>
                  <a:lnTo>
                    <a:pt x="1861371" y="508018"/>
                  </a:lnTo>
                  <a:cubicBezTo>
                    <a:pt x="1861371" y="546930"/>
                    <a:pt x="1861371" y="585842"/>
                    <a:pt x="1861371" y="622592"/>
                  </a:cubicBezTo>
                  <a:cubicBezTo>
                    <a:pt x="1869702" y="622592"/>
                    <a:pt x="1875950" y="622592"/>
                    <a:pt x="1884280" y="622592"/>
                  </a:cubicBezTo>
                  <a:cubicBezTo>
                    <a:pt x="1884280" y="600974"/>
                    <a:pt x="1884280" y="579356"/>
                    <a:pt x="1884280" y="555577"/>
                  </a:cubicBezTo>
                  <a:cubicBezTo>
                    <a:pt x="1892611" y="555577"/>
                    <a:pt x="1903024" y="555577"/>
                    <a:pt x="1911356" y="555577"/>
                  </a:cubicBezTo>
                  <a:cubicBezTo>
                    <a:pt x="1913437" y="555577"/>
                    <a:pt x="1913437" y="553415"/>
                    <a:pt x="1915519" y="551253"/>
                  </a:cubicBezTo>
                  <a:lnTo>
                    <a:pt x="1923851" y="551253"/>
                  </a:lnTo>
                  <a:cubicBezTo>
                    <a:pt x="1925933" y="553415"/>
                    <a:pt x="1925933" y="555577"/>
                    <a:pt x="1928015" y="555577"/>
                  </a:cubicBezTo>
                  <a:cubicBezTo>
                    <a:pt x="1934263" y="555577"/>
                    <a:pt x="1942595" y="555577"/>
                    <a:pt x="1950925" y="555577"/>
                  </a:cubicBezTo>
                  <a:cubicBezTo>
                    <a:pt x="1950925" y="516665"/>
                    <a:pt x="1950925" y="477753"/>
                    <a:pt x="1950925" y="438841"/>
                  </a:cubicBezTo>
                  <a:cubicBezTo>
                    <a:pt x="1950939" y="438838"/>
                    <a:pt x="1951830" y="438674"/>
                    <a:pt x="2009239" y="428032"/>
                  </a:cubicBezTo>
                  <a:cubicBezTo>
                    <a:pt x="2009239" y="428039"/>
                    <a:pt x="2009239" y="428113"/>
                    <a:pt x="2009239" y="429113"/>
                  </a:cubicBezTo>
                  <a:lnTo>
                    <a:pt x="2009239" y="436679"/>
                  </a:lnTo>
                  <a:cubicBezTo>
                    <a:pt x="2009257" y="436679"/>
                    <a:pt x="2009919" y="436679"/>
                    <a:pt x="2036313" y="436679"/>
                  </a:cubicBezTo>
                  <a:cubicBezTo>
                    <a:pt x="2036313" y="436701"/>
                    <a:pt x="2036313" y="439072"/>
                    <a:pt x="2036313" y="691769"/>
                  </a:cubicBezTo>
                  <a:cubicBezTo>
                    <a:pt x="2042561" y="691769"/>
                    <a:pt x="2050891" y="691769"/>
                    <a:pt x="2059223" y="691769"/>
                  </a:cubicBezTo>
                  <a:cubicBezTo>
                    <a:pt x="2059223" y="689607"/>
                    <a:pt x="2059223" y="689607"/>
                    <a:pt x="2059223" y="687445"/>
                  </a:cubicBezTo>
                  <a:cubicBezTo>
                    <a:pt x="2063387" y="687445"/>
                    <a:pt x="2067552" y="687445"/>
                    <a:pt x="2071719" y="687445"/>
                  </a:cubicBezTo>
                  <a:cubicBezTo>
                    <a:pt x="2071719" y="689607"/>
                    <a:pt x="2071719" y="689607"/>
                    <a:pt x="2071719" y="691769"/>
                  </a:cubicBezTo>
                  <a:cubicBezTo>
                    <a:pt x="2080049" y="691769"/>
                    <a:pt x="2088378" y="691769"/>
                    <a:pt x="2096710" y="691769"/>
                  </a:cubicBezTo>
                  <a:cubicBezTo>
                    <a:pt x="2096710" y="687445"/>
                    <a:pt x="2096710" y="683122"/>
                    <a:pt x="2096710" y="678798"/>
                  </a:cubicBezTo>
                  <a:cubicBezTo>
                    <a:pt x="2107123" y="678798"/>
                    <a:pt x="2117537" y="678798"/>
                    <a:pt x="2125867" y="678798"/>
                  </a:cubicBezTo>
                  <a:cubicBezTo>
                    <a:pt x="2130032" y="674474"/>
                    <a:pt x="2134199" y="674474"/>
                    <a:pt x="2138363" y="674474"/>
                  </a:cubicBezTo>
                  <a:cubicBezTo>
                    <a:pt x="2144611" y="678798"/>
                    <a:pt x="2152942" y="678798"/>
                    <a:pt x="2159190" y="678798"/>
                  </a:cubicBezTo>
                  <a:cubicBezTo>
                    <a:pt x="2159190" y="672313"/>
                    <a:pt x="2159190" y="667989"/>
                    <a:pt x="2159190" y="661504"/>
                  </a:cubicBezTo>
                  <a:lnTo>
                    <a:pt x="2167521" y="661504"/>
                  </a:lnTo>
                  <a:cubicBezTo>
                    <a:pt x="2167521" y="657180"/>
                    <a:pt x="2167521" y="652857"/>
                    <a:pt x="2167521" y="648533"/>
                  </a:cubicBezTo>
                  <a:cubicBezTo>
                    <a:pt x="2186264" y="648533"/>
                    <a:pt x="2207091" y="648533"/>
                    <a:pt x="2225834" y="648533"/>
                  </a:cubicBezTo>
                  <a:cubicBezTo>
                    <a:pt x="2225834" y="637724"/>
                    <a:pt x="2225834" y="629077"/>
                    <a:pt x="2225834" y="618268"/>
                  </a:cubicBezTo>
                  <a:cubicBezTo>
                    <a:pt x="2232082" y="618268"/>
                    <a:pt x="2238330" y="618268"/>
                    <a:pt x="2244577" y="618268"/>
                  </a:cubicBezTo>
                  <a:cubicBezTo>
                    <a:pt x="2244577" y="616106"/>
                    <a:pt x="2244577" y="613945"/>
                    <a:pt x="2244577" y="611783"/>
                  </a:cubicBezTo>
                  <a:cubicBezTo>
                    <a:pt x="2248743" y="611783"/>
                    <a:pt x="2252908" y="611783"/>
                    <a:pt x="2257073" y="611783"/>
                  </a:cubicBezTo>
                  <a:cubicBezTo>
                    <a:pt x="2257073" y="613945"/>
                    <a:pt x="2257073" y="616106"/>
                    <a:pt x="2257073" y="618268"/>
                  </a:cubicBezTo>
                  <a:cubicBezTo>
                    <a:pt x="2263321" y="618268"/>
                    <a:pt x="2267486" y="618268"/>
                    <a:pt x="2273734" y="618268"/>
                  </a:cubicBezTo>
                  <a:cubicBezTo>
                    <a:pt x="2273734" y="633401"/>
                    <a:pt x="2273734" y="650695"/>
                    <a:pt x="2273734" y="667989"/>
                  </a:cubicBezTo>
                  <a:cubicBezTo>
                    <a:pt x="2284147" y="667989"/>
                    <a:pt x="2296645" y="667989"/>
                    <a:pt x="2307057" y="667989"/>
                  </a:cubicBezTo>
                  <a:cubicBezTo>
                    <a:pt x="2307057" y="659342"/>
                    <a:pt x="2307057" y="650695"/>
                    <a:pt x="2307057" y="642048"/>
                  </a:cubicBezTo>
                  <a:cubicBezTo>
                    <a:pt x="2319553" y="642048"/>
                    <a:pt x="2334131" y="642048"/>
                    <a:pt x="2346627" y="642048"/>
                  </a:cubicBezTo>
                  <a:cubicBezTo>
                    <a:pt x="2346627" y="631239"/>
                    <a:pt x="2346627" y="622592"/>
                    <a:pt x="2346627" y="611783"/>
                  </a:cubicBezTo>
                  <a:cubicBezTo>
                    <a:pt x="2363289" y="611783"/>
                    <a:pt x="2379949" y="611783"/>
                    <a:pt x="2396611" y="611783"/>
                  </a:cubicBezTo>
                  <a:cubicBezTo>
                    <a:pt x="2396611" y="611812"/>
                    <a:pt x="2396611" y="613587"/>
                    <a:pt x="2396611" y="722939"/>
                  </a:cubicBezTo>
                  <a:lnTo>
                    <a:pt x="2396611" y="736718"/>
                  </a:lnTo>
                  <a:lnTo>
                    <a:pt x="2464305" y="736718"/>
                  </a:lnTo>
                  <a:lnTo>
                    <a:pt x="2464305" y="842490"/>
                  </a:lnTo>
                  <a:lnTo>
                    <a:pt x="2464305" y="865737"/>
                  </a:lnTo>
                  <a:lnTo>
                    <a:pt x="2479678" y="865737"/>
                  </a:lnTo>
                  <a:cubicBezTo>
                    <a:pt x="2479678" y="865737"/>
                    <a:pt x="2479678" y="865737"/>
                    <a:pt x="2479678" y="864575"/>
                  </a:cubicBezTo>
                  <a:lnTo>
                    <a:pt x="2479678" y="856439"/>
                  </a:lnTo>
                  <a:cubicBezTo>
                    <a:pt x="2479678" y="856439"/>
                    <a:pt x="2479678" y="856439"/>
                    <a:pt x="2525489" y="856439"/>
                  </a:cubicBezTo>
                  <a:cubicBezTo>
                    <a:pt x="2525489" y="856439"/>
                    <a:pt x="2525489" y="856439"/>
                    <a:pt x="2525489" y="877360"/>
                  </a:cubicBezTo>
                  <a:cubicBezTo>
                    <a:pt x="2525489" y="877360"/>
                    <a:pt x="2525489" y="877360"/>
                    <a:pt x="2527778" y="878523"/>
                  </a:cubicBezTo>
                  <a:lnTo>
                    <a:pt x="2543813" y="886659"/>
                  </a:lnTo>
                  <a:cubicBezTo>
                    <a:pt x="2543813" y="886659"/>
                    <a:pt x="2543813" y="886659"/>
                    <a:pt x="2543813" y="916879"/>
                  </a:cubicBezTo>
                  <a:cubicBezTo>
                    <a:pt x="2543813" y="916879"/>
                    <a:pt x="2543813" y="916879"/>
                    <a:pt x="2545245" y="917461"/>
                  </a:cubicBezTo>
                  <a:lnTo>
                    <a:pt x="2555266" y="921529"/>
                  </a:lnTo>
                  <a:cubicBezTo>
                    <a:pt x="2555266" y="921529"/>
                    <a:pt x="2555266" y="921529"/>
                    <a:pt x="2555266" y="920367"/>
                  </a:cubicBezTo>
                  <a:lnTo>
                    <a:pt x="2555266" y="912230"/>
                  </a:lnTo>
                  <a:cubicBezTo>
                    <a:pt x="2555266" y="912230"/>
                    <a:pt x="2555266" y="912230"/>
                    <a:pt x="2556411" y="912230"/>
                  </a:cubicBezTo>
                  <a:lnTo>
                    <a:pt x="2564428" y="912230"/>
                  </a:lnTo>
                  <a:cubicBezTo>
                    <a:pt x="2564428" y="912230"/>
                    <a:pt x="2564428" y="912230"/>
                    <a:pt x="2564428" y="911358"/>
                  </a:cubicBezTo>
                  <a:lnTo>
                    <a:pt x="2564428" y="905256"/>
                  </a:lnTo>
                  <a:cubicBezTo>
                    <a:pt x="2564428" y="905256"/>
                    <a:pt x="2564428" y="905256"/>
                    <a:pt x="2563283" y="905256"/>
                  </a:cubicBezTo>
                  <a:lnTo>
                    <a:pt x="2555266" y="905256"/>
                  </a:lnTo>
                  <a:cubicBezTo>
                    <a:pt x="2555266" y="905256"/>
                    <a:pt x="2555266" y="905256"/>
                    <a:pt x="2555266" y="904094"/>
                  </a:cubicBezTo>
                  <a:lnTo>
                    <a:pt x="2555266" y="895958"/>
                  </a:lnTo>
                  <a:cubicBezTo>
                    <a:pt x="2555266" y="895958"/>
                    <a:pt x="2555266" y="895958"/>
                    <a:pt x="2556411" y="895958"/>
                  </a:cubicBezTo>
                  <a:lnTo>
                    <a:pt x="2564428" y="895958"/>
                  </a:lnTo>
                  <a:cubicBezTo>
                    <a:pt x="2564428" y="895958"/>
                    <a:pt x="2564428" y="895958"/>
                    <a:pt x="2564428" y="894795"/>
                  </a:cubicBezTo>
                  <a:lnTo>
                    <a:pt x="2564428" y="886659"/>
                  </a:lnTo>
                  <a:cubicBezTo>
                    <a:pt x="2564428" y="886659"/>
                    <a:pt x="2564428" y="886659"/>
                    <a:pt x="2563283" y="886659"/>
                  </a:cubicBezTo>
                  <a:lnTo>
                    <a:pt x="2555266" y="886659"/>
                  </a:lnTo>
                  <a:cubicBezTo>
                    <a:pt x="2555266" y="886659"/>
                    <a:pt x="2555266" y="886659"/>
                    <a:pt x="2555266" y="885497"/>
                  </a:cubicBezTo>
                  <a:lnTo>
                    <a:pt x="2555266" y="877360"/>
                  </a:lnTo>
                  <a:cubicBezTo>
                    <a:pt x="2555266" y="877360"/>
                    <a:pt x="2555266" y="877360"/>
                    <a:pt x="2556411" y="877360"/>
                  </a:cubicBezTo>
                  <a:lnTo>
                    <a:pt x="2564428" y="877360"/>
                  </a:lnTo>
                  <a:cubicBezTo>
                    <a:pt x="2564428" y="877360"/>
                    <a:pt x="2564428" y="877360"/>
                    <a:pt x="2564428" y="876489"/>
                  </a:cubicBezTo>
                  <a:lnTo>
                    <a:pt x="2564428" y="870387"/>
                  </a:lnTo>
                  <a:cubicBezTo>
                    <a:pt x="2564428" y="870387"/>
                    <a:pt x="2564428" y="870387"/>
                    <a:pt x="2563283" y="870387"/>
                  </a:cubicBezTo>
                  <a:lnTo>
                    <a:pt x="2555266" y="870387"/>
                  </a:lnTo>
                  <a:cubicBezTo>
                    <a:pt x="2555266" y="870387"/>
                    <a:pt x="2555266" y="870387"/>
                    <a:pt x="2555266" y="869224"/>
                  </a:cubicBezTo>
                  <a:lnTo>
                    <a:pt x="2555266" y="861088"/>
                  </a:lnTo>
                  <a:cubicBezTo>
                    <a:pt x="2555266" y="861088"/>
                    <a:pt x="2555266" y="861088"/>
                    <a:pt x="2556411" y="861088"/>
                  </a:cubicBezTo>
                  <a:lnTo>
                    <a:pt x="2564428" y="861088"/>
                  </a:lnTo>
                  <a:cubicBezTo>
                    <a:pt x="2564428" y="861088"/>
                    <a:pt x="2564428" y="861088"/>
                    <a:pt x="2564428" y="859926"/>
                  </a:cubicBezTo>
                  <a:lnTo>
                    <a:pt x="2564428" y="851789"/>
                  </a:lnTo>
                  <a:cubicBezTo>
                    <a:pt x="2564428" y="851789"/>
                    <a:pt x="2564428" y="851789"/>
                    <a:pt x="2563283" y="851789"/>
                  </a:cubicBezTo>
                  <a:lnTo>
                    <a:pt x="2555266" y="851789"/>
                  </a:lnTo>
                  <a:cubicBezTo>
                    <a:pt x="2555266" y="851789"/>
                    <a:pt x="2555266" y="851789"/>
                    <a:pt x="2555266" y="850918"/>
                  </a:cubicBezTo>
                  <a:lnTo>
                    <a:pt x="2555266" y="844815"/>
                  </a:lnTo>
                  <a:cubicBezTo>
                    <a:pt x="2555266" y="844815"/>
                    <a:pt x="2555266" y="844815"/>
                    <a:pt x="2556411" y="844815"/>
                  </a:cubicBezTo>
                  <a:lnTo>
                    <a:pt x="2564428" y="844815"/>
                  </a:lnTo>
                  <a:cubicBezTo>
                    <a:pt x="2564428" y="844815"/>
                    <a:pt x="2564428" y="844815"/>
                    <a:pt x="2564428" y="843653"/>
                  </a:cubicBezTo>
                  <a:lnTo>
                    <a:pt x="2564428" y="835517"/>
                  </a:lnTo>
                  <a:cubicBezTo>
                    <a:pt x="2564428" y="835517"/>
                    <a:pt x="2564428" y="835517"/>
                    <a:pt x="2563283" y="835517"/>
                  </a:cubicBezTo>
                  <a:lnTo>
                    <a:pt x="2555266" y="835517"/>
                  </a:lnTo>
                  <a:cubicBezTo>
                    <a:pt x="2555266" y="835517"/>
                    <a:pt x="2555266" y="835517"/>
                    <a:pt x="2555266" y="834355"/>
                  </a:cubicBezTo>
                  <a:lnTo>
                    <a:pt x="2555266" y="826218"/>
                  </a:lnTo>
                  <a:cubicBezTo>
                    <a:pt x="2555266" y="826218"/>
                    <a:pt x="2555266" y="826218"/>
                    <a:pt x="2556411" y="826218"/>
                  </a:cubicBezTo>
                  <a:lnTo>
                    <a:pt x="2564428" y="826218"/>
                  </a:lnTo>
                  <a:cubicBezTo>
                    <a:pt x="2564428" y="826218"/>
                    <a:pt x="2564428" y="826218"/>
                    <a:pt x="2564428" y="825056"/>
                  </a:cubicBezTo>
                  <a:lnTo>
                    <a:pt x="2564428" y="816920"/>
                  </a:lnTo>
                  <a:cubicBezTo>
                    <a:pt x="2564428" y="816920"/>
                    <a:pt x="2564428" y="816920"/>
                    <a:pt x="2563283" y="816920"/>
                  </a:cubicBezTo>
                  <a:lnTo>
                    <a:pt x="2555266" y="816920"/>
                  </a:lnTo>
                  <a:cubicBezTo>
                    <a:pt x="2555266" y="816920"/>
                    <a:pt x="2555266" y="816920"/>
                    <a:pt x="2555266" y="816048"/>
                  </a:cubicBezTo>
                  <a:lnTo>
                    <a:pt x="2555266" y="809946"/>
                  </a:lnTo>
                  <a:cubicBezTo>
                    <a:pt x="2555266" y="809946"/>
                    <a:pt x="2555266" y="809946"/>
                    <a:pt x="2556411" y="809946"/>
                  </a:cubicBezTo>
                  <a:lnTo>
                    <a:pt x="2564428" y="809946"/>
                  </a:lnTo>
                  <a:cubicBezTo>
                    <a:pt x="2564428" y="809946"/>
                    <a:pt x="2564428" y="809946"/>
                    <a:pt x="2564428" y="808783"/>
                  </a:cubicBezTo>
                  <a:lnTo>
                    <a:pt x="2564428" y="800647"/>
                  </a:lnTo>
                  <a:cubicBezTo>
                    <a:pt x="2564428" y="800647"/>
                    <a:pt x="2564428" y="800647"/>
                    <a:pt x="2563283" y="800647"/>
                  </a:cubicBezTo>
                  <a:lnTo>
                    <a:pt x="2555266" y="800647"/>
                  </a:lnTo>
                  <a:cubicBezTo>
                    <a:pt x="2555266" y="800647"/>
                    <a:pt x="2555266" y="800647"/>
                    <a:pt x="2555266" y="799485"/>
                  </a:cubicBezTo>
                  <a:lnTo>
                    <a:pt x="2555266" y="791348"/>
                  </a:lnTo>
                  <a:cubicBezTo>
                    <a:pt x="2555266" y="791348"/>
                    <a:pt x="2555266" y="791348"/>
                    <a:pt x="2556411" y="791348"/>
                  </a:cubicBezTo>
                  <a:lnTo>
                    <a:pt x="2564428" y="791348"/>
                  </a:lnTo>
                  <a:cubicBezTo>
                    <a:pt x="2564428" y="791348"/>
                    <a:pt x="2564428" y="791348"/>
                    <a:pt x="2564428" y="790477"/>
                  </a:cubicBezTo>
                  <a:lnTo>
                    <a:pt x="2564428" y="784375"/>
                  </a:lnTo>
                  <a:cubicBezTo>
                    <a:pt x="2564428" y="784375"/>
                    <a:pt x="2564428" y="784375"/>
                    <a:pt x="2563283" y="784375"/>
                  </a:cubicBezTo>
                  <a:lnTo>
                    <a:pt x="2555266" y="784375"/>
                  </a:lnTo>
                  <a:cubicBezTo>
                    <a:pt x="2555266" y="784375"/>
                    <a:pt x="2555266" y="784375"/>
                    <a:pt x="2555266" y="783212"/>
                  </a:cubicBezTo>
                  <a:lnTo>
                    <a:pt x="2555266" y="775076"/>
                  </a:lnTo>
                  <a:cubicBezTo>
                    <a:pt x="2555266" y="775076"/>
                    <a:pt x="2555266" y="775076"/>
                    <a:pt x="2556411" y="775076"/>
                  </a:cubicBezTo>
                  <a:lnTo>
                    <a:pt x="2564428" y="775076"/>
                  </a:lnTo>
                  <a:cubicBezTo>
                    <a:pt x="2564428" y="775076"/>
                    <a:pt x="2564428" y="775076"/>
                    <a:pt x="2564428" y="773914"/>
                  </a:cubicBezTo>
                  <a:lnTo>
                    <a:pt x="2564428" y="765777"/>
                  </a:lnTo>
                  <a:cubicBezTo>
                    <a:pt x="2564428" y="765777"/>
                    <a:pt x="2564428" y="765777"/>
                    <a:pt x="2563283" y="765777"/>
                  </a:cubicBezTo>
                  <a:lnTo>
                    <a:pt x="2555266" y="765777"/>
                  </a:lnTo>
                  <a:cubicBezTo>
                    <a:pt x="2555266" y="765777"/>
                    <a:pt x="2555266" y="765777"/>
                    <a:pt x="2555266" y="764615"/>
                  </a:cubicBezTo>
                  <a:lnTo>
                    <a:pt x="2555266" y="756479"/>
                  </a:lnTo>
                  <a:cubicBezTo>
                    <a:pt x="2555266" y="756479"/>
                    <a:pt x="2555266" y="756479"/>
                    <a:pt x="2556411" y="756479"/>
                  </a:cubicBezTo>
                  <a:lnTo>
                    <a:pt x="2564428" y="756479"/>
                  </a:lnTo>
                  <a:cubicBezTo>
                    <a:pt x="2564428" y="756479"/>
                    <a:pt x="2564428" y="756479"/>
                    <a:pt x="2564428" y="755607"/>
                  </a:cubicBezTo>
                  <a:lnTo>
                    <a:pt x="2564428" y="749505"/>
                  </a:lnTo>
                  <a:cubicBezTo>
                    <a:pt x="2564428" y="749505"/>
                    <a:pt x="2564428" y="749505"/>
                    <a:pt x="2563283" y="749505"/>
                  </a:cubicBezTo>
                  <a:lnTo>
                    <a:pt x="2555266" y="749505"/>
                  </a:lnTo>
                  <a:cubicBezTo>
                    <a:pt x="2555266" y="749505"/>
                    <a:pt x="2555266" y="749505"/>
                    <a:pt x="2555266" y="748343"/>
                  </a:cubicBezTo>
                  <a:lnTo>
                    <a:pt x="2555266" y="740206"/>
                  </a:lnTo>
                  <a:cubicBezTo>
                    <a:pt x="2555266" y="740206"/>
                    <a:pt x="2555266" y="740206"/>
                    <a:pt x="2556411" y="740206"/>
                  </a:cubicBezTo>
                  <a:lnTo>
                    <a:pt x="2564428" y="740206"/>
                  </a:lnTo>
                  <a:cubicBezTo>
                    <a:pt x="2564428" y="740206"/>
                    <a:pt x="2564428" y="740206"/>
                    <a:pt x="2564428" y="739044"/>
                  </a:cubicBezTo>
                  <a:lnTo>
                    <a:pt x="2564428" y="730908"/>
                  </a:lnTo>
                  <a:cubicBezTo>
                    <a:pt x="2564428" y="730908"/>
                    <a:pt x="2564428" y="730908"/>
                    <a:pt x="2563283" y="730908"/>
                  </a:cubicBezTo>
                  <a:lnTo>
                    <a:pt x="2555266" y="730908"/>
                  </a:lnTo>
                  <a:cubicBezTo>
                    <a:pt x="2555266" y="730908"/>
                    <a:pt x="2555266" y="730908"/>
                    <a:pt x="2555266" y="729745"/>
                  </a:cubicBezTo>
                  <a:lnTo>
                    <a:pt x="2555266" y="721609"/>
                  </a:lnTo>
                  <a:cubicBezTo>
                    <a:pt x="2555266" y="721609"/>
                    <a:pt x="2555266" y="721609"/>
                    <a:pt x="2556411" y="721609"/>
                  </a:cubicBezTo>
                  <a:lnTo>
                    <a:pt x="2564428" y="721609"/>
                  </a:lnTo>
                  <a:cubicBezTo>
                    <a:pt x="2564428" y="721609"/>
                    <a:pt x="2564428" y="721609"/>
                    <a:pt x="2564428" y="720737"/>
                  </a:cubicBezTo>
                  <a:lnTo>
                    <a:pt x="2564428" y="714635"/>
                  </a:lnTo>
                  <a:cubicBezTo>
                    <a:pt x="2564428" y="714635"/>
                    <a:pt x="2564428" y="714635"/>
                    <a:pt x="2563283" y="714635"/>
                  </a:cubicBezTo>
                  <a:lnTo>
                    <a:pt x="2555266" y="714635"/>
                  </a:lnTo>
                  <a:cubicBezTo>
                    <a:pt x="2555266" y="714635"/>
                    <a:pt x="2555266" y="714635"/>
                    <a:pt x="2555266" y="713473"/>
                  </a:cubicBezTo>
                  <a:lnTo>
                    <a:pt x="2555266" y="705336"/>
                  </a:lnTo>
                  <a:cubicBezTo>
                    <a:pt x="2555266" y="705336"/>
                    <a:pt x="2555266" y="705336"/>
                    <a:pt x="2556411" y="705336"/>
                  </a:cubicBezTo>
                  <a:lnTo>
                    <a:pt x="2564428" y="705336"/>
                  </a:lnTo>
                  <a:cubicBezTo>
                    <a:pt x="2564428" y="705336"/>
                    <a:pt x="2564428" y="705336"/>
                    <a:pt x="2563283" y="703593"/>
                  </a:cubicBezTo>
                  <a:lnTo>
                    <a:pt x="2555266" y="691389"/>
                  </a:lnTo>
                  <a:cubicBezTo>
                    <a:pt x="2555266" y="691389"/>
                    <a:pt x="2555266" y="691389"/>
                    <a:pt x="2555266" y="654194"/>
                  </a:cubicBezTo>
                  <a:cubicBezTo>
                    <a:pt x="2555266" y="654194"/>
                    <a:pt x="2555266" y="654194"/>
                    <a:pt x="2708733" y="654194"/>
                  </a:cubicBezTo>
                  <a:cubicBezTo>
                    <a:pt x="2708733" y="654194"/>
                    <a:pt x="2708733" y="654194"/>
                    <a:pt x="2722475" y="675116"/>
                  </a:cubicBezTo>
                  <a:cubicBezTo>
                    <a:pt x="2722475" y="675116"/>
                    <a:pt x="2722475" y="675116"/>
                    <a:pt x="2722475" y="721609"/>
                  </a:cubicBezTo>
                  <a:cubicBezTo>
                    <a:pt x="2722475" y="721609"/>
                    <a:pt x="2722475" y="721609"/>
                    <a:pt x="2721330" y="721609"/>
                  </a:cubicBezTo>
                  <a:lnTo>
                    <a:pt x="2713313" y="721609"/>
                  </a:lnTo>
                  <a:cubicBezTo>
                    <a:pt x="2713313" y="721609"/>
                    <a:pt x="2713313" y="721609"/>
                    <a:pt x="2713313" y="722771"/>
                  </a:cubicBezTo>
                  <a:lnTo>
                    <a:pt x="2713313" y="730908"/>
                  </a:lnTo>
                  <a:cubicBezTo>
                    <a:pt x="2713313" y="730908"/>
                    <a:pt x="2713313" y="730908"/>
                    <a:pt x="2714459" y="730908"/>
                  </a:cubicBezTo>
                  <a:lnTo>
                    <a:pt x="2722475" y="730908"/>
                  </a:lnTo>
                  <a:cubicBezTo>
                    <a:pt x="2722475" y="730908"/>
                    <a:pt x="2722475" y="730908"/>
                    <a:pt x="2722475" y="732070"/>
                  </a:cubicBezTo>
                  <a:lnTo>
                    <a:pt x="2722475" y="740206"/>
                  </a:lnTo>
                  <a:cubicBezTo>
                    <a:pt x="2722475" y="740206"/>
                    <a:pt x="2722475" y="740206"/>
                    <a:pt x="2721330" y="740206"/>
                  </a:cubicBezTo>
                  <a:lnTo>
                    <a:pt x="2713313" y="740206"/>
                  </a:lnTo>
                  <a:cubicBezTo>
                    <a:pt x="2713313" y="740206"/>
                    <a:pt x="2713313" y="740206"/>
                    <a:pt x="2713313" y="741368"/>
                  </a:cubicBezTo>
                  <a:lnTo>
                    <a:pt x="2713313" y="749505"/>
                  </a:lnTo>
                  <a:cubicBezTo>
                    <a:pt x="2713313" y="749505"/>
                    <a:pt x="2713313" y="749505"/>
                    <a:pt x="2714459" y="749505"/>
                  </a:cubicBezTo>
                  <a:lnTo>
                    <a:pt x="2722475" y="749505"/>
                  </a:lnTo>
                  <a:cubicBezTo>
                    <a:pt x="2722475" y="749505"/>
                    <a:pt x="2722475" y="749505"/>
                    <a:pt x="2722475" y="750377"/>
                  </a:cubicBezTo>
                  <a:lnTo>
                    <a:pt x="2722475" y="756479"/>
                  </a:lnTo>
                  <a:cubicBezTo>
                    <a:pt x="2722475" y="756479"/>
                    <a:pt x="2722475" y="756479"/>
                    <a:pt x="2721330" y="756479"/>
                  </a:cubicBezTo>
                  <a:lnTo>
                    <a:pt x="2713313" y="756479"/>
                  </a:lnTo>
                  <a:cubicBezTo>
                    <a:pt x="2713313" y="756479"/>
                    <a:pt x="2713313" y="756479"/>
                    <a:pt x="2713313" y="757641"/>
                  </a:cubicBezTo>
                  <a:lnTo>
                    <a:pt x="2713313" y="765777"/>
                  </a:lnTo>
                  <a:cubicBezTo>
                    <a:pt x="2713313" y="765777"/>
                    <a:pt x="2713313" y="765777"/>
                    <a:pt x="2714459" y="765777"/>
                  </a:cubicBezTo>
                  <a:lnTo>
                    <a:pt x="2722475" y="765777"/>
                  </a:lnTo>
                  <a:cubicBezTo>
                    <a:pt x="2722475" y="765777"/>
                    <a:pt x="2722475" y="765777"/>
                    <a:pt x="2722475" y="766940"/>
                  </a:cubicBezTo>
                  <a:lnTo>
                    <a:pt x="2722475" y="775076"/>
                  </a:lnTo>
                  <a:cubicBezTo>
                    <a:pt x="2722475" y="775076"/>
                    <a:pt x="2722475" y="775076"/>
                    <a:pt x="2721330" y="775076"/>
                  </a:cubicBezTo>
                  <a:lnTo>
                    <a:pt x="2713313" y="775076"/>
                  </a:lnTo>
                  <a:cubicBezTo>
                    <a:pt x="2713313" y="775076"/>
                    <a:pt x="2713313" y="775076"/>
                    <a:pt x="2713313" y="776238"/>
                  </a:cubicBezTo>
                  <a:lnTo>
                    <a:pt x="2713313" y="784375"/>
                  </a:lnTo>
                  <a:cubicBezTo>
                    <a:pt x="2713313" y="784375"/>
                    <a:pt x="2713313" y="784375"/>
                    <a:pt x="2714459" y="784375"/>
                  </a:cubicBezTo>
                  <a:lnTo>
                    <a:pt x="2722475" y="784375"/>
                  </a:lnTo>
                  <a:cubicBezTo>
                    <a:pt x="2722475" y="784375"/>
                    <a:pt x="2722475" y="784375"/>
                    <a:pt x="2722475" y="785246"/>
                  </a:cubicBezTo>
                  <a:lnTo>
                    <a:pt x="2722475" y="791348"/>
                  </a:lnTo>
                  <a:cubicBezTo>
                    <a:pt x="2722475" y="791348"/>
                    <a:pt x="2722475" y="791348"/>
                    <a:pt x="2721330" y="791348"/>
                  </a:cubicBezTo>
                  <a:lnTo>
                    <a:pt x="2713313" y="791348"/>
                  </a:lnTo>
                  <a:cubicBezTo>
                    <a:pt x="2713313" y="791348"/>
                    <a:pt x="2713313" y="791348"/>
                    <a:pt x="2713313" y="792511"/>
                  </a:cubicBezTo>
                  <a:lnTo>
                    <a:pt x="2713313" y="800647"/>
                  </a:lnTo>
                  <a:cubicBezTo>
                    <a:pt x="2713313" y="800647"/>
                    <a:pt x="2713313" y="800647"/>
                    <a:pt x="2714459" y="800647"/>
                  </a:cubicBezTo>
                  <a:lnTo>
                    <a:pt x="2722475" y="800647"/>
                  </a:lnTo>
                  <a:cubicBezTo>
                    <a:pt x="2722475" y="800647"/>
                    <a:pt x="2722475" y="800647"/>
                    <a:pt x="2722475" y="801809"/>
                  </a:cubicBezTo>
                  <a:lnTo>
                    <a:pt x="2722475" y="809946"/>
                  </a:lnTo>
                  <a:cubicBezTo>
                    <a:pt x="2722475" y="809946"/>
                    <a:pt x="2722475" y="809946"/>
                    <a:pt x="2721330" y="809946"/>
                  </a:cubicBezTo>
                  <a:lnTo>
                    <a:pt x="2713313" y="809946"/>
                  </a:lnTo>
                  <a:cubicBezTo>
                    <a:pt x="2713313" y="809946"/>
                    <a:pt x="2713313" y="809946"/>
                    <a:pt x="2713313" y="810817"/>
                  </a:cubicBezTo>
                  <a:lnTo>
                    <a:pt x="2713313" y="816920"/>
                  </a:lnTo>
                  <a:cubicBezTo>
                    <a:pt x="2713313" y="816920"/>
                    <a:pt x="2713313" y="816920"/>
                    <a:pt x="2714459" y="816920"/>
                  </a:cubicBezTo>
                  <a:lnTo>
                    <a:pt x="2722475" y="816920"/>
                  </a:lnTo>
                  <a:cubicBezTo>
                    <a:pt x="2722475" y="816920"/>
                    <a:pt x="2722475" y="816920"/>
                    <a:pt x="2722475" y="818082"/>
                  </a:cubicBezTo>
                  <a:lnTo>
                    <a:pt x="2722475" y="826218"/>
                  </a:lnTo>
                  <a:cubicBezTo>
                    <a:pt x="2722475" y="826218"/>
                    <a:pt x="2722475" y="826218"/>
                    <a:pt x="2721330" y="826218"/>
                  </a:cubicBezTo>
                  <a:lnTo>
                    <a:pt x="2713313" y="826218"/>
                  </a:lnTo>
                  <a:cubicBezTo>
                    <a:pt x="2713313" y="826218"/>
                    <a:pt x="2713313" y="826218"/>
                    <a:pt x="2713313" y="827380"/>
                  </a:cubicBezTo>
                  <a:lnTo>
                    <a:pt x="2713313" y="835517"/>
                  </a:lnTo>
                  <a:cubicBezTo>
                    <a:pt x="2713313" y="835517"/>
                    <a:pt x="2713313" y="835517"/>
                    <a:pt x="2714459" y="835517"/>
                  </a:cubicBezTo>
                  <a:lnTo>
                    <a:pt x="2722475" y="835517"/>
                  </a:lnTo>
                  <a:cubicBezTo>
                    <a:pt x="2722475" y="835517"/>
                    <a:pt x="2722475" y="835517"/>
                    <a:pt x="2722475" y="836679"/>
                  </a:cubicBezTo>
                  <a:lnTo>
                    <a:pt x="2722475" y="844815"/>
                  </a:lnTo>
                  <a:cubicBezTo>
                    <a:pt x="2722475" y="844815"/>
                    <a:pt x="2722475" y="844815"/>
                    <a:pt x="2721330" y="844815"/>
                  </a:cubicBezTo>
                  <a:lnTo>
                    <a:pt x="2713313" y="844815"/>
                  </a:lnTo>
                  <a:cubicBezTo>
                    <a:pt x="2713313" y="844815"/>
                    <a:pt x="2713313" y="844815"/>
                    <a:pt x="2713313" y="845687"/>
                  </a:cubicBezTo>
                  <a:lnTo>
                    <a:pt x="2713313" y="851789"/>
                  </a:lnTo>
                  <a:cubicBezTo>
                    <a:pt x="2713313" y="851789"/>
                    <a:pt x="2713313" y="851789"/>
                    <a:pt x="2714459" y="851789"/>
                  </a:cubicBezTo>
                  <a:lnTo>
                    <a:pt x="2722475" y="851789"/>
                  </a:lnTo>
                  <a:cubicBezTo>
                    <a:pt x="2722475" y="851789"/>
                    <a:pt x="2722475" y="851789"/>
                    <a:pt x="2722475" y="852952"/>
                  </a:cubicBezTo>
                  <a:lnTo>
                    <a:pt x="2722475" y="861088"/>
                  </a:lnTo>
                  <a:cubicBezTo>
                    <a:pt x="2722475" y="861088"/>
                    <a:pt x="2722475" y="861088"/>
                    <a:pt x="2721330" y="861088"/>
                  </a:cubicBezTo>
                  <a:lnTo>
                    <a:pt x="2713313" y="861088"/>
                  </a:lnTo>
                  <a:cubicBezTo>
                    <a:pt x="2713313" y="861088"/>
                    <a:pt x="2713313" y="861088"/>
                    <a:pt x="2713313" y="862250"/>
                  </a:cubicBezTo>
                  <a:lnTo>
                    <a:pt x="2713313" y="870387"/>
                  </a:lnTo>
                  <a:cubicBezTo>
                    <a:pt x="2713313" y="870387"/>
                    <a:pt x="2713313" y="870387"/>
                    <a:pt x="2714459" y="870387"/>
                  </a:cubicBezTo>
                  <a:lnTo>
                    <a:pt x="2722475" y="870387"/>
                  </a:lnTo>
                  <a:cubicBezTo>
                    <a:pt x="2722475" y="870387"/>
                    <a:pt x="2722475" y="870387"/>
                    <a:pt x="2722475" y="871258"/>
                  </a:cubicBezTo>
                  <a:lnTo>
                    <a:pt x="2722475" y="877360"/>
                  </a:lnTo>
                  <a:cubicBezTo>
                    <a:pt x="2722475" y="877360"/>
                    <a:pt x="2722475" y="877360"/>
                    <a:pt x="2721330" y="877360"/>
                  </a:cubicBezTo>
                  <a:lnTo>
                    <a:pt x="2713313" y="877360"/>
                  </a:lnTo>
                  <a:cubicBezTo>
                    <a:pt x="2713313" y="877360"/>
                    <a:pt x="2713313" y="877360"/>
                    <a:pt x="2713313" y="878523"/>
                  </a:cubicBezTo>
                  <a:lnTo>
                    <a:pt x="2713313" y="886659"/>
                  </a:lnTo>
                  <a:cubicBezTo>
                    <a:pt x="2713313" y="886659"/>
                    <a:pt x="2713313" y="886659"/>
                    <a:pt x="2714459" y="886659"/>
                  </a:cubicBezTo>
                  <a:lnTo>
                    <a:pt x="2722475" y="886659"/>
                  </a:lnTo>
                  <a:cubicBezTo>
                    <a:pt x="2722475" y="886659"/>
                    <a:pt x="2722475" y="886659"/>
                    <a:pt x="2722475" y="887821"/>
                  </a:cubicBezTo>
                  <a:lnTo>
                    <a:pt x="2722475" y="895958"/>
                  </a:lnTo>
                  <a:cubicBezTo>
                    <a:pt x="2722475" y="895958"/>
                    <a:pt x="2722475" y="895958"/>
                    <a:pt x="2721330" y="895958"/>
                  </a:cubicBezTo>
                  <a:lnTo>
                    <a:pt x="2713313" y="895958"/>
                  </a:lnTo>
                  <a:cubicBezTo>
                    <a:pt x="2713313" y="895958"/>
                    <a:pt x="2713313" y="895958"/>
                    <a:pt x="2713313" y="897120"/>
                  </a:cubicBezTo>
                  <a:lnTo>
                    <a:pt x="2713313" y="905256"/>
                  </a:lnTo>
                  <a:cubicBezTo>
                    <a:pt x="2713313" y="905256"/>
                    <a:pt x="2713313" y="905256"/>
                    <a:pt x="2714459" y="905256"/>
                  </a:cubicBezTo>
                  <a:lnTo>
                    <a:pt x="2722475" y="905256"/>
                  </a:lnTo>
                  <a:cubicBezTo>
                    <a:pt x="2722475" y="905256"/>
                    <a:pt x="2722475" y="905256"/>
                    <a:pt x="2722475" y="906128"/>
                  </a:cubicBezTo>
                  <a:lnTo>
                    <a:pt x="2722475" y="912230"/>
                  </a:lnTo>
                  <a:cubicBezTo>
                    <a:pt x="2722475" y="912230"/>
                    <a:pt x="2722475" y="912230"/>
                    <a:pt x="2721330" y="912230"/>
                  </a:cubicBezTo>
                  <a:lnTo>
                    <a:pt x="2713313" y="912230"/>
                  </a:lnTo>
                  <a:cubicBezTo>
                    <a:pt x="2713313" y="912230"/>
                    <a:pt x="2713313" y="912230"/>
                    <a:pt x="2713313" y="913392"/>
                  </a:cubicBezTo>
                  <a:lnTo>
                    <a:pt x="2713313" y="921529"/>
                  </a:lnTo>
                  <a:cubicBezTo>
                    <a:pt x="2713313" y="921529"/>
                    <a:pt x="2713313" y="921529"/>
                    <a:pt x="2738509" y="942451"/>
                  </a:cubicBezTo>
                  <a:cubicBezTo>
                    <a:pt x="2738509" y="947100"/>
                    <a:pt x="2738509" y="947100"/>
                    <a:pt x="2737365" y="947100"/>
                  </a:cubicBezTo>
                  <a:lnTo>
                    <a:pt x="2729347" y="947100"/>
                  </a:lnTo>
                  <a:cubicBezTo>
                    <a:pt x="2729347" y="947100"/>
                    <a:pt x="2729347" y="947100"/>
                    <a:pt x="2729347" y="972671"/>
                  </a:cubicBezTo>
                  <a:cubicBezTo>
                    <a:pt x="2729347" y="972671"/>
                    <a:pt x="2729347" y="972671"/>
                    <a:pt x="2730493" y="972671"/>
                  </a:cubicBezTo>
                  <a:lnTo>
                    <a:pt x="2738509" y="972671"/>
                  </a:lnTo>
                  <a:cubicBezTo>
                    <a:pt x="2738509" y="972671"/>
                    <a:pt x="2738509" y="972671"/>
                    <a:pt x="2738509" y="971218"/>
                  </a:cubicBezTo>
                  <a:lnTo>
                    <a:pt x="2738509" y="961048"/>
                  </a:lnTo>
                  <a:cubicBezTo>
                    <a:pt x="2738509" y="961048"/>
                    <a:pt x="2738509" y="961048"/>
                    <a:pt x="2739655" y="960467"/>
                  </a:cubicBezTo>
                  <a:lnTo>
                    <a:pt x="2747671" y="956399"/>
                  </a:lnTo>
                  <a:cubicBezTo>
                    <a:pt x="2747671" y="956399"/>
                    <a:pt x="2747671" y="956399"/>
                    <a:pt x="2749675" y="956399"/>
                  </a:cubicBezTo>
                  <a:lnTo>
                    <a:pt x="2763706" y="956399"/>
                  </a:lnTo>
                  <a:cubicBezTo>
                    <a:pt x="2763706" y="956399"/>
                    <a:pt x="2763706" y="956399"/>
                    <a:pt x="2763706" y="957561"/>
                  </a:cubicBezTo>
                  <a:lnTo>
                    <a:pt x="2763706" y="965697"/>
                  </a:lnTo>
                  <a:cubicBezTo>
                    <a:pt x="2763706" y="965697"/>
                    <a:pt x="2763706" y="965697"/>
                    <a:pt x="2765424" y="965697"/>
                  </a:cubicBezTo>
                  <a:lnTo>
                    <a:pt x="2777450" y="965697"/>
                  </a:lnTo>
                  <a:cubicBezTo>
                    <a:pt x="2777450" y="970346"/>
                    <a:pt x="2777450" y="970346"/>
                    <a:pt x="2778594" y="970346"/>
                  </a:cubicBezTo>
                  <a:lnTo>
                    <a:pt x="2786612" y="970346"/>
                  </a:lnTo>
                  <a:cubicBezTo>
                    <a:pt x="2786612" y="970346"/>
                    <a:pt x="2786612" y="970346"/>
                    <a:pt x="2811807" y="1002891"/>
                  </a:cubicBezTo>
                  <a:cubicBezTo>
                    <a:pt x="2811807" y="1002891"/>
                    <a:pt x="2811807" y="1002891"/>
                    <a:pt x="2811807" y="1037761"/>
                  </a:cubicBezTo>
                  <a:cubicBezTo>
                    <a:pt x="2811807" y="1037761"/>
                    <a:pt x="2811807" y="1037761"/>
                    <a:pt x="2812951" y="1037761"/>
                  </a:cubicBezTo>
                  <a:lnTo>
                    <a:pt x="2820970" y="1037761"/>
                  </a:lnTo>
                  <a:cubicBezTo>
                    <a:pt x="2820970" y="1037761"/>
                    <a:pt x="2820970" y="1037761"/>
                    <a:pt x="2820970" y="1035727"/>
                  </a:cubicBezTo>
                  <a:lnTo>
                    <a:pt x="2820970" y="1021489"/>
                  </a:lnTo>
                  <a:cubicBezTo>
                    <a:pt x="2820970" y="1021489"/>
                    <a:pt x="2820970" y="1021489"/>
                    <a:pt x="2821829" y="1021489"/>
                  </a:cubicBezTo>
                  <a:lnTo>
                    <a:pt x="2827841" y="1021489"/>
                  </a:lnTo>
                  <a:cubicBezTo>
                    <a:pt x="2827841" y="1021489"/>
                    <a:pt x="2827841" y="1021489"/>
                    <a:pt x="2827841" y="1022651"/>
                  </a:cubicBezTo>
                  <a:lnTo>
                    <a:pt x="2827841" y="1030787"/>
                  </a:lnTo>
                  <a:cubicBezTo>
                    <a:pt x="2837003" y="1033113"/>
                    <a:pt x="2837003" y="1033113"/>
                    <a:pt x="2837003" y="981970"/>
                  </a:cubicBezTo>
                  <a:cubicBezTo>
                    <a:pt x="2837003" y="981970"/>
                    <a:pt x="2837003" y="981970"/>
                    <a:pt x="2875943" y="981970"/>
                  </a:cubicBezTo>
                  <a:cubicBezTo>
                    <a:pt x="2875943" y="981970"/>
                    <a:pt x="2875943" y="981970"/>
                    <a:pt x="2875943" y="907581"/>
                  </a:cubicBezTo>
                  <a:cubicBezTo>
                    <a:pt x="2875943" y="907581"/>
                    <a:pt x="2875943" y="907581"/>
                    <a:pt x="2912591" y="907581"/>
                  </a:cubicBezTo>
                  <a:cubicBezTo>
                    <a:pt x="2912591" y="907581"/>
                    <a:pt x="2912591" y="907581"/>
                    <a:pt x="2912591" y="906709"/>
                  </a:cubicBezTo>
                  <a:lnTo>
                    <a:pt x="2912591" y="900607"/>
                  </a:lnTo>
                  <a:cubicBezTo>
                    <a:pt x="2912591" y="900607"/>
                    <a:pt x="2912591" y="900607"/>
                    <a:pt x="2935497" y="900607"/>
                  </a:cubicBezTo>
                  <a:cubicBezTo>
                    <a:pt x="2935497" y="900607"/>
                    <a:pt x="2935497" y="900607"/>
                    <a:pt x="2935497" y="861088"/>
                  </a:cubicBezTo>
                  <a:cubicBezTo>
                    <a:pt x="2930915" y="861088"/>
                    <a:pt x="2930915" y="861088"/>
                    <a:pt x="2930915" y="859344"/>
                  </a:cubicBezTo>
                  <a:lnTo>
                    <a:pt x="2930915" y="847140"/>
                  </a:lnTo>
                  <a:lnTo>
                    <a:pt x="2935497" y="849465"/>
                  </a:lnTo>
                  <a:cubicBezTo>
                    <a:pt x="2935497" y="849465"/>
                    <a:pt x="2935497" y="849465"/>
                    <a:pt x="2940079" y="826218"/>
                  </a:cubicBezTo>
                  <a:cubicBezTo>
                    <a:pt x="2940079" y="826218"/>
                    <a:pt x="2940079" y="826218"/>
                    <a:pt x="2944659" y="849465"/>
                  </a:cubicBezTo>
                  <a:cubicBezTo>
                    <a:pt x="2946951" y="847140"/>
                    <a:pt x="2946951" y="847140"/>
                    <a:pt x="2947237" y="846268"/>
                  </a:cubicBezTo>
                  <a:lnTo>
                    <a:pt x="2949241" y="840166"/>
                  </a:lnTo>
                  <a:cubicBezTo>
                    <a:pt x="2949241" y="840166"/>
                    <a:pt x="2949241" y="840166"/>
                    <a:pt x="2949813" y="839004"/>
                  </a:cubicBezTo>
                  <a:lnTo>
                    <a:pt x="2953821" y="830867"/>
                  </a:lnTo>
                  <a:cubicBezTo>
                    <a:pt x="2953821" y="830867"/>
                    <a:pt x="2953821" y="830867"/>
                    <a:pt x="2954395" y="829705"/>
                  </a:cubicBezTo>
                  <a:lnTo>
                    <a:pt x="2958403" y="821569"/>
                  </a:lnTo>
                  <a:cubicBezTo>
                    <a:pt x="2958403" y="821569"/>
                    <a:pt x="2958403" y="821569"/>
                    <a:pt x="2959834" y="820697"/>
                  </a:cubicBezTo>
                  <a:lnTo>
                    <a:pt x="2969855" y="814595"/>
                  </a:lnTo>
                  <a:cubicBezTo>
                    <a:pt x="2969855" y="814595"/>
                    <a:pt x="2969855" y="814595"/>
                    <a:pt x="2971573" y="813433"/>
                  </a:cubicBezTo>
                  <a:lnTo>
                    <a:pt x="2983599" y="805296"/>
                  </a:lnTo>
                  <a:cubicBezTo>
                    <a:pt x="2983599" y="805296"/>
                    <a:pt x="2983599" y="805296"/>
                    <a:pt x="2984458" y="804134"/>
                  </a:cubicBezTo>
                  <a:lnTo>
                    <a:pt x="2990471" y="795998"/>
                  </a:lnTo>
                  <a:cubicBezTo>
                    <a:pt x="2990471" y="795998"/>
                    <a:pt x="2990471" y="795998"/>
                    <a:pt x="2991043" y="793964"/>
                  </a:cubicBezTo>
                  <a:lnTo>
                    <a:pt x="2995052" y="779725"/>
                  </a:lnTo>
                  <a:cubicBezTo>
                    <a:pt x="2995052" y="779725"/>
                    <a:pt x="2995052" y="779725"/>
                    <a:pt x="2995625" y="781759"/>
                  </a:cubicBezTo>
                  <a:lnTo>
                    <a:pt x="2999633" y="795998"/>
                  </a:lnTo>
                  <a:cubicBezTo>
                    <a:pt x="2999633" y="795998"/>
                    <a:pt x="2999633" y="795998"/>
                    <a:pt x="3000205" y="796869"/>
                  </a:cubicBezTo>
                  <a:lnTo>
                    <a:pt x="3004214" y="802972"/>
                  </a:lnTo>
                  <a:cubicBezTo>
                    <a:pt x="3004214" y="802972"/>
                    <a:pt x="3004214" y="802972"/>
                    <a:pt x="3005646" y="804134"/>
                  </a:cubicBezTo>
                  <a:lnTo>
                    <a:pt x="3015667" y="812270"/>
                  </a:lnTo>
                  <a:cubicBezTo>
                    <a:pt x="3015667" y="812270"/>
                    <a:pt x="3015667" y="812270"/>
                    <a:pt x="3016813" y="813433"/>
                  </a:cubicBezTo>
                  <a:lnTo>
                    <a:pt x="3024828" y="821569"/>
                  </a:lnTo>
                  <a:cubicBezTo>
                    <a:pt x="3024828" y="821569"/>
                    <a:pt x="3024828" y="821569"/>
                    <a:pt x="3025975" y="822731"/>
                  </a:cubicBezTo>
                  <a:lnTo>
                    <a:pt x="3033991" y="830867"/>
                  </a:lnTo>
                  <a:cubicBezTo>
                    <a:pt x="3033991" y="830867"/>
                    <a:pt x="3033991" y="830867"/>
                    <a:pt x="3034278" y="832030"/>
                  </a:cubicBezTo>
                  <a:lnTo>
                    <a:pt x="3036281" y="840166"/>
                  </a:lnTo>
                  <a:cubicBezTo>
                    <a:pt x="3036281" y="840166"/>
                    <a:pt x="3036281" y="840166"/>
                    <a:pt x="3036567" y="841328"/>
                  </a:cubicBezTo>
                  <a:lnTo>
                    <a:pt x="3038572" y="849465"/>
                  </a:lnTo>
                  <a:cubicBezTo>
                    <a:pt x="3043153" y="849465"/>
                    <a:pt x="3043153" y="849465"/>
                    <a:pt x="3045443" y="826218"/>
                  </a:cubicBezTo>
                  <a:cubicBezTo>
                    <a:pt x="3045443" y="826218"/>
                    <a:pt x="3045443" y="826218"/>
                    <a:pt x="3050025" y="849465"/>
                  </a:cubicBezTo>
                  <a:cubicBezTo>
                    <a:pt x="3054605" y="849465"/>
                    <a:pt x="3054605" y="849465"/>
                    <a:pt x="3054605" y="851208"/>
                  </a:cubicBezTo>
                  <a:lnTo>
                    <a:pt x="3054605" y="863413"/>
                  </a:lnTo>
                  <a:cubicBezTo>
                    <a:pt x="3050025" y="863413"/>
                    <a:pt x="3050025" y="863413"/>
                    <a:pt x="3050025" y="895958"/>
                  </a:cubicBezTo>
                  <a:cubicBezTo>
                    <a:pt x="3050025" y="895958"/>
                    <a:pt x="3050025" y="895958"/>
                    <a:pt x="3051171" y="895958"/>
                  </a:cubicBezTo>
                  <a:lnTo>
                    <a:pt x="3059187" y="895958"/>
                  </a:lnTo>
                  <a:cubicBezTo>
                    <a:pt x="3059187" y="900607"/>
                    <a:pt x="3059187" y="900607"/>
                    <a:pt x="3060047" y="900607"/>
                  </a:cubicBezTo>
                  <a:lnTo>
                    <a:pt x="3066059" y="900607"/>
                  </a:lnTo>
                  <a:cubicBezTo>
                    <a:pt x="3066059" y="900607"/>
                    <a:pt x="3066059" y="900607"/>
                    <a:pt x="3066059" y="899445"/>
                  </a:cubicBezTo>
                  <a:lnTo>
                    <a:pt x="3066059" y="891308"/>
                  </a:lnTo>
                  <a:cubicBezTo>
                    <a:pt x="3066059" y="891308"/>
                    <a:pt x="3066059" y="891308"/>
                    <a:pt x="3068349" y="891308"/>
                  </a:cubicBezTo>
                  <a:lnTo>
                    <a:pt x="3084383" y="891308"/>
                  </a:lnTo>
                  <a:cubicBezTo>
                    <a:pt x="3084383" y="891308"/>
                    <a:pt x="3084383" y="891308"/>
                    <a:pt x="3084383" y="889274"/>
                  </a:cubicBezTo>
                  <a:lnTo>
                    <a:pt x="3084383" y="875036"/>
                  </a:lnTo>
                  <a:cubicBezTo>
                    <a:pt x="3084383" y="875036"/>
                    <a:pt x="3084383" y="875036"/>
                    <a:pt x="3123323" y="875036"/>
                  </a:cubicBezTo>
                  <a:cubicBezTo>
                    <a:pt x="3123323" y="875036"/>
                    <a:pt x="3123323" y="875036"/>
                    <a:pt x="3123323" y="876489"/>
                  </a:cubicBezTo>
                  <a:lnTo>
                    <a:pt x="3123323" y="886659"/>
                  </a:lnTo>
                  <a:cubicBezTo>
                    <a:pt x="3123323" y="886659"/>
                    <a:pt x="3123323" y="886659"/>
                    <a:pt x="3143937" y="886659"/>
                  </a:cubicBezTo>
                  <a:cubicBezTo>
                    <a:pt x="3143937" y="886659"/>
                    <a:pt x="3143937" y="886659"/>
                    <a:pt x="3143937" y="888984"/>
                  </a:cubicBezTo>
                  <a:lnTo>
                    <a:pt x="3143937" y="905256"/>
                  </a:lnTo>
                  <a:cubicBezTo>
                    <a:pt x="3139357" y="905256"/>
                    <a:pt x="3139357" y="905256"/>
                    <a:pt x="3139357" y="906128"/>
                  </a:cubicBezTo>
                  <a:lnTo>
                    <a:pt x="3139357" y="912230"/>
                  </a:lnTo>
                  <a:cubicBezTo>
                    <a:pt x="3143937" y="912230"/>
                    <a:pt x="3143937" y="912230"/>
                    <a:pt x="3143937" y="913974"/>
                  </a:cubicBezTo>
                  <a:lnTo>
                    <a:pt x="3143937" y="926178"/>
                  </a:lnTo>
                  <a:lnTo>
                    <a:pt x="3139357" y="930827"/>
                  </a:lnTo>
                  <a:cubicBezTo>
                    <a:pt x="3139357" y="930827"/>
                    <a:pt x="3139357" y="930827"/>
                    <a:pt x="3139357" y="986619"/>
                  </a:cubicBezTo>
                  <a:cubicBezTo>
                    <a:pt x="3139357" y="986619"/>
                    <a:pt x="3139357" y="986619"/>
                    <a:pt x="3141360" y="986619"/>
                  </a:cubicBezTo>
                  <a:lnTo>
                    <a:pt x="3155391" y="986619"/>
                  </a:lnTo>
                  <a:cubicBezTo>
                    <a:pt x="3155391" y="991268"/>
                    <a:pt x="3155391" y="991268"/>
                    <a:pt x="3157107" y="991268"/>
                  </a:cubicBezTo>
                  <a:lnTo>
                    <a:pt x="3169135" y="991268"/>
                  </a:lnTo>
                  <a:cubicBezTo>
                    <a:pt x="3169135" y="991268"/>
                    <a:pt x="3169135" y="991268"/>
                    <a:pt x="3169135" y="993302"/>
                  </a:cubicBezTo>
                  <a:lnTo>
                    <a:pt x="3169135" y="1007541"/>
                  </a:lnTo>
                  <a:cubicBezTo>
                    <a:pt x="3169135" y="1007541"/>
                    <a:pt x="3169135" y="1007541"/>
                    <a:pt x="3170853" y="1007541"/>
                  </a:cubicBezTo>
                  <a:lnTo>
                    <a:pt x="3182877" y="1007541"/>
                  </a:lnTo>
                  <a:cubicBezTo>
                    <a:pt x="3182877" y="1007541"/>
                    <a:pt x="3182877" y="1007541"/>
                    <a:pt x="3182877" y="1005507"/>
                  </a:cubicBezTo>
                  <a:lnTo>
                    <a:pt x="3182877" y="991268"/>
                  </a:lnTo>
                  <a:cubicBezTo>
                    <a:pt x="3182877" y="991268"/>
                    <a:pt x="3182877" y="991268"/>
                    <a:pt x="3184880" y="990106"/>
                  </a:cubicBezTo>
                  <a:lnTo>
                    <a:pt x="3198911" y="981970"/>
                  </a:lnTo>
                  <a:cubicBezTo>
                    <a:pt x="3198911" y="981970"/>
                    <a:pt x="3198911" y="981970"/>
                    <a:pt x="3198911" y="961048"/>
                  </a:cubicBezTo>
                  <a:cubicBezTo>
                    <a:pt x="3194330" y="961048"/>
                    <a:pt x="3194330" y="961048"/>
                    <a:pt x="3194330" y="937801"/>
                  </a:cubicBezTo>
                  <a:cubicBezTo>
                    <a:pt x="3194330" y="937801"/>
                    <a:pt x="3194330" y="937801"/>
                    <a:pt x="3195474" y="937801"/>
                  </a:cubicBezTo>
                  <a:lnTo>
                    <a:pt x="3203492" y="937801"/>
                  </a:lnTo>
                  <a:cubicBezTo>
                    <a:pt x="3203492" y="935477"/>
                    <a:pt x="3203492" y="935477"/>
                    <a:pt x="3224107" y="935477"/>
                  </a:cubicBezTo>
                  <a:cubicBezTo>
                    <a:pt x="3224107" y="935477"/>
                    <a:pt x="3224107" y="935477"/>
                    <a:pt x="3224107" y="934314"/>
                  </a:cubicBezTo>
                  <a:lnTo>
                    <a:pt x="3224107" y="926178"/>
                  </a:lnTo>
                  <a:cubicBezTo>
                    <a:pt x="3224107" y="926178"/>
                    <a:pt x="3224107" y="926178"/>
                    <a:pt x="3225825" y="926178"/>
                  </a:cubicBezTo>
                  <a:lnTo>
                    <a:pt x="3237850" y="926178"/>
                  </a:lnTo>
                  <a:cubicBezTo>
                    <a:pt x="3237850" y="926178"/>
                    <a:pt x="3237850" y="926178"/>
                    <a:pt x="3237850" y="809946"/>
                  </a:cubicBezTo>
                  <a:cubicBezTo>
                    <a:pt x="3237850" y="809946"/>
                    <a:pt x="3237850" y="809946"/>
                    <a:pt x="3238995" y="809946"/>
                  </a:cubicBezTo>
                  <a:lnTo>
                    <a:pt x="3247012" y="809946"/>
                  </a:lnTo>
                  <a:cubicBezTo>
                    <a:pt x="3247012" y="809946"/>
                    <a:pt x="3247012" y="809946"/>
                    <a:pt x="3247012" y="807621"/>
                  </a:cubicBezTo>
                  <a:lnTo>
                    <a:pt x="3247012" y="791348"/>
                  </a:lnTo>
                  <a:cubicBezTo>
                    <a:pt x="3249303" y="791348"/>
                    <a:pt x="3249303" y="791348"/>
                    <a:pt x="3249303" y="744855"/>
                  </a:cubicBezTo>
                  <a:cubicBezTo>
                    <a:pt x="3249303" y="744855"/>
                    <a:pt x="3249303" y="744855"/>
                    <a:pt x="3250449" y="744855"/>
                  </a:cubicBezTo>
                  <a:lnTo>
                    <a:pt x="3258465" y="744855"/>
                  </a:lnTo>
                  <a:cubicBezTo>
                    <a:pt x="3258465" y="744855"/>
                    <a:pt x="3258465" y="744855"/>
                    <a:pt x="3258465" y="746018"/>
                  </a:cubicBezTo>
                  <a:lnTo>
                    <a:pt x="3258465" y="754154"/>
                  </a:lnTo>
                  <a:cubicBezTo>
                    <a:pt x="3263045" y="754154"/>
                    <a:pt x="3263045" y="754154"/>
                    <a:pt x="3263045" y="751829"/>
                  </a:cubicBezTo>
                  <a:lnTo>
                    <a:pt x="3263045" y="735557"/>
                  </a:lnTo>
                  <a:cubicBezTo>
                    <a:pt x="3263045" y="735557"/>
                    <a:pt x="3263045" y="735557"/>
                    <a:pt x="3264477" y="734976"/>
                  </a:cubicBezTo>
                  <a:lnTo>
                    <a:pt x="3274499" y="730908"/>
                  </a:lnTo>
                  <a:cubicBezTo>
                    <a:pt x="3274499" y="730908"/>
                    <a:pt x="3274499" y="730908"/>
                    <a:pt x="3275644" y="731489"/>
                  </a:cubicBezTo>
                  <a:lnTo>
                    <a:pt x="3283661" y="735557"/>
                  </a:lnTo>
                  <a:cubicBezTo>
                    <a:pt x="3283661" y="735557"/>
                    <a:pt x="3283661" y="735557"/>
                    <a:pt x="3285379" y="735557"/>
                  </a:cubicBezTo>
                  <a:lnTo>
                    <a:pt x="3297405" y="735557"/>
                  </a:lnTo>
                  <a:cubicBezTo>
                    <a:pt x="3297405" y="735557"/>
                    <a:pt x="3297405" y="735557"/>
                    <a:pt x="3297405" y="705336"/>
                  </a:cubicBezTo>
                  <a:cubicBezTo>
                    <a:pt x="3297405" y="705336"/>
                    <a:pt x="3297405" y="705336"/>
                    <a:pt x="3298550" y="705336"/>
                  </a:cubicBezTo>
                  <a:lnTo>
                    <a:pt x="3306565" y="705336"/>
                  </a:lnTo>
                  <a:cubicBezTo>
                    <a:pt x="3306565" y="709986"/>
                    <a:pt x="3306565" y="709986"/>
                    <a:pt x="3307997" y="709986"/>
                  </a:cubicBezTo>
                  <a:lnTo>
                    <a:pt x="3318019" y="709986"/>
                  </a:lnTo>
                  <a:cubicBezTo>
                    <a:pt x="3318019" y="705336"/>
                    <a:pt x="3318019" y="705336"/>
                    <a:pt x="3319165" y="705336"/>
                  </a:cubicBezTo>
                  <a:lnTo>
                    <a:pt x="3327182" y="705336"/>
                  </a:lnTo>
                  <a:cubicBezTo>
                    <a:pt x="3327182" y="705336"/>
                    <a:pt x="3327182" y="705336"/>
                    <a:pt x="3327182" y="740206"/>
                  </a:cubicBezTo>
                  <a:cubicBezTo>
                    <a:pt x="3327182" y="740206"/>
                    <a:pt x="3327182" y="740206"/>
                    <a:pt x="3328613" y="741368"/>
                  </a:cubicBezTo>
                  <a:lnTo>
                    <a:pt x="3338635" y="749505"/>
                  </a:lnTo>
                  <a:cubicBezTo>
                    <a:pt x="3336344" y="756479"/>
                    <a:pt x="3336344" y="756479"/>
                    <a:pt x="3361539" y="756479"/>
                  </a:cubicBezTo>
                  <a:cubicBezTo>
                    <a:pt x="3361539" y="756479"/>
                    <a:pt x="3361539" y="756479"/>
                    <a:pt x="3361539" y="755026"/>
                  </a:cubicBezTo>
                  <a:lnTo>
                    <a:pt x="3361539" y="744855"/>
                  </a:lnTo>
                  <a:cubicBezTo>
                    <a:pt x="3361539" y="744855"/>
                    <a:pt x="3361539" y="744855"/>
                    <a:pt x="3391317" y="735557"/>
                  </a:cubicBezTo>
                  <a:cubicBezTo>
                    <a:pt x="3391317" y="735557"/>
                    <a:pt x="3391317" y="735557"/>
                    <a:pt x="3391317" y="734395"/>
                  </a:cubicBezTo>
                  <a:lnTo>
                    <a:pt x="3391317" y="726258"/>
                  </a:lnTo>
                  <a:cubicBezTo>
                    <a:pt x="3391317" y="726258"/>
                    <a:pt x="3391317" y="726258"/>
                    <a:pt x="3392176" y="726258"/>
                  </a:cubicBezTo>
                  <a:lnTo>
                    <a:pt x="3398189" y="726258"/>
                  </a:lnTo>
                  <a:cubicBezTo>
                    <a:pt x="3398189" y="726258"/>
                    <a:pt x="3398189" y="726258"/>
                    <a:pt x="3398189" y="725387"/>
                  </a:cubicBezTo>
                  <a:lnTo>
                    <a:pt x="3398189" y="719284"/>
                  </a:lnTo>
                  <a:cubicBezTo>
                    <a:pt x="3398189" y="719284"/>
                    <a:pt x="3398189" y="719284"/>
                    <a:pt x="3400479" y="719284"/>
                  </a:cubicBezTo>
                  <a:lnTo>
                    <a:pt x="3416513" y="719284"/>
                  </a:lnTo>
                  <a:cubicBezTo>
                    <a:pt x="3416513" y="719284"/>
                    <a:pt x="3416513" y="719284"/>
                    <a:pt x="3416513" y="720156"/>
                  </a:cubicBezTo>
                  <a:lnTo>
                    <a:pt x="3416513" y="726258"/>
                  </a:lnTo>
                  <a:cubicBezTo>
                    <a:pt x="3416513" y="726258"/>
                    <a:pt x="3416513" y="726258"/>
                    <a:pt x="3418231" y="726258"/>
                  </a:cubicBezTo>
                  <a:lnTo>
                    <a:pt x="3430257" y="726258"/>
                  </a:lnTo>
                  <a:cubicBezTo>
                    <a:pt x="3430257" y="726258"/>
                    <a:pt x="3430257" y="726258"/>
                    <a:pt x="3430257" y="728002"/>
                  </a:cubicBezTo>
                  <a:lnTo>
                    <a:pt x="3430257" y="740206"/>
                  </a:lnTo>
                  <a:cubicBezTo>
                    <a:pt x="3430257" y="740206"/>
                    <a:pt x="3430257" y="740206"/>
                    <a:pt x="3455452" y="740206"/>
                  </a:cubicBezTo>
                  <a:cubicBezTo>
                    <a:pt x="3455452" y="740206"/>
                    <a:pt x="3455452" y="740206"/>
                    <a:pt x="3455452" y="739044"/>
                  </a:cubicBezTo>
                  <a:lnTo>
                    <a:pt x="3455452" y="730908"/>
                  </a:lnTo>
                  <a:cubicBezTo>
                    <a:pt x="3455452" y="730908"/>
                    <a:pt x="3455452" y="730908"/>
                    <a:pt x="3456884" y="730908"/>
                  </a:cubicBezTo>
                  <a:lnTo>
                    <a:pt x="3466905" y="730908"/>
                  </a:lnTo>
                  <a:cubicBezTo>
                    <a:pt x="3466905" y="730908"/>
                    <a:pt x="3466905" y="730908"/>
                    <a:pt x="3466905" y="729745"/>
                  </a:cubicBezTo>
                  <a:lnTo>
                    <a:pt x="3466905" y="721609"/>
                  </a:lnTo>
                  <a:cubicBezTo>
                    <a:pt x="3466905" y="721609"/>
                    <a:pt x="3466905" y="721609"/>
                    <a:pt x="3468623" y="721609"/>
                  </a:cubicBezTo>
                  <a:lnTo>
                    <a:pt x="3480647" y="721609"/>
                  </a:lnTo>
                  <a:cubicBezTo>
                    <a:pt x="3480647" y="721609"/>
                    <a:pt x="3480647" y="721609"/>
                    <a:pt x="3480647" y="722771"/>
                  </a:cubicBezTo>
                  <a:lnTo>
                    <a:pt x="3480647" y="730908"/>
                  </a:lnTo>
                  <a:cubicBezTo>
                    <a:pt x="3485229" y="730908"/>
                    <a:pt x="3485229" y="730908"/>
                    <a:pt x="3485229" y="675116"/>
                  </a:cubicBezTo>
                  <a:cubicBezTo>
                    <a:pt x="3485229" y="675116"/>
                    <a:pt x="3485229" y="675116"/>
                    <a:pt x="3588304" y="675116"/>
                  </a:cubicBezTo>
                  <a:cubicBezTo>
                    <a:pt x="3588304" y="675116"/>
                    <a:pt x="3588304" y="675116"/>
                    <a:pt x="3588304" y="749505"/>
                  </a:cubicBezTo>
                  <a:cubicBezTo>
                    <a:pt x="3588304" y="749505"/>
                    <a:pt x="3588304" y="749505"/>
                    <a:pt x="3590595" y="749505"/>
                  </a:cubicBezTo>
                  <a:lnTo>
                    <a:pt x="3606629" y="749505"/>
                  </a:lnTo>
                  <a:cubicBezTo>
                    <a:pt x="3606629" y="749505"/>
                    <a:pt x="3606629" y="749505"/>
                    <a:pt x="3606629" y="665817"/>
                  </a:cubicBezTo>
                  <a:cubicBezTo>
                    <a:pt x="3606629" y="665817"/>
                    <a:pt x="3606629" y="665817"/>
                    <a:pt x="3629535" y="654194"/>
                  </a:cubicBezTo>
                  <a:cubicBezTo>
                    <a:pt x="3629535" y="654194"/>
                    <a:pt x="3629535" y="654194"/>
                    <a:pt x="3659311" y="654194"/>
                  </a:cubicBezTo>
                  <a:cubicBezTo>
                    <a:pt x="3659311" y="654194"/>
                    <a:pt x="3659311" y="654194"/>
                    <a:pt x="3661316" y="652451"/>
                  </a:cubicBezTo>
                  <a:lnTo>
                    <a:pt x="3675345" y="640246"/>
                  </a:lnTo>
                  <a:cubicBezTo>
                    <a:pt x="3675345" y="640246"/>
                    <a:pt x="3675345" y="640246"/>
                    <a:pt x="3714285" y="640246"/>
                  </a:cubicBezTo>
                  <a:cubicBezTo>
                    <a:pt x="3714285" y="640246"/>
                    <a:pt x="3714285" y="640246"/>
                    <a:pt x="3714285" y="641990"/>
                  </a:cubicBezTo>
                  <a:lnTo>
                    <a:pt x="3714285" y="654194"/>
                  </a:lnTo>
                  <a:cubicBezTo>
                    <a:pt x="3714285" y="654194"/>
                    <a:pt x="3714285" y="654194"/>
                    <a:pt x="3753224" y="654194"/>
                  </a:cubicBezTo>
                  <a:cubicBezTo>
                    <a:pt x="3753224" y="654194"/>
                    <a:pt x="3753224" y="654194"/>
                    <a:pt x="3753224" y="744855"/>
                  </a:cubicBezTo>
                  <a:cubicBezTo>
                    <a:pt x="3753224" y="744855"/>
                    <a:pt x="3753224" y="744855"/>
                    <a:pt x="3754656" y="744855"/>
                  </a:cubicBezTo>
                  <a:lnTo>
                    <a:pt x="3764677" y="744855"/>
                  </a:lnTo>
                  <a:cubicBezTo>
                    <a:pt x="3764677" y="744855"/>
                    <a:pt x="3764677" y="744855"/>
                    <a:pt x="3764677" y="877360"/>
                  </a:cubicBezTo>
                  <a:cubicBezTo>
                    <a:pt x="3764677" y="877360"/>
                    <a:pt x="3764677" y="877360"/>
                    <a:pt x="3766967" y="877360"/>
                  </a:cubicBezTo>
                  <a:lnTo>
                    <a:pt x="3783001" y="877360"/>
                  </a:lnTo>
                  <a:cubicBezTo>
                    <a:pt x="3783001" y="877360"/>
                    <a:pt x="3783001" y="877360"/>
                    <a:pt x="3783001" y="791348"/>
                  </a:cubicBezTo>
                  <a:cubicBezTo>
                    <a:pt x="3783001" y="791348"/>
                    <a:pt x="3783001" y="791348"/>
                    <a:pt x="3783861" y="790767"/>
                  </a:cubicBezTo>
                  <a:lnTo>
                    <a:pt x="3789873" y="786699"/>
                  </a:lnTo>
                  <a:cubicBezTo>
                    <a:pt x="3794455" y="786699"/>
                    <a:pt x="3794455" y="786699"/>
                    <a:pt x="3794455" y="787861"/>
                  </a:cubicBezTo>
                  <a:lnTo>
                    <a:pt x="3794455" y="795998"/>
                  </a:lnTo>
                  <a:cubicBezTo>
                    <a:pt x="3794455" y="795998"/>
                    <a:pt x="3794455" y="795998"/>
                    <a:pt x="3796744" y="794835"/>
                  </a:cubicBezTo>
                  <a:lnTo>
                    <a:pt x="3812779" y="786699"/>
                  </a:lnTo>
                  <a:cubicBezTo>
                    <a:pt x="3812779" y="786699"/>
                    <a:pt x="3812779" y="786699"/>
                    <a:pt x="3814783" y="786699"/>
                  </a:cubicBezTo>
                  <a:lnTo>
                    <a:pt x="3828812" y="786699"/>
                  </a:lnTo>
                  <a:cubicBezTo>
                    <a:pt x="3828812" y="786699"/>
                    <a:pt x="3828812" y="786699"/>
                    <a:pt x="3828812" y="944775"/>
                  </a:cubicBezTo>
                  <a:cubicBezTo>
                    <a:pt x="3828812" y="944775"/>
                    <a:pt x="3828812" y="944775"/>
                    <a:pt x="3860881" y="949425"/>
                  </a:cubicBezTo>
                  <a:cubicBezTo>
                    <a:pt x="3860881" y="947100"/>
                    <a:pt x="3860881" y="944775"/>
                    <a:pt x="3860881" y="942451"/>
                  </a:cubicBezTo>
                  <a:cubicBezTo>
                    <a:pt x="3872333" y="942451"/>
                    <a:pt x="3883785" y="942451"/>
                    <a:pt x="3895238" y="942451"/>
                  </a:cubicBezTo>
                  <a:cubicBezTo>
                    <a:pt x="3895238" y="930827"/>
                    <a:pt x="3895238" y="921529"/>
                    <a:pt x="3895238" y="912230"/>
                  </a:cubicBezTo>
                  <a:lnTo>
                    <a:pt x="3904401" y="912230"/>
                  </a:lnTo>
                  <a:cubicBezTo>
                    <a:pt x="3904401" y="898282"/>
                    <a:pt x="3904401" y="886659"/>
                    <a:pt x="3904401" y="872711"/>
                  </a:cubicBezTo>
                  <a:cubicBezTo>
                    <a:pt x="3906691" y="872711"/>
                    <a:pt x="3908982" y="872711"/>
                    <a:pt x="3911273" y="872711"/>
                  </a:cubicBezTo>
                  <a:cubicBezTo>
                    <a:pt x="3911273" y="858763"/>
                    <a:pt x="3911273" y="847140"/>
                    <a:pt x="3911273" y="833192"/>
                  </a:cubicBezTo>
                  <a:cubicBezTo>
                    <a:pt x="3915853" y="833192"/>
                    <a:pt x="3920434" y="833192"/>
                    <a:pt x="3927307" y="833192"/>
                  </a:cubicBezTo>
                  <a:cubicBezTo>
                    <a:pt x="3943340" y="828543"/>
                    <a:pt x="3961664" y="819244"/>
                    <a:pt x="3977697" y="812270"/>
                  </a:cubicBezTo>
                  <a:cubicBezTo>
                    <a:pt x="3979989" y="805296"/>
                    <a:pt x="3979989" y="798322"/>
                    <a:pt x="3979989" y="791348"/>
                  </a:cubicBezTo>
                  <a:cubicBezTo>
                    <a:pt x="3982279" y="798322"/>
                    <a:pt x="3982279" y="805296"/>
                    <a:pt x="3984570" y="812270"/>
                  </a:cubicBezTo>
                  <a:cubicBezTo>
                    <a:pt x="4002895" y="821569"/>
                    <a:pt x="4018928" y="830867"/>
                    <a:pt x="4037253" y="840166"/>
                  </a:cubicBezTo>
                  <a:cubicBezTo>
                    <a:pt x="4037253" y="837847"/>
                    <a:pt x="4037253" y="835529"/>
                    <a:pt x="4037253" y="835517"/>
                  </a:cubicBezTo>
                  <a:cubicBezTo>
                    <a:pt x="4041833" y="835517"/>
                    <a:pt x="4046416" y="835517"/>
                    <a:pt x="4050996" y="835517"/>
                  </a:cubicBezTo>
                  <a:cubicBezTo>
                    <a:pt x="4050996" y="847140"/>
                    <a:pt x="4050996" y="861088"/>
                    <a:pt x="4050996" y="872711"/>
                  </a:cubicBezTo>
                  <a:cubicBezTo>
                    <a:pt x="4053287" y="872711"/>
                    <a:pt x="4055577" y="872711"/>
                    <a:pt x="4057867" y="872711"/>
                  </a:cubicBezTo>
                  <a:cubicBezTo>
                    <a:pt x="4057867" y="886659"/>
                    <a:pt x="4057867" y="900607"/>
                    <a:pt x="4057867" y="916879"/>
                  </a:cubicBezTo>
                  <a:cubicBezTo>
                    <a:pt x="4060159" y="916879"/>
                    <a:pt x="4062449" y="916879"/>
                    <a:pt x="4064740" y="916879"/>
                  </a:cubicBezTo>
                  <a:cubicBezTo>
                    <a:pt x="4064740" y="923853"/>
                    <a:pt x="4064740" y="930827"/>
                    <a:pt x="4064740" y="937801"/>
                  </a:cubicBezTo>
                  <a:cubicBezTo>
                    <a:pt x="4069321" y="937801"/>
                    <a:pt x="4073901" y="937801"/>
                    <a:pt x="4078483" y="937801"/>
                  </a:cubicBezTo>
                  <a:cubicBezTo>
                    <a:pt x="4078483" y="949425"/>
                    <a:pt x="4078483" y="958723"/>
                    <a:pt x="4078483" y="970346"/>
                  </a:cubicBezTo>
                  <a:cubicBezTo>
                    <a:pt x="4108260" y="968022"/>
                    <a:pt x="4135747" y="965697"/>
                    <a:pt x="4165523" y="963372"/>
                  </a:cubicBezTo>
                  <a:cubicBezTo>
                    <a:pt x="4165523" y="951749"/>
                    <a:pt x="4165523" y="942451"/>
                    <a:pt x="4165523" y="930827"/>
                  </a:cubicBezTo>
                  <a:cubicBezTo>
                    <a:pt x="4181557" y="930827"/>
                    <a:pt x="4197591" y="930827"/>
                    <a:pt x="4211335" y="930827"/>
                  </a:cubicBezTo>
                  <a:cubicBezTo>
                    <a:pt x="4211335" y="923853"/>
                    <a:pt x="4211335" y="919204"/>
                    <a:pt x="4211335" y="912230"/>
                  </a:cubicBezTo>
                  <a:cubicBezTo>
                    <a:pt x="4243403" y="912230"/>
                    <a:pt x="4275469" y="912230"/>
                    <a:pt x="4307538" y="912230"/>
                  </a:cubicBezTo>
                  <a:cubicBezTo>
                    <a:pt x="4307538" y="916879"/>
                    <a:pt x="4307538" y="919204"/>
                    <a:pt x="4307538" y="923853"/>
                  </a:cubicBezTo>
                  <a:cubicBezTo>
                    <a:pt x="4328153" y="923853"/>
                    <a:pt x="4348767" y="923853"/>
                    <a:pt x="4369382" y="923853"/>
                  </a:cubicBezTo>
                  <a:cubicBezTo>
                    <a:pt x="4369382" y="926178"/>
                    <a:pt x="4369382" y="928503"/>
                    <a:pt x="4369382" y="930827"/>
                  </a:cubicBezTo>
                  <a:cubicBezTo>
                    <a:pt x="4373963" y="930827"/>
                    <a:pt x="4380835" y="930827"/>
                    <a:pt x="4387707" y="930827"/>
                  </a:cubicBezTo>
                  <a:cubicBezTo>
                    <a:pt x="4387707" y="933152"/>
                    <a:pt x="4387707" y="935477"/>
                    <a:pt x="4387707" y="937801"/>
                  </a:cubicBezTo>
                  <a:cubicBezTo>
                    <a:pt x="4392287" y="937801"/>
                    <a:pt x="4399159" y="937801"/>
                    <a:pt x="4403740" y="937801"/>
                  </a:cubicBezTo>
                  <a:cubicBezTo>
                    <a:pt x="4403740" y="931132"/>
                    <a:pt x="4403740" y="924463"/>
                    <a:pt x="4403740" y="917794"/>
                  </a:cubicBezTo>
                  <a:lnTo>
                    <a:pt x="4475956" y="1039515"/>
                  </a:lnTo>
                  <a:lnTo>
                    <a:pt x="0" y="1039515"/>
                  </a:lnTo>
                  <a:lnTo>
                    <a:pt x="0" y="685283"/>
                  </a:lnTo>
                  <a:lnTo>
                    <a:pt x="9900" y="685283"/>
                  </a:lnTo>
                  <a:cubicBezTo>
                    <a:pt x="9900" y="685271"/>
                    <a:pt x="9900" y="684760"/>
                    <a:pt x="9900" y="661504"/>
                  </a:cubicBezTo>
                  <a:cubicBezTo>
                    <a:pt x="9907" y="661504"/>
                    <a:pt x="9987" y="661504"/>
                    <a:pt x="10941" y="661504"/>
                  </a:cubicBezTo>
                  <a:lnTo>
                    <a:pt x="18230" y="661504"/>
                  </a:lnTo>
                  <a:cubicBezTo>
                    <a:pt x="18230" y="661485"/>
                    <a:pt x="18230" y="660714"/>
                    <a:pt x="18230" y="629077"/>
                  </a:cubicBezTo>
                  <a:cubicBezTo>
                    <a:pt x="18238" y="629077"/>
                    <a:pt x="18317" y="629077"/>
                    <a:pt x="19272" y="629077"/>
                  </a:cubicBezTo>
                  <a:lnTo>
                    <a:pt x="26562" y="629077"/>
                  </a:lnTo>
                  <a:cubicBezTo>
                    <a:pt x="26562" y="629071"/>
                    <a:pt x="26562" y="628962"/>
                    <a:pt x="26562" y="627186"/>
                  </a:cubicBezTo>
                  <a:lnTo>
                    <a:pt x="26562" y="613945"/>
                  </a:lnTo>
                  <a:cubicBezTo>
                    <a:pt x="24478" y="613945"/>
                    <a:pt x="24478" y="613945"/>
                    <a:pt x="25259" y="612323"/>
                  </a:cubicBezTo>
                  <a:lnTo>
                    <a:pt x="30726" y="600974"/>
                  </a:lnTo>
                  <a:cubicBezTo>
                    <a:pt x="30732" y="600991"/>
                    <a:pt x="30932" y="601665"/>
                    <a:pt x="39057" y="629077"/>
                  </a:cubicBezTo>
                  <a:cubicBezTo>
                    <a:pt x="39066" y="629077"/>
                    <a:pt x="39140" y="629077"/>
                    <a:pt x="39838" y="629077"/>
                  </a:cubicBezTo>
                  <a:lnTo>
                    <a:pt x="45305" y="629077"/>
                  </a:lnTo>
                  <a:cubicBezTo>
                    <a:pt x="45305" y="629064"/>
                    <a:pt x="45305" y="627885"/>
                    <a:pt x="45305" y="523150"/>
                  </a:cubicBezTo>
                  <a:cubicBezTo>
                    <a:pt x="45315" y="523150"/>
                    <a:pt x="45433" y="523150"/>
                    <a:pt x="46867" y="523150"/>
                  </a:cubicBezTo>
                  <a:lnTo>
                    <a:pt x="57801" y="523150"/>
                  </a:lnTo>
                  <a:cubicBezTo>
                    <a:pt x="57801" y="523128"/>
                    <a:pt x="57801" y="522118"/>
                    <a:pt x="57801" y="475591"/>
                  </a:cubicBezTo>
                  <a:cubicBezTo>
                    <a:pt x="57818" y="475591"/>
                    <a:pt x="58461" y="475591"/>
                    <a:pt x="84875" y="475591"/>
                  </a:cubicBezTo>
                  <a:cubicBezTo>
                    <a:pt x="84875" y="475579"/>
                    <a:pt x="84875" y="475069"/>
                    <a:pt x="84875" y="453973"/>
                  </a:cubicBezTo>
                  <a:cubicBezTo>
                    <a:pt x="84895" y="453973"/>
                    <a:pt x="85705" y="453973"/>
                    <a:pt x="120280" y="453973"/>
                  </a:cubicBezTo>
                  <a:cubicBezTo>
                    <a:pt x="120280" y="453981"/>
                    <a:pt x="120280" y="454111"/>
                    <a:pt x="120280" y="456405"/>
                  </a:cubicBezTo>
                  <a:lnTo>
                    <a:pt x="120280" y="473429"/>
                  </a:lnTo>
                  <a:cubicBezTo>
                    <a:pt x="120290" y="473429"/>
                    <a:pt x="120424" y="473429"/>
                    <a:pt x="122623" y="473429"/>
                  </a:cubicBezTo>
                  <a:lnTo>
                    <a:pt x="139024" y="473429"/>
                  </a:lnTo>
                  <a:cubicBezTo>
                    <a:pt x="139024" y="473447"/>
                    <a:pt x="139024" y="474341"/>
                    <a:pt x="139024" y="520988"/>
                  </a:cubicBezTo>
                  <a:cubicBezTo>
                    <a:pt x="139030" y="520988"/>
                    <a:pt x="139108" y="520988"/>
                    <a:pt x="140065" y="520988"/>
                  </a:cubicBezTo>
                  <a:lnTo>
                    <a:pt x="147355" y="520988"/>
                  </a:lnTo>
                  <a:lnTo>
                    <a:pt x="161933" y="525312"/>
                  </a:lnTo>
                  <a:cubicBezTo>
                    <a:pt x="161933" y="525322"/>
                    <a:pt x="161933" y="525972"/>
                    <a:pt x="161933" y="564224"/>
                  </a:cubicBezTo>
                  <a:cubicBezTo>
                    <a:pt x="161939" y="564224"/>
                    <a:pt x="162017" y="564224"/>
                    <a:pt x="162975" y="564224"/>
                  </a:cubicBezTo>
                  <a:lnTo>
                    <a:pt x="170263" y="564224"/>
                  </a:lnTo>
                  <a:cubicBezTo>
                    <a:pt x="170263" y="564234"/>
                    <a:pt x="170263" y="564340"/>
                    <a:pt x="170263" y="565845"/>
                  </a:cubicBezTo>
                  <a:lnTo>
                    <a:pt x="170263" y="577194"/>
                  </a:lnTo>
                  <a:cubicBezTo>
                    <a:pt x="170271" y="577194"/>
                    <a:pt x="170399" y="577194"/>
                    <a:pt x="172346" y="577194"/>
                  </a:cubicBezTo>
                  <a:lnTo>
                    <a:pt x="186925" y="577194"/>
                  </a:lnTo>
                  <a:lnTo>
                    <a:pt x="193172" y="583680"/>
                  </a:lnTo>
                  <a:cubicBezTo>
                    <a:pt x="193172" y="583692"/>
                    <a:pt x="193172" y="584178"/>
                    <a:pt x="193172" y="605298"/>
                  </a:cubicBezTo>
                  <a:cubicBezTo>
                    <a:pt x="193182" y="605298"/>
                    <a:pt x="193316" y="605298"/>
                    <a:pt x="195515" y="605298"/>
                  </a:cubicBezTo>
                  <a:lnTo>
                    <a:pt x="211916" y="605298"/>
                  </a:lnTo>
                  <a:cubicBezTo>
                    <a:pt x="211916" y="605305"/>
                    <a:pt x="211916" y="605385"/>
                    <a:pt x="211916" y="606378"/>
                  </a:cubicBezTo>
                  <a:lnTo>
                    <a:pt x="211916" y="613945"/>
                  </a:lnTo>
                  <a:cubicBezTo>
                    <a:pt x="211926" y="613945"/>
                    <a:pt x="212027" y="613945"/>
                    <a:pt x="213218" y="613945"/>
                  </a:cubicBezTo>
                  <a:lnTo>
                    <a:pt x="222330" y="613945"/>
                  </a:lnTo>
                  <a:cubicBezTo>
                    <a:pt x="222330" y="613954"/>
                    <a:pt x="222330" y="614083"/>
                    <a:pt x="222330" y="616106"/>
                  </a:cubicBezTo>
                  <a:lnTo>
                    <a:pt x="222330" y="631239"/>
                  </a:lnTo>
                  <a:cubicBezTo>
                    <a:pt x="226495" y="631239"/>
                    <a:pt x="226495" y="631239"/>
                    <a:pt x="226495" y="629347"/>
                  </a:cubicBezTo>
                  <a:lnTo>
                    <a:pt x="226495" y="616106"/>
                  </a:lnTo>
                  <a:cubicBezTo>
                    <a:pt x="226501" y="616106"/>
                    <a:pt x="226581" y="616106"/>
                    <a:pt x="227536" y="616106"/>
                  </a:cubicBezTo>
                  <a:lnTo>
                    <a:pt x="234826" y="616106"/>
                  </a:lnTo>
                  <a:cubicBezTo>
                    <a:pt x="234826" y="616117"/>
                    <a:pt x="234826" y="616236"/>
                    <a:pt x="234826" y="617728"/>
                  </a:cubicBezTo>
                  <a:lnTo>
                    <a:pt x="234826" y="629077"/>
                  </a:lnTo>
                  <a:cubicBezTo>
                    <a:pt x="234835" y="629077"/>
                    <a:pt x="234910" y="629077"/>
                    <a:pt x="235607" y="629077"/>
                  </a:cubicBezTo>
                  <a:lnTo>
                    <a:pt x="241073" y="629077"/>
                  </a:lnTo>
                  <a:cubicBezTo>
                    <a:pt x="241073" y="624754"/>
                    <a:pt x="241073" y="624754"/>
                    <a:pt x="291056" y="624754"/>
                  </a:cubicBezTo>
                  <a:cubicBezTo>
                    <a:pt x="291056" y="624763"/>
                    <a:pt x="291056" y="624864"/>
                    <a:pt x="291056" y="626105"/>
                  </a:cubicBezTo>
                  <a:lnTo>
                    <a:pt x="291056" y="635562"/>
                  </a:lnTo>
                  <a:cubicBezTo>
                    <a:pt x="291065" y="635562"/>
                    <a:pt x="291142" y="635562"/>
                    <a:pt x="291837" y="635562"/>
                  </a:cubicBezTo>
                  <a:lnTo>
                    <a:pt x="297306" y="635562"/>
                  </a:lnTo>
                  <a:cubicBezTo>
                    <a:pt x="297306" y="635571"/>
                    <a:pt x="297306" y="635693"/>
                    <a:pt x="297306" y="637724"/>
                  </a:cubicBezTo>
                  <a:lnTo>
                    <a:pt x="297306" y="652857"/>
                  </a:lnTo>
                  <a:cubicBezTo>
                    <a:pt x="297314" y="652853"/>
                    <a:pt x="297433" y="652775"/>
                    <a:pt x="299387" y="651506"/>
                  </a:cubicBezTo>
                  <a:lnTo>
                    <a:pt x="313966" y="642048"/>
                  </a:lnTo>
                  <a:cubicBezTo>
                    <a:pt x="313968" y="642029"/>
                    <a:pt x="314103" y="641154"/>
                    <a:pt x="320214" y="600974"/>
                  </a:cubicBezTo>
                  <a:cubicBezTo>
                    <a:pt x="320223" y="600972"/>
                    <a:pt x="320294" y="600946"/>
                    <a:pt x="320995" y="600704"/>
                  </a:cubicBezTo>
                  <a:lnTo>
                    <a:pt x="326461" y="598812"/>
                  </a:lnTo>
                  <a:cubicBezTo>
                    <a:pt x="326461" y="598796"/>
                    <a:pt x="326496" y="597735"/>
                    <a:pt x="328545" y="529635"/>
                  </a:cubicBezTo>
                  <a:cubicBezTo>
                    <a:pt x="328545" y="529653"/>
                    <a:pt x="328578" y="530744"/>
                    <a:pt x="330627" y="598812"/>
                  </a:cubicBezTo>
                  <a:cubicBezTo>
                    <a:pt x="330637" y="598815"/>
                    <a:pt x="330710" y="598840"/>
                    <a:pt x="331408" y="599082"/>
                  </a:cubicBezTo>
                  <a:lnTo>
                    <a:pt x="336875" y="600974"/>
                  </a:lnTo>
                  <a:cubicBezTo>
                    <a:pt x="336875" y="600954"/>
                    <a:pt x="336875" y="599621"/>
                    <a:pt x="336875" y="514503"/>
                  </a:cubicBezTo>
                  <a:cubicBezTo>
                    <a:pt x="341041" y="514503"/>
                    <a:pt x="341041" y="514503"/>
                    <a:pt x="341041" y="482076"/>
                  </a:cubicBezTo>
                  <a:cubicBezTo>
                    <a:pt x="341053" y="482076"/>
                    <a:pt x="341758" y="482076"/>
                    <a:pt x="380610" y="482076"/>
                  </a:cubicBezTo>
                  <a:cubicBezTo>
                    <a:pt x="380610" y="482093"/>
                    <a:pt x="380610" y="482811"/>
                    <a:pt x="380610" y="514503"/>
                  </a:cubicBezTo>
                  <a:cubicBezTo>
                    <a:pt x="380620" y="514503"/>
                    <a:pt x="380694" y="514503"/>
                    <a:pt x="381391" y="514503"/>
                  </a:cubicBezTo>
                  <a:lnTo>
                    <a:pt x="386858" y="514503"/>
                  </a:lnTo>
                  <a:cubicBezTo>
                    <a:pt x="386858" y="514482"/>
                    <a:pt x="386858" y="513176"/>
                    <a:pt x="386858" y="432355"/>
                  </a:cubicBezTo>
                  <a:cubicBezTo>
                    <a:pt x="386864" y="432355"/>
                    <a:pt x="386966" y="432355"/>
                    <a:pt x="388681" y="432355"/>
                  </a:cubicBezTo>
                  <a:lnTo>
                    <a:pt x="401437" y="432355"/>
                  </a:lnTo>
                  <a:cubicBezTo>
                    <a:pt x="401437" y="432348"/>
                    <a:pt x="401437" y="432237"/>
                    <a:pt x="401437" y="430464"/>
                  </a:cubicBezTo>
                  <a:lnTo>
                    <a:pt x="401437" y="417223"/>
                  </a:lnTo>
                  <a:cubicBezTo>
                    <a:pt x="401448" y="417223"/>
                    <a:pt x="401960" y="417223"/>
                    <a:pt x="424347" y="417223"/>
                  </a:cubicBezTo>
                  <a:cubicBezTo>
                    <a:pt x="424347" y="417216"/>
                    <a:pt x="424347" y="417135"/>
                    <a:pt x="424347" y="416142"/>
                  </a:cubicBezTo>
                  <a:lnTo>
                    <a:pt x="424347" y="408576"/>
                  </a:lnTo>
                  <a:cubicBezTo>
                    <a:pt x="424354" y="408576"/>
                    <a:pt x="424467" y="408576"/>
                    <a:pt x="426168" y="408576"/>
                  </a:cubicBezTo>
                  <a:lnTo>
                    <a:pt x="438925" y="408576"/>
                  </a:lnTo>
                  <a:cubicBezTo>
                    <a:pt x="438925" y="408584"/>
                    <a:pt x="438925" y="408663"/>
                    <a:pt x="438925" y="409657"/>
                  </a:cubicBezTo>
                  <a:lnTo>
                    <a:pt x="438925" y="417223"/>
                  </a:lnTo>
                  <a:cubicBezTo>
                    <a:pt x="438935" y="417223"/>
                    <a:pt x="439009" y="417223"/>
                    <a:pt x="439706" y="417223"/>
                  </a:cubicBezTo>
                  <a:lnTo>
                    <a:pt x="445173" y="417223"/>
                  </a:lnTo>
                  <a:lnTo>
                    <a:pt x="455586" y="412899"/>
                  </a:lnTo>
                  <a:lnTo>
                    <a:pt x="459750" y="416142"/>
                  </a:lnTo>
                  <a:lnTo>
                    <a:pt x="459750" y="408576"/>
                  </a:lnTo>
                  <a:cubicBezTo>
                    <a:pt x="459760" y="408576"/>
                    <a:pt x="459901" y="408576"/>
                    <a:pt x="462093" y="408576"/>
                  </a:cubicBezTo>
                  <a:lnTo>
                    <a:pt x="478495" y="408576"/>
                  </a:lnTo>
                  <a:cubicBezTo>
                    <a:pt x="478495" y="408584"/>
                    <a:pt x="478495" y="408663"/>
                    <a:pt x="478495" y="409657"/>
                  </a:cubicBezTo>
                  <a:lnTo>
                    <a:pt x="478495" y="417223"/>
                  </a:lnTo>
                  <a:cubicBezTo>
                    <a:pt x="478515" y="417223"/>
                    <a:pt x="479271" y="417223"/>
                    <a:pt x="509735" y="417223"/>
                  </a:cubicBezTo>
                  <a:cubicBezTo>
                    <a:pt x="509735" y="417233"/>
                    <a:pt x="509735" y="417342"/>
                    <a:pt x="509735" y="418844"/>
                  </a:cubicBezTo>
                  <a:lnTo>
                    <a:pt x="509735" y="430194"/>
                  </a:lnTo>
                  <a:cubicBezTo>
                    <a:pt x="509752" y="430194"/>
                    <a:pt x="510409" y="430194"/>
                    <a:pt x="536809" y="430194"/>
                  </a:cubicBezTo>
                  <a:cubicBezTo>
                    <a:pt x="536809" y="430210"/>
                    <a:pt x="536809" y="430890"/>
                    <a:pt x="536809" y="460458"/>
                  </a:cubicBezTo>
                  <a:cubicBezTo>
                    <a:pt x="536818" y="460458"/>
                    <a:pt x="536893" y="460458"/>
                    <a:pt x="537589" y="460458"/>
                  </a:cubicBezTo>
                  <a:lnTo>
                    <a:pt x="543057" y="460458"/>
                  </a:lnTo>
                  <a:cubicBezTo>
                    <a:pt x="543057" y="460465"/>
                    <a:pt x="543057" y="460551"/>
                    <a:pt x="543057" y="461539"/>
                  </a:cubicBezTo>
                  <a:lnTo>
                    <a:pt x="543057" y="469106"/>
                  </a:lnTo>
                  <a:cubicBezTo>
                    <a:pt x="547222" y="469106"/>
                    <a:pt x="547222" y="469106"/>
                    <a:pt x="547222" y="499370"/>
                  </a:cubicBezTo>
                  <a:cubicBezTo>
                    <a:pt x="547232" y="499370"/>
                    <a:pt x="547308" y="499370"/>
                    <a:pt x="548003" y="499370"/>
                  </a:cubicBezTo>
                  <a:lnTo>
                    <a:pt x="553470" y="499370"/>
                  </a:lnTo>
                  <a:cubicBezTo>
                    <a:pt x="553470" y="499379"/>
                    <a:pt x="553470" y="499446"/>
                    <a:pt x="553470" y="500181"/>
                  </a:cubicBezTo>
                  <a:lnTo>
                    <a:pt x="553470" y="505856"/>
                  </a:lnTo>
                  <a:cubicBezTo>
                    <a:pt x="553477" y="505856"/>
                    <a:pt x="553557" y="505856"/>
                    <a:pt x="554511" y="505856"/>
                  </a:cubicBezTo>
                  <a:lnTo>
                    <a:pt x="561800" y="505856"/>
                  </a:lnTo>
                  <a:cubicBezTo>
                    <a:pt x="561800" y="505873"/>
                    <a:pt x="561800" y="506586"/>
                    <a:pt x="561800" y="536121"/>
                  </a:cubicBezTo>
                  <a:cubicBezTo>
                    <a:pt x="561808" y="536121"/>
                    <a:pt x="561931" y="536121"/>
                    <a:pt x="563883" y="536121"/>
                  </a:cubicBezTo>
                  <a:lnTo>
                    <a:pt x="578462" y="536121"/>
                  </a:lnTo>
                  <a:cubicBezTo>
                    <a:pt x="578462" y="536137"/>
                    <a:pt x="578462" y="536717"/>
                    <a:pt x="578462" y="559900"/>
                  </a:cubicBezTo>
                  <a:cubicBezTo>
                    <a:pt x="580545" y="559900"/>
                    <a:pt x="580545" y="559900"/>
                    <a:pt x="580545" y="561521"/>
                  </a:cubicBezTo>
                  <a:lnTo>
                    <a:pt x="580545" y="572871"/>
                  </a:lnTo>
                  <a:cubicBezTo>
                    <a:pt x="580554" y="572871"/>
                    <a:pt x="580626" y="572871"/>
                    <a:pt x="581326" y="572871"/>
                  </a:cubicBezTo>
                  <a:lnTo>
                    <a:pt x="586793" y="572871"/>
                  </a:lnTo>
                  <a:cubicBezTo>
                    <a:pt x="586793" y="572885"/>
                    <a:pt x="586793" y="573448"/>
                    <a:pt x="586793" y="596650"/>
                  </a:cubicBezTo>
                  <a:cubicBezTo>
                    <a:pt x="586801" y="596650"/>
                    <a:pt x="586903" y="596650"/>
                    <a:pt x="588094" y="596650"/>
                  </a:cubicBezTo>
                  <a:lnTo>
                    <a:pt x="597205" y="596650"/>
                  </a:lnTo>
                  <a:cubicBezTo>
                    <a:pt x="599289" y="598812"/>
                    <a:pt x="599289" y="598812"/>
                    <a:pt x="599289" y="600704"/>
                  </a:cubicBezTo>
                  <a:lnTo>
                    <a:pt x="599289" y="613945"/>
                  </a:lnTo>
                  <a:cubicBezTo>
                    <a:pt x="599293" y="613938"/>
                    <a:pt x="599383" y="613831"/>
                    <a:pt x="600851" y="612053"/>
                  </a:cubicBezTo>
                  <a:lnTo>
                    <a:pt x="611784" y="598812"/>
                  </a:lnTo>
                  <a:cubicBezTo>
                    <a:pt x="611799" y="598812"/>
                    <a:pt x="612456" y="598812"/>
                    <a:pt x="640941" y="598812"/>
                  </a:cubicBezTo>
                  <a:cubicBezTo>
                    <a:pt x="640941" y="598837"/>
                    <a:pt x="640941" y="600238"/>
                    <a:pt x="640941" y="685283"/>
                  </a:cubicBezTo>
                  <a:cubicBezTo>
                    <a:pt x="640950" y="685283"/>
                    <a:pt x="641028" y="685283"/>
                    <a:pt x="641723" y="685283"/>
                  </a:cubicBezTo>
                  <a:lnTo>
                    <a:pt x="647189" y="685283"/>
                  </a:lnTo>
                  <a:cubicBezTo>
                    <a:pt x="647193" y="685275"/>
                    <a:pt x="647254" y="685175"/>
                    <a:pt x="647971" y="683932"/>
                  </a:cubicBezTo>
                  <a:lnTo>
                    <a:pt x="653437" y="674474"/>
                  </a:lnTo>
                  <a:cubicBezTo>
                    <a:pt x="653437" y="674481"/>
                    <a:pt x="653437" y="674580"/>
                    <a:pt x="653437" y="676366"/>
                  </a:cubicBezTo>
                  <a:lnTo>
                    <a:pt x="653437" y="689607"/>
                  </a:lnTo>
                  <a:cubicBezTo>
                    <a:pt x="657602" y="689607"/>
                    <a:pt x="657602" y="689607"/>
                    <a:pt x="657602" y="644210"/>
                  </a:cubicBezTo>
                  <a:cubicBezTo>
                    <a:pt x="657611" y="644210"/>
                    <a:pt x="657683" y="644210"/>
                    <a:pt x="658383" y="644210"/>
                  </a:cubicBezTo>
                  <a:lnTo>
                    <a:pt x="663850" y="644210"/>
                  </a:lnTo>
                  <a:cubicBezTo>
                    <a:pt x="663850" y="644195"/>
                    <a:pt x="663850" y="643195"/>
                    <a:pt x="663850" y="579356"/>
                  </a:cubicBezTo>
                  <a:cubicBezTo>
                    <a:pt x="663857" y="579356"/>
                    <a:pt x="663940" y="579356"/>
                    <a:pt x="664892" y="579356"/>
                  </a:cubicBezTo>
                  <a:lnTo>
                    <a:pt x="672181" y="579356"/>
                  </a:lnTo>
                  <a:cubicBezTo>
                    <a:pt x="672187" y="579335"/>
                    <a:pt x="672458" y="578395"/>
                    <a:pt x="684677" y="536121"/>
                  </a:cubicBezTo>
                  <a:cubicBezTo>
                    <a:pt x="684685" y="536121"/>
                    <a:pt x="684785" y="536121"/>
                    <a:pt x="685978" y="536121"/>
                  </a:cubicBezTo>
                  <a:lnTo>
                    <a:pt x="695091" y="536121"/>
                  </a:lnTo>
                  <a:cubicBezTo>
                    <a:pt x="695095" y="536144"/>
                    <a:pt x="695327" y="537110"/>
                    <a:pt x="705503" y="579356"/>
                  </a:cubicBezTo>
                  <a:cubicBezTo>
                    <a:pt x="705509" y="579356"/>
                    <a:pt x="705585" y="579356"/>
                    <a:pt x="706544" y="579356"/>
                  </a:cubicBezTo>
                  <a:lnTo>
                    <a:pt x="713834" y="579356"/>
                  </a:lnTo>
                  <a:cubicBezTo>
                    <a:pt x="713834" y="579367"/>
                    <a:pt x="713834" y="580034"/>
                    <a:pt x="713834" y="618268"/>
                  </a:cubicBezTo>
                  <a:cubicBezTo>
                    <a:pt x="713841" y="618268"/>
                    <a:pt x="713943" y="618268"/>
                    <a:pt x="715655" y="618268"/>
                  </a:cubicBezTo>
                  <a:lnTo>
                    <a:pt x="728412" y="618268"/>
                  </a:lnTo>
                  <a:cubicBezTo>
                    <a:pt x="728412" y="618276"/>
                    <a:pt x="728412" y="618398"/>
                    <a:pt x="728412" y="620430"/>
                  </a:cubicBezTo>
                  <a:lnTo>
                    <a:pt x="728412" y="635562"/>
                  </a:lnTo>
                  <a:cubicBezTo>
                    <a:pt x="732577" y="635562"/>
                    <a:pt x="732577" y="635562"/>
                    <a:pt x="732577" y="633401"/>
                  </a:cubicBezTo>
                  <a:lnTo>
                    <a:pt x="732577" y="618268"/>
                  </a:lnTo>
                  <a:cubicBezTo>
                    <a:pt x="732588" y="618268"/>
                    <a:pt x="732703" y="618268"/>
                    <a:pt x="734139" y="618268"/>
                  </a:cubicBezTo>
                  <a:lnTo>
                    <a:pt x="745073" y="618268"/>
                  </a:lnTo>
                  <a:cubicBezTo>
                    <a:pt x="745073" y="618278"/>
                    <a:pt x="745073" y="618395"/>
                    <a:pt x="745073" y="619889"/>
                  </a:cubicBezTo>
                  <a:lnTo>
                    <a:pt x="745073" y="631239"/>
                  </a:lnTo>
                  <a:cubicBezTo>
                    <a:pt x="745090" y="631239"/>
                    <a:pt x="745818" y="631239"/>
                    <a:pt x="776313" y="631239"/>
                  </a:cubicBezTo>
                  <a:cubicBezTo>
                    <a:pt x="776313" y="631222"/>
                    <a:pt x="776313" y="630451"/>
                    <a:pt x="776313" y="594489"/>
                  </a:cubicBezTo>
                  <a:cubicBezTo>
                    <a:pt x="776321" y="594489"/>
                    <a:pt x="776417" y="594489"/>
                    <a:pt x="777614" y="594489"/>
                  </a:cubicBezTo>
                  <a:lnTo>
                    <a:pt x="786726" y="594489"/>
                  </a:lnTo>
                  <a:cubicBezTo>
                    <a:pt x="786726" y="594500"/>
                    <a:pt x="786726" y="594994"/>
                    <a:pt x="786726" y="616106"/>
                  </a:cubicBezTo>
                  <a:cubicBezTo>
                    <a:pt x="788809" y="616106"/>
                    <a:pt x="788809" y="616106"/>
                    <a:pt x="788809" y="583680"/>
                  </a:cubicBezTo>
                  <a:cubicBezTo>
                    <a:pt x="788823" y="583680"/>
                    <a:pt x="789379" y="583680"/>
                    <a:pt x="811718" y="583680"/>
                  </a:cubicBezTo>
                  <a:cubicBezTo>
                    <a:pt x="811718" y="583670"/>
                    <a:pt x="811718" y="583550"/>
                    <a:pt x="811718" y="582058"/>
                  </a:cubicBezTo>
                  <a:lnTo>
                    <a:pt x="811718" y="570709"/>
                  </a:lnTo>
                  <a:cubicBezTo>
                    <a:pt x="811726" y="570709"/>
                    <a:pt x="811803" y="570709"/>
                    <a:pt x="812499" y="570709"/>
                  </a:cubicBezTo>
                  <a:lnTo>
                    <a:pt x="817965" y="570709"/>
                  </a:lnTo>
                  <a:cubicBezTo>
                    <a:pt x="817965" y="570703"/>
                    <a:pt x="817965" y="570590"/>
                    <a:pt x="817965" y="568818"/>
                  </a:cubicBezTo>
                  <a:lnTo>
                    <a:pt x="817965" y="555577"/>
                  </a:lnTo>
                  <a:lnTo>
                    <a:pt x="822131" y="562062"/>
                  </a:lnTo>
                  <a:cubicBezTo>
                    <a:pt x="822140" y="562062"/>
                    <a:pt x="822272" y="562062"/>
                    <a:pt x="824475" y="562062"/>
                  </a:cubicBezTo>
                  <a:lnTo>
                    <a:pt x="840875" y="562062"/>
                  </a:lnTo>
                  <a:cubicBezTo>
                    <a:pt x="840875" y="562054"/>
                    <a:pt x="840875" y="561986"/>
                    <a:pt x="840875" y="561251"/>
                  </a:cubicBezTo>
                  <a:lnTo>
                    <a:pt x="840875" y="555577"/>
                  </a:lnTo>
                  <a:cubicBezTo>
                    <a:pt x="840884" y="555577"/>
                    <a:pt x="840960" y="555577"/>
                    <a:pt x="841656" y="555577"/>
                  </a:cubicBezTo>
                  <a:lnTo>
                    <a:pt x="847123" y="555577"/>
                  </a:lnTo>
                  <a:cubicBezTo>
                    <a:pt x="847123" y="555586"/>
                    <a:pt x="847123" y="555686"/>
                    <a:pt x="847123" y="556928"/>
                  </a:cubicBezTo>
                  <a:lnTo>
                    <a:pt x="847123" y="566386"/>
                  </a:lnTo>
                  <a:cubicBezTo>
                    <a:pt x="847138" y="566386"/>
                    <a:pt x="847891" y="566386"/>
                    <a:pt x="886693" y="566386"/>
                  </a:cubicBezTo>
                  <a:cubicBezTo>
                    <a:pt x="886693" y="566404"/>
                    <a:pt x="886693" y="567914"/>
                    <a:pt x="886693" y="704739"/>
                  </a:cubicBezTo>
                  <a:cubicBezTo>
                    <a:pt x="886703" y="704739"/>
                    <a:pt x="886821" y="704739"/>
                    <a:pt x="888255" y="704739"/>
                  </a:cubicBezTo>
                  <a:lnTo>
                    <a:pt x="899189" y="704739"/>
                  </a:lnTo>
                  <a:cubicBezTo>
                    <a:pt x="899189" y="700416"/>
                    <a:pt x="899189" y="696092"/>
                    <a:pt x="899189" y="691769"/>
                  </a:cubicBezTo>
                  <a:cubicBezTo>
                    <a:pt x="901272" y="691769"/>
                    <a:pt x="901272" y="691769"/>
                    <a:pt x="903354" y="691769"/>
                  </a:cubicBezTo>
                  <a:cubicBezTo>
                    <a:pt x="903354" y="696092"/>
                    <a:pt x="903354" y="700416"/>
                    <a:pt x="903354" y="704739"/>
                  </a:cubicBezTo>
                  <a:cubicBezTo>
                    <a:pt x="913767" y="704739"/>
                    <a:pt x="924181" y="704739"/>
                    <a:pt x="934594" y="704739"/>
                  </a:cubicBezTo>
                  <a:cubicBezTo>
                    <a:pt x="934594" y="693930"/>
                    <a:pt x="934594" y="685283"/>
                    <a:pt x="934594" y="674474"/>
                  </a:cubicBezTo>
                  <a:cubicBezTo>
                    <a:pt x="938759" y="674474"/>
                    <a:pt x="942925" y="674474"/>
                    <a:pt x="947089" y="674474"/>
                  </a:cubicBezTo>
                  <a:lnTo>
                    <a:pt x="959585" y="672313"/>
                  </a:lnTo>
                  <a:cubicBezTo>
                    <a:pt x="961669" y="672313"/>
                    <a:pt x="961669" y="674474"/>
                    <a:pt x="963751" y="674474"/>
                  </a:cubicBezTo>
                  <a:lnTo>
                    <a:pt x="974164" y="674474"/>
                  </a:lnTo>
                  <a:cubicBezTo>
                    <a:pt x="974164" y="685283"/>
                    <a:pt x="974164" y="696092"/>
                    <a:pt x="974164" y="704739"/>
                  </a:cubicBezTo>
                  <a:cubicBezTo>
                    <a:pt x="976247" y="704739"/>
                    <a:pt x="978330" y="704739"/>
                    <a:pt x="982495" y="704739"/>
                  </a:cubicBezTo>
                  <a:cubicBezTo>
                    <a:pt x="982495" y="711225"/>
                    <a:pt x="982495" y="717710"/>
                    <a:pt x="982495" y="722034"/>
                  </a:cubicBezTo>
                  <a:lnTo>
                    <a:pt x="992088" y="722939"/>
                  </a:lnTo>
                  <a:lnTo>
                    <a:pt x="1005404" y="722939"/>
                  </a:lnTo>
                  <a:cubicBezTo>
                    <a:pt x="1005404" y="717130"/>
                    <a:pt x="1005404" y="712958"/>
                    <a:pt x="1005404" y="706901"/>
                  </a:cubicBezTo>
                  <a:lnTo>
                    <a:pt x="1075236" y="706901"/>
                  </a:lnTo>
                  <a:lnTo>
                    <a:pt x="1075236" y="621648"/>
                  </a:lnTo>
                  <a:lnTo>
                    <a:pt x="1149232" y="621648"/>
                  </a:lnTo>
                  <a:lnTo>
                    <a:pt x="1149232" y="700416"/>
                  </a:lnTo>
                  <a:cubicBezTo>
                    <a:pt x="1149885" y="700416"/>
                    <a:pt x="1150537" y="700416"/>
                    <a:pt x="1151189" y="700416"/>
                  </a:cubicBezTo>
                  <a:lnTo>
                    <a:pt x="1152465" y="722939"/>
                  </a:lnTo>
                  <a:lnTo>
                    <a:pt x="1162408" y="722939"/>
                  </a:lnTo>
                  <a:cubicBezTo>
                    <a:pt x="1162959" y="715725"/>
                    <a:pt x="1163685" y="708071"/>
                    <a:pt x="1163685" y="700416"/>
                  </a:cubicBezTo>
                  <a:cubicBezTo>
                    <a:pt x="1165768" y="700416"/>
                    <a:pt x="1167851" y="700416"/>
                    <a:pt x="1169932" y="700416"/>
                  </a:cubicBezTo>
                  <a:lnTo>
                    <a:pt x="1171209" y="722939"/>
                  </a:lnTo>
                  <a:lnTo>
                    <a:pt x="1223228" y="722939"/>
                  </a:lnTo>
                  <a:lnTo>
                    <a:pt x="1223228" y="559911"/>
                  </a:lnTo>
                  <a:lnTo>
                    <a:pt x="1426003" y="559911"/>
                  </a:lnTo>
                  <a:lnTo>
                    <a:pt x="1426003" y="722939"/>
                  </a:lnTo>
                  <a:lnTo>
                    <a:pt x="1445216" y="722939"/>
                  </a:lnTo>
                  <a:lnTo>
                    <a:pt x="1445216" y="640246"/>
                  </a:lnTo>
                  <a:lnTo>
                    <a:pt x="1542962" y="640246"/>
                  </a:lnTo>
                  <a:cubicBezTo>
                    <a:pt x="1547149" y="534225"/>
                    <a:pt x="1550621" y="428751"/>
                    <a:pt x="1555222" y="322105"/>
                  </a:cubicBezTo>
                  <a:cubicBezTo>
                    <a:pt x="1544809" y="322105"/>
                    <a:pt x="1519818" y="309134"/>
                    <a:pt x="1542727" y="300487"/>
                  </a:cubicBezTo>
                  <a:cubicBezTo>
                    <a:pt x="1540643" y="298325"/>
                    <a:pt x="1538561" y="296163"/>
                    <a:pt x="1536479" y="296163"/>
                  </a:cubicBezTo>
                  <a:cubicBezTo>
                    <a:pt x="1536479" y="283193"/>
                    <a:pt x="1534395" y="281031"/>
                    <a:pt x="1544809" y="272384"/>
                  </a:cubicBezTo>
                  <a:cubicBezTo>
                    <a:pt x="1544809" y="268060"/>
                    <a:pt x="1544809" y="261575"/>
                    <a:pt x="1544809" y="255090"/>
                  </a:cubicBezTo>
                  <a:cubicBezTo>
                    <a:pt x="1548975" y="255090"/>
                    <a:pt x="1553140" y="255090"/>
                    <a:pt x="1559387" y="255090"/>
                  </a:cubicBezTo>
                  <a:cubicBezTo>
                    <a:pt x="1559387" y="246442"/>
                    <a:pt x="1559387" y="239957"/>
                    <a:pt x="1559387" y="233472"/>
                  </a:cubicBezTo>
                  <a:cubicBezTo>
                    <a:pt x="1559387" y="231310"/>
                    <a:pt x="1561470" y="231310"/>
                    <a:pt x="1561470" y="229148"/>
                  </a:cubicBezTo>
                  <a:cubicBezTo>
                    <a:pt x="1561470" y="203207"/>
                    <a:pt x="1561470" y="177266"/>
                    <a:pt x="1561470" y="151324"/>
                  </a:cubicBezTo>
                  <a:cubicBezTo>
                    <a:pt x="1561470" y="149162"/>
                    <a:pt x="1559387" y="147002"/>
                    <a:pt x="1559387" y="144840"/>
                  </a:cubicBezTo>
                  <a:cubicBezTo>
                    <a:pt x="1561470" y="142678"/>
                    <a:pt x="1563553" y="140516"/>
                    <a:pt x="1565635" y="138354"/>
                  </a:cubicBezTo>
                  <a:cubicBezTo>
                    <a:pt x="1565635" y="118898"/>
                    <a:pt x="1565635" y="99442"/>
                    <a:pt x="1565635" y="79986"/>
                  </a:cubicBezTo>
                  <a:cubicBezTo>
                    <a:pt x="1565635" y="77824"/>
                    <a:pt x="1565635" y="77824"/>
                    <a:pt x="1567718" y="75662"/>
                  </a:cubicBezTo>
                  <a:cubicBezTo>
                    <a:pt x="1567718" y="58368"/>
                    <a:pt x="1567718" y="38912"/>
                    <a:pt x="1567718" y="19456"/>
                  </a:cubicBezTo>
                  <a:cubicBezTo>
                    <a:pt x="1569801" y="10810"/>
                    <a:pt x="1569801" y="6486"/>
                    <a:pt x="15698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18" name="Freeform: Shape 17">
              <a:extLst>
                <a:ext uri="{FF2B5EF4-FFF2-40B4-BE49-F238E27FC236}">
                  <a16:creationId xmlns:a16="http://schemas.microsoft.com/office/drawing/2014/main" id="{F5B556F1-F1E4-4306-B192-7F6651E6FBCD}"/>
                </a:ext>
              </a:extLst>
            </p:cNvPr>
            <p:cNvSpPr>
              <a:spLocks/>
            </p:cNvSpPr>
            <p:nvPr userDrawn="1"/>
          </p:nvSpPr>
          <p:spPr bwMode="auto">
            <a:xfrm>
              <a:off x="6298465" y="6481019"/>
              <a:ext cx="1639605" cy="399269"/>
            </a:xfrm>
            <a:custGeom>
              <a:avLst/>
              <a:gdLst>
                <a:gd name="connsiteX0" fmla="*/ 838994 w 1639605"/>
                <a:gd name="connsiteY0" fmla="*/ 0 h 399269"/>
                <a:gd name="connsiteX1" fmla="*/ 877934 w 1639605"/>
                <a:gd name="connsiteY1" fmla="*/ 0 h 399269"/>
                <a:gd name="connsiteX2" fmla="*/ 877934 w 1639605"/>
                <a:gd name="connsiteY2" fmla="*/ 1744 h 399269"/>
                <a:gd name="connsiteX3" fmla="*/ 877934 w 1639605"/>
                <a:gd name="connsiteY3" fmla="*/ 13948 h 399269"/>
                <a:gd name="connsiteX4" fmla="*/ 916873 w 1639605"/>
                <a:gd name="connsiteY4" fmla="*/ 13948 h 399269"/>
                <a:gd name="connsiteX5" fmla="*/ 916873 w 1639605"/>
                <a:gd name="connsiteY5" fmla="*/ 104609 h 399269"/>
                <a:gd name="connsiteX6" fmla="*/ 918305 w 1639605"/>
                <a:gd name="connsiteY6" fmla="*/ 104609 h 399269"/>
                <a:gd name="connsiteX7" fmla="*/ 928326 w 1639605"/>
                <a:gd name="connsiteY7" fmla="*/ 104609 h 399269"/>
                <a:gd name="connsiteX8" fmla="*/ 928326 w 1639605"/>
                <a:gd name="connsiteY8" fmla="*/ 237114 h 399269"/>
                <a:gd name="connsiteX9" fmla="*/ 930616 w 1639605"/>
                <a:gd name="connsiteY9" fmla="*/ 237114 h 399269"/>
                <a:gd name="connsiteX10" fmla="*/ 946651 w 1639605"/>
                <a:gd name="connsiteY10" fmla="*/ 237114 h 399269"/>
                <a:gd name="connsiteX11" fmla="*/ 946651 w 1639605"/>
                <a:gd name="connsiteY11" fmla="*/ 151102 h 399269"/>
                <a:gd name="connsiteX12" fmla="*/ 947510 w 1639605"/>
                <a:gd name="connsiteY12" fmla="*/ 150521 h 399269"/>
                <a:gd name="connsiteX13" fmla="*/ 953522 w 1639605"/>
                <a:gd name="connsiteY13" fmla="*/ 146453 h 399269"/>
                <a:gd name="connsiteX14" fmla="*/ 958104 w 1639605"/>
                <a:gd name="connsiteY14" fmla="*/ 147615 h 399269"/>
                <a:gd name="connsiteX15" fmla="*/ 958104 w 1639605"/>
                <a:gd name="connsiteY15" fmla="*/ 155752 h 399269"/>
                <a:gd name="connsiteX16" fmla="*/ 960393 w 1639605"/>
                <a:gd name="connsiteY16" fmla="*/ 154589 h 399269"/>
                <a:gd name="connsiteX17" fmla="*/ 976428 w 1639605"/>
                <a:gd name="connsiteY17" fmla="*/ 146453 h 399269"/>
                <a:gd name="connsiteX18" fmla="*/ 978433 w 1639605"/>
                <a:gd name="connsiteY18" fmla="*/ 146453 h 399269"/>
                <a:gd name="connsiteX19" fmla="*/ 992461 w 1639605"/>
                <a:gd name="connsiteY19" fmla="*/ 146453 h 399269"/>
                <a:gd name="connsiteX20" fmla="*/ 992461 w 1639605"/>
                <a:gd name="connsiteY20" fmla="*/ 304529 h 399269"/>
                <a:gd name="connsiteX21" fmla="*/ 1024530 w 1639605"/>
                <a:gd name="connsiteY21" fmla="*/ 309179 h 399269"/>
                <a:gd name="connsiteX22" fmla="*/ 1024530 w 1639605"/>
                <a:gd name="connsiteY22" fmla="*/ 302205 h 399269"/>
                <a:gd name="connsiteX23" fmla="*/ 1058887 w 1639605"/>
                <a:gd name="connsiteY23" fmla="*/ 302205 h 399269"/>
                <a:gd name="connsiteX24" fmla="*/ 1058887 w 1639605"/>
                <a:gd name="connsiteY24" fmla="*/ 271984 h 399269"/>
                <a:gd name="connsiteX25" fmla="*/ 1068050 w 1639605"/>
                <a:gd name="connsiteY25" fmla="*/ 271984 h 399269"/>
                <a:gd name="connsiteX26" fmla="*/ 1068050 w 1639605"/>
                <a:gd name="connsiteY26" fmla="*/ 232465 h 399269"/>
                <a:gd name="connsiteX27" fmla="*/ 1074922 w 1639605"/>
                <a:gd name="connsiteY27" fmla="*/ 232465 h 399269"/>
                <a:gd name="connsiteX28" fmla="*/ 1074922 w 1639605"/>
                <a:gd name="connsiteY28" fmla="*/ 192946 h 399269"/>
                <a:gd name="connsiteX29" fmla="*/ 1090956 w 1639605"/>
                <a:gd name="connsiteY29" fmla="*/ 192946 h 399269"/>
                <a:gd name="connsiteX30" fmla="*/ 1141347 w 1639605"/>
                <a:gd name="connsiteY30" fmla="*/ 172024 h 399269"/>
                <a:gd name="connsiteX31" fmla="*/ 1143638 w 1639605"/>
                <a:gd name="connsiteY31" fmla="*/ 151102 h 399269"/>
                <a:gd name="connsiteX32" fmla="*/ 1148219 w 1639605"/>
                <a:gd name="connsiteY32" fmla="*/ 172024 h 399269"/>
                <a:gd name="connsiteX33" fmla="*/ 1200902 w 1639605"/>
                <a:gd name="connsiteY33" fmla="*/ 199920 h 399269"/>
                <a:gd name="connsiteX34" fmla="*/ 1200902 w 1639605"/>
                <a:gd name="connsiteY34" fmla="*/ 195271 h 399269"/>
                <a:gd name="connsiteX35" fmla="*/ 1214645 w 1639605"/>
                <a:gd name="connsiteY35" fmla="*/ 195271 h 399269"/>
                <a:gd name="connsiteX36" fmla="*/ 1214645 w 1639605"/>
                <a:gd name="connsiteY36" fmla="*/ 232465 h 399269"/>
                <a:gd name="connsiteX37" fmla="*/ 1221517 w 1639605"/>
                <a:gd name="connsiteY37" fmla="*/ 232465 h 399269"/>
                <a:gd name="connsiteX38" fmla="*/ 1221517 w 1639605"/>
                <a:gd name="connsiteY38" fmla="*/ 276633 h 399269"/>
                <a:gd name="connsiteX39" fmla="*/ 1228389 w 1639605"/>
                <a:gd name="connsiteY39" fmla="*/ 276633 h 399269"/>
                <a:gd name="connsiteX40" fmla="*/ 1228389 w 1639605"/>
                <a:gd name="connsiteY40" fmla="*/ 297555 h 399269"/>
                <a:gd name="connsiteX41" fmla="*/ 1242132 w 1639605"/>
                <a:gd name="connsiteY41" fmla="*/ 297555 h 399269"/>
                <a:gd name="connsiteX42" fmla="*/ 1242132 w 1639605"/>
                <a:gd name="connsiteY42" fmla="*/ 330100 h 399269"/>
                <a:gd name="connsiteX43" fmla="*/ 1329172 w 1639605"/>
                <a:gd name="connsiteY43" fmla="*/ 323126 h 399269"/>
                <a:gd name="connsiteX44" fmla="*/ 1329172 w 1639605"/>
                <a:gd name="connsiteY44" fmla="*/ 290581 h 399269"/>
                <a:gd name="connsiteX45" fmla="*/ 1374984 w 1639605"/>
                <a:gd name="connsiteY45" fmla="*/ 290581 h 399269"/>
                <a:gd name="connsiteX46" fmla="*/ 1374984 w 1639605"/>
                <a:gd name="connsiteY46" fmla="*/ 271984 h 399269"/>
                <a:gd name="connsiteX47" fmla="*/ 1471187 w 1639605"/>
                <a:gd name="connsiteY47" fmla="*/ 271984 h 399269"/>
                <a:gd name="connsiteX48" fmla="*/ 1471187 w 1639605"/>
                <a:gd name="connsiteY48" fmla="*/ 283607 h 399269"/>
                <a:gd name="connsiteX49" fmla="*/ 1533031 w 1639605"/>
                <a:gd name="connsiteY49" fmla="*/ 283607 h 399269"/>
                <a:gd name="connsiteX50" fmla="*/ 1533031 w 1639605"/>
                <a:gd name="connsiteY50" fmla="*/ 290581 h 399269"/>
                <a:gd name="connsiteX51" fmla="*/ 1551356 w 1639605"/>
                <a:gd name="connsiteY51" fmla="*/ 290581 h 399269"/>
                <a:gd name="connsiteX52" fmla="*/ 1551356 w 1639605"/>
                <a:gd name="connsiteY52" fmla="*/ 297555 h 399269"/>
                <a:gd name="connsiteX53" fmla="*/ 1567389 w 1639605"/>
                <a:gd name="connsiteY53" fmla="*/ 297555 h 399269"/>
                <a:gd name="connsiteX54" fmla="*/ 1567389 w 1639605"/>
                <a:gd name="connsiteY54" fmla="*/ 277548 h 399269"/>
                <a:gd name="connsiteX55" fmla="*/ 1639605 w 1639605"/>
                <a:gd name="connsiteY55" fmla="*/ 399269 h 399269"/>
                <a:gd name="connsiteX56" fmla="*/ 0 w 1639605"/>
                <a:gd name="connsiteY56" fmla="*/ 399269 h 399269"/>
                <a:gd name="connsiteX57" fmla="*/ 0 w 1639605"/>
                <a:gd name="connsiteY57" fmla="*/ 378836 h 399269"/>
                <a:gd name="connsiteX58" fmla="*/ 509 w 1639605"/>
                <a:gd name="connsiteY58" fmla="*/ 371254 h 399269"/>
                <a:gd name="connsiteX59" fmla="*/ 652 w 1639605"/>
                <a:gd name="connsiteY59" fmla="*/ 341724 h 399269"/>
                <a:gd name="connsiteX60" fmla="*/ 39592 w 1639605"/>
                <a:gd name="connsiteY60" fmla="*/ 341724 h 399269"/>
                <a:gd name="connsiteX61" fmla="*/ 39592 w 1639605"/>
                <a:gd name="connsiteY61" fmla="*/ 267335 h 399269"/>
                <a:gd name="connsiteX62" fmla="*/ 76241 w 1639605"/>
                <a:gd name="connsiteY62" fmla="*/ 267335 h 399269"/>
                <a:gd name="connsiteX63" fmla="*/ 76241 w 1639605"/>
                <a:gd name="connsiteY63" fmla="*/ 266463 h 399269"/>
                <a:gd name="connsiteX64" fmla="*/ 76241 w 1639605"/>
                <a:gd name="connsiteY64" fmla="*/ 260361 h 399269"/>
                <a:gd name="connsiteX65" fmla="*/ 99147 w 1639605"/>
                <a:gd name="connsiteY65" fmla="*/ 260361 h 399269"/>
                <a:gd name="connsiteX66" fmla="*/ 99147 w 1639605"/>
                <a:gd name="connsiteY66" fmla="*/ 220842 h 399269"/>
                <a:gd name="connsiteX67" fmla="*/ 94565 w 1639605"/>
                <a:gd name="connsiteY67" fmla="*/ 219098 h 399269"/>
                <a:gd name="connsiteX68" fmla="*/ 94565 w 1639605"/>
                <a:gd name="connsiteY68" fmla="*/ 206894 h 399269"/>
                <a:gd name="connsiteX69" fmla="*/ 99147 w 1639605"/>
                <a:gd name="connsiteY69" fmla="*/ 209219 h 399269"/>
                <a:gd name="connsiteX70" fmla="*/ 103728 w 1639605"/>
                <a:gd name="connsiteY70" fmla="*/ 185972 h 399269"/>
                <a:gd name="connsiteX71" fmla="*/ 108309 w 1639605"/>
                <a:gd name="connsiteY71" fmla="*/ 209219 h 399269"/>
                <a:gd name="connsiteX72" fmla="*/ 110886 w 1639605"/>
                <a:gd name="connsiteY72" fmla="*/ 206022 h 399269"/>
                <a:gd name="connsiteX73" fmla="*/ 112891 w 1639605"/>
                <a:gd name="connsiteY73" fmla="*/ 199920 h 399269"/>
                <a:gd name="connsiteX74" fmla="*/ 113462 w 1639605"/>
                <a:gd name="connsiteY74" fmla="*/ 198758 h 399269"/>
                <a:gd name="connsiteX75" fmla="*/ 117471 w 1639605"/>
                <a:gd name="connsiteY75" fmla="*/ 190621 h 399269"/>
                <a:gd name="connsiteX76" fmla="*/ 118044 w 1639605"/>
                <a:gd name="connsiteY76" fmla="*/ 189459 h 399269"/>
                <a:gd name="connsiteX77" fmla="*/ 122053 w 1639605"/>
                <a:gd name="connsiteY77" fmla="*/ 181323 h 399269"/>
                <a:gd name="connsiteX78" fmla="*/ 123483 w 1639605"/>
                <a:gd name="connsiteY78" fmla="*/ 180451 h 399269"/>
                <a:gd name="connsiteX79" fmla="*/ 133504 w 1639605"/>
                <a:gd name="connsiteY79" fmla="*/ 174349 h 399269"/>
                <a:gd name="connsiteX80" fmla="*/ 135223 w 1639605"/>
                <a:gd name="connsiteY80" fmla="*/ 173187 h 399269"/>
                <a:gd name="connsiteX81" fmla="*/ 147248 w 1639605"/>
                <a:gd name="connsiteY81" fmla="*/ 165050 h 399269"/>
                <a:gd name="connsiteX82" fmla="*/ 148107 w 1639605"/>
                <a:gd name="connsiteY82" fmla="*/ 163888 h 399269"/>
                <a:gd name="connsiteX83" fmla="*/ 154120 w 1639605"/>
                <a:gd name="connsiteY83" fmla="*/ 155752 h 399269"/>
                <a:gd name="connsiteX84" fmla="*/ 154692 w 1639605"/>
                <a:gd name="connsiteY84" fmla="*/ 153718 h 399269"/>
                <a:gd name="connsiteX85" fmla="*/ 158701 w 1639605"/>
                <a:gd name="connsiteY85" fmla="*/ 139479 h 399269"/>
                <a:gd name="connsiteX86" fmla="*/ 159274 w 1639605"/>
                <a:gd name="connsiteY86" fmla="*/ 141513 h 399269"/>
                <a:gd name="connsiteX87" fmla="*/ 163282 w 1639605"/>
                <a:gd name="connsiteY87" fmla="*/ 155752 h 399269"/>
                <a:gd name="connsiteX88" fmla="*/ 163854 w 1639605"/>
                <a:gd name="connsiteY88" fmla="*/ 156623 h 399269"/>
                <a:gd name="connsiteX89" fmla="*/ 167863 w 1639605"/>
                <a:gd name="connsiteY89" fmla="*/ 162726 h 399269"/>
                <a:gd name="connsiteX90" fmla="*/ 169295 w 1639605"/>
                <a:gd name="connsiteY90" fmla="*/ 163888 h 399269"/>
                <a:gd name="connsiteX91" fmla="*/ 179317 w 1639605"/>
                <a:gd name="connsiteY91" fmla="*/ 172024 h 399269"/>
                <a:gd name="connsiteX92" fmla="*/ 180462 w 1639605"/>
                <a:gd name="connsiteY92" fmla="*/ 173187 h 399269"/>
                <a:gd name="connsiteX93" fmla="*/ 188477 w 1639605"/>
                <a:gd name="connsiteY93" fmla="*/ 181323 h 399269"/>
                <a:gd name="connsiteX94" fmla="*/ 189624 w 1639605"/>
                <a:gd name="connsiteY94" fmla="*/ 182485 h 399269"/>
                <a:gd name="connsiteX95" fmla="*/ 197641 w 1639605"/>
                <a:gd name="connsiteY95" fmla="*/ 190621 h 399269"/>
                <a:gd name="connsiteX96" fmla="*/ 197927 w 1639605"/>
                <a:gd name="connsiteY96" fmla="*/ 191784 h 399269"/>
                <a:gd name="connsiteX97" fmla="*/ 199930 w 1639605"/>
                <a:gd name="connsiteY97" fmla="*/ 199920 h 399269"/>
                <a:gd name="connsiteX98" fmla="*/ 200217 w 1639605"/>
                <a:gd name="connsiteY98" fmla="*/ 201082 h 399269"/>
                <a:gd name="connsiteX99" fmla="*/ 202221 w 1639605"/>
                <a:gd name="connsiteY99" fmla="*/ 209219 h 399269"/>
                <a:gd name="connsiteX100" fmla="*/ 209093 w 1639605"/>
                <a:gd name="connsiteY100" fmla="*/ 185972 h 399269"/>
                <a:gd name="connsiteX101" fmla="*/ 213674 w 1639605"/>
                <a:gd name="connsiteY101" fmla="*/ 209219 h 399269"/>
                <a:gd name="connsiteX102" fmla="*/ 218255 w 1639605"/>
                <a:gd name="connsiteY102" fmla="*/ 210962 h 399269"/>
                <a:gd name="connsiteX103" fmla="*/ 218255 w 1639605"/>
                <a:gd name="connsiteY103" fmla="*/ 223167 h 399269"/>
                <a:gd name="connsiteX104" fmla="*/ 213674 w 1639605"/>
                <a:gd name="connsiteY104" fmla="*/ 255712 h 399269"/>
                <a:gd name="connsiteX105" fmla="*/ 214820 w 1639605"/>
                <a:gd name="connsiteY105" fmla="*/ 255712 h 399269"/>
                <a:gd name="connsiteX106" fmla="*/ 222836 w 1639605"/>
                <a:gd name="connsiteY106" fmla="*/ 255712 h 399269"/>
                <a:gd name="connsiteX107" fmla="*/ 223696 w 1639605"/>
                <a:gd name="connsiteY107" fmla="*/ 260361 h 399269"/>
                <a:gd name="connsiteX108" fmla="*/ 229708 w 1639605"/>
                <a:gd name="connsiteY108" fmla="*/ 260361 h 399269"/>
                <a:gd name="connsiteX109" fmla="*/ 229708 w 1639605"/>
                <a:gd name="connsiteY109" fmla="*/ 259199 h 399269"/>
                <a:gd name="connsiteX110" fmla="*/ 229708 w 1639605"/>
                <a:gd name="connsiteY110" fmla="*/ 251062 h 399269"/>
                <a:gd name="connsiteX111" fmla="*/ 231999 w 1639605"/>
                <a:gd name="connsiteY111" fmla="*/ 251062 h 399269"/>
                <a:gd name="connsiteX112" fmla="*/ 248032 w 1639605"/>
                <a:gd name="connsiteY112" fmla="*/ 251062 h 399269"/>
                <a:gd name="connsiteX113" fmla="*/ 248032 w 1639605"/>
                <a:gd name="connsiteY113" fmla="*/ 249028 h 399269"/>
                <a:gd name="connsiteX114" fmla="*/ 248032 w 1639605"/>
                <a:gd name="connsiteY114" fmla="*/ 234790 h 399269"/>
                <a:gd name="connsiteX115" fmla="*/ 286972 w 1639605"/>
                <a:gd name="connsiteY115" fmla="*/ 234790 h 399269"/>
                <a:gd name="connsiteX116" fmla="*/ 286972 w 1639605"/>
                <a:gd name="connsiteY116" fmla="*/ 236243 h 399269"/>
                <a:gd name="connsiteX117" fmla="*/ 286972 w 1639605"/>
                <a:gd name="connsiteY117" fmla="*/ 246413 h 399269"/>
                <a:gd name="connsiteX118" fmla="*/ 307587 w 1639605"/>
                <a:gd name="connsiteY118" fmla="*/ 246413 h 399269"/>
                <a:gd name="connsiteX119" fmla="*/ 307587 w 1639605"/>
                <a:gd name="connsiteY119" fmla="*/ 248738 h 399269"/>
                <a:gd name="connsiteX120" fmla="*/ 307587 w 1639605"/>
                <a:gd name="connsiteY120" fmla="*/ 265010 h 399269"/>
                <a:gd name="connsiteX121" fmla="*/ 303006 w 1639605"/>
                <a:gd name="connsiteY121" fmla="*/ 265882 h 399269"/>
                <a:gd name="connsiteX122" fmla="*/ 303006 w 1639605"/>
                <a:gd name="connsiteY122" fmla="*/ 271984 h 399269"/>
                <a:gd name="connsiteX123" fmla="*/ 307587 w 1639605"/>
                <a:gd name="connsiteY123" fmla="*/ 273728 h 399269"/>
                <a:gd name="connsiteX124" fmla="*/ 307587 w 1639605"/>
                <a:gd name="connsiteY124" fmla="*/ 285932 h 399269"/>
                <a:gd name="connsiteX125" fmla="*/ 303006 w 1639605"/>
                <a:gd name="connsiteY125" fmla="*/ 290581 h 399269"/>
                <a:gd name="connsiteX126" fmla="*/ 303006 w 1639605"/>
                <a:gd name="connsiteY126" fmla="*/ 346373 h 399269"/>
                <a:gd name="connsiteX127" fmla="*/ 305009 w 1639605"/>
                <a:gd name="connsiteY127" fmla="*/ 346373 h 399269"/>
                <a:gd name="connsiteX128" fmla="*/ 319040 w 1639605"/>
                <a:gd name="connsiteY128" fmla="*/ 346373 h 399269"/>
                <a:gd name="connsiteX129" fmla="*/ 320757 w 1639605"/>
                <a:gd name="connsiteY129" fmla="*/ 351022 h 399269"/>
                <a:gd name="connsiteX130" fmla="*/ 332784 w 1639605"/>
                <a:gd name="connsiteY130" fmla="*/ 351022 h 399269"/>
                <a:gd name="connsiteX131" fmla="*/ 332784 w 1639605"/>
                <a:gd name="connsiteY131" fmla="*/ 353056 h 399269"/>
                <a:gd name="connsiteX132" fmla="*/ 332784 w 1639605"/>
                <a:gd name="connsiteY132" fmla="*/ 367295 h 399269"/>
                <a:gd name="connsiteX133" fmla="*/ 334502 w 1639605"/>
                <a:gd name="connsiteY133" fmla="*/ 367295 h 399269"/>
                <a:gd name="connsiteX134" fmla="*/ 346526 w 1639605"/>
                <a:gd name="connsiteY134" fmla="*/ 367295 h 399269"/>
                <a:gd name="connsiteX135" fmla="*/ 346526 w 1639605"/>
                <a:gd name="connsiteY135" fmla="*/ 365261 h 399269"/>
                <a:gd name="connsiteX136" fmla="*/ 346526 w 1639605"/>
                <a:gd name="connsiteY136" fmla="*/ 351022 h 399269"/>
                <a:gd name="connsiteX137" fmla="*/ 348529 w 1639605"/>
                <a:gd name="connsiteY137" fmla="*/ 349860 h 399269"/>
                <a:gd name="connsiteX138" fmla="*/ 362560 w 1639605"/>
                <a:gd name="connsiteY138" fmla="*/ 341724 h 399269"/>
                <a:gd name="connsiteX139" fmla="*/ 362560 w 1639605"/>
                <a:gd name="connsiteY139" fmla="*/ 320802 h 399269"/>
                <a:gd name="connsiteX140" fmla="*/ 357979 w 1639605"/>
                <a:gd name="connsiteY140" fmla="*/ 297555 h 399269"/>
                <a:gd name="connsiteX141" fmla="*/ 359123 w 1639605"/>
                <a:gd name="connsiteY141" fmla="*/ 297555 h 399269"/>
                <a:gd name="connsiteX142" fmla="*/ 367141 w 1639605"/>
                <a:gd name="connsiteY142" fmla="*/ 297555 h 399269"/>
                <a:gd name="connsiteX143" fmla="*/ 387757 w 1639605"/>
                <a:gd name="connsiteY143" fmla="*/ 295231 h 399269"/>
                <a:gd name="connsiteX144" fmla="*/ 387757 w 1639605"/>
                <a:gd name="connsiteY144" fmla="*/ 294068 h 399269"/>
                <a:gd name="connsiteX145" fmla="*/ 387757 w 1639605"/>
                <a:gd name="connsiteY145" fmla="*/ 285932 h 399269"/>
                <a:gd name="connsiteX146" fmla="*/ 389475 w 1639605"/>
                <a:gd name="connsiteY146" fmla="*/ 285932 h 399269"/>
                <a:gd name="connsiteX147" fmla="*/ 401499 w 1639605"/>
                <a:gd name="connsiteY147" fmla="*/ 285932 h 399269"/>
                <a:gd name="connsiteX148" fmla="*/ 401499 w 1639605"/>
                <a:gd name="connsiteY148" fmla="*/ 169700 h 399269"/>
                <a:gd name="connsiteX149" fmla="*/ 402645 w 1639605"/>
                <a:gd name="connsiteY149" fmla="*/ 169700 h 399269"/>
                <a:gd name="connsiteX150" fmla="*/ 410661 w 1639605"/>
                <a:gd name="connsiteY150" fmla="*/ 169700 h 399269"/>
                <a:gd name="connsiteX151" fmla="*/ 410661 w 1639605"/>
                <a:gd name="connsiteY151" fmla="*/ 167375 h 399269"/>
                <a:gd name="connsiteX152" fmla="*/ 410661 w 1639605"/>
                <a:gd name="connsiteY152" fmla="*/ 151102 h 399269"/>
                <a:gd name="connsiteX153" fmla="*/ 412952 w 1639605"/>
                <a:gd name="connsiteY153" fmla="*/ 104609 h 399269"/>
                <a:gd name="connsiteX154" fmla="*/ 414098 w 1639605"/>
                <a:gd name="connsiteY154" fmla="*/ 104609 h 399269"/>
                <a:gd name="connsiteX155" fmla="*/ 422114 w 1639605"/>
                <a:gd name="connsiteY155" fmla="*/ 104609 h 399269"/>
                <a:gd name="connsiteX156" fmla="*/ 422114 w 1639605"/>
                <a:gd name="connsiteY156" fmla="*/ 105772 h 399269"/>
                <a:gd name="connsiteX157" fmla="*/ 422114 w 1639605"/>
                <a:gd name="connsiteY157" fmla="*/ 113908 h 399269"/>
                <a:gd name="connsiteX158" fmla="*/ 426695 w 1639605"/>
                <a:gd name="connsiteY158" fmla="*/ 111583 h 399269"/>
                <a:gd name="connsiteX159" fmla="*/ 426695 w 1639605"/>
                <a:gd name="connsiteY159" fmla="*/ 95311 h 399269"/>
                <a:gd name="connsiteX160" fmla="*/ 428126 w 1639605"/>
                <a:gd name="connsiteY160" fmla="*/ 94730 h 399269"/>
                <a:gd name="connsiteX161" fmla="*/ 438148 w 1639605"/>
                <a:gd name="connsiteY161" fmla="*/ 90662 h 399269"/>
                <a:gd name="connsiteX162" fmla="*/ 439293 w 1639605"/>
                <a:gd name="connsiteY162" fmla="*/ 91243 h 399269"/>
                <a:gd name="connsiteX163" fmla="*/ 447310 w 1639605"/>
                <a:gd name="connsiteY163" fmla="*/ 95311 h 399269"/>
                <a:gd name="connsiteX164" fmla="*/ 449028 w 1639605"/>
                <a:gd name="connsiteY164" fmla="*/ 95311 h 399269"/>
                <a:gd name="connsiteX165" fmla="*/ 461054 w 1639605"/>
                <a:gd name="connsiteY165" fmla="*/ 95311 h 399269"/>
                <a:gd name="connsiteX166" fmla="*/ 461054 w 1639605"/>
                <a:gd name="connsiteY166" fmla="*/ 65090 h 399269"/>
                <a:gd name="connsiteX167" fmla="*/ 462199 w 1639605"/>
                <a:gd name="connsiteY167" fmla="*/ 65090 h 399269"/>
                <a:gd name="connsiteX168" fmla="*/ 470215 w 1639605"/>
                <a:gd name="connsiteY168" fmla="*/ 65090 h 399269"/>
                <a:gd name="connsiteX169" fmla="*/ 471646 w 1639605"/>
                <a:gd name="connsiteY169" fmla="*/ 69740 h 399269"/>
                <a:gd name="connsiteX170" fmla="*/ 481669 w 1639605"/>
                <a:gd name="connsiteY170" fmla="*/ 69740 h 399269"/>
                <a:gd name="connsiteX171" fmla="*/ 482814 w 1639605"/>
                <a:gd name="connsiteY171" fmla="*/ 65090 h 399269"/>
                <a:gd name="connsiteX172" fmla="*/ 490831 w 1639605"/>
                <a:gd name="connsiteY172" fmla="*/ 65090 h 399269"/>
                <a:gd name="connsiteX173" fmla="*/ 490831 w 1639605"/>
                <a:gd name="connsiteY173" fmla="*/ 99960 h 399269"/>
                <a:gd name="connsiteX174" fmla="*/ 492263 w 1639605"/>
                <a:gd name="connsiteY174" fmla="*/ 101122 h 399269"/>
                <a:gd name="connsiteX175" fmla="*/ 502284 w 1639605"/>
                <a:gd name="connsiteY175" fmla="*/ 109259 h 399269"/>
                <a:gd name="connsiteX176" fmla="*/ 525189 w 1639605"/>
                <a:gd name="connsiteY176" fmla="*/ 116233 h 399269"/>
                <a:gd name="connsiteX177" fmla="*/ 525189 w 1639605"/>
                <a:gd name="connsiteY177" fmla="*/ 114780 h 399269"/>
                <a:gd name="connsiteX178" fmla="*/ 525189 w 1639605"/>
                <a:gd name="connsiteY178" fmla="*/ 104609 h 399269"/>
                <a:gd name="connsiteX179" fmla="*/ 554966 w 1639605"/>
                <a:gd name="connsiteY179" fmla="*/ 95311 h 399269"/>
                <a:gd name="connsiteX180" fmla="*/ 554966 w 1639605"/>
                <a:gd name="connsiteY180" fmla="*/ 94149 h 399269"/>
                <a:gd name="connsiteX181" fmla="*/ 554966 w 1639605"/>
                <a:gd name="connsiteY181" fmla="*/ 86012 h 399269"/>
                <a:gd name="connsiteX182" fmla="*/ 555825 w 1639605"/>
                <a:gd name="connsiteY182" fmla="*/ 86012 h 399269"/>
                <a:gd name="connsiteX183" fmla="*/ 561838 w 1639605"/>
                <a:gd name="connsiteY183" fmla="*/ 86012 h 399269"/>
                <a:gd name="connsiteX184" fmla="*/ 561838 w 1639605"/>
                <a:gd name="connsiteY184" fmla="*/ 85141 h 399269"/>
                <a:gd name="connsiteX185" fmla="*/ 561838 w 1639605"/>
                <a:gd name="connsiteY185" fmla="*/ 79038 h 399269"/>
                <a:gd name="connsiteX186" fmla="*/ 564128 w 1639605"/>
                <a:gd name="connsiteY186" fmla="*/ 79038 h 399269"/>
                <a:gd name="connsiteX187" fmla="*/ 580162 w 1639605"/>
                <a:gd name="connsiteY187" fmla="*/ 79038 h 399269"/>
                <a:gd name="connsiteX188" fmla="*/ 580162 w 1639605"/>
                <a:gd name="connsiteY188" fmla="*/ 79910 h 399269"/>
                <a:gd name="connsiteX189" fmla="*/ 580162 w 1639605"/>
                <a:gd name="connsiteY189" fmla="*/ 86012 h 399269"/>
                <a:gd name="connsiteX190" fmla="*/ 581880 w 1639605"/>
                <a:gd name="connsiteY190" fmla="*/ 86012 h 399269"/>
                <a:gd name="connsiteX191" fmla="*/ 593906 w 1639605"/>
                <a:gd name="connsiteY191" fmla="*/ 86012 h 399269"/>
                <a:gd name="connsiteX192" fmla="*/ 593906 w 1639605"/>
                <a:gd name="connsiteY192" fmla="*/ 87756 h 399269"/>
                <a:gd name="connsiteX193" fmla="*/ 593906 w 1639605"/>
                <a:gd name="connsiteY193" fmla="*/ 99960 h 399269"/>
                <a:gd name="connsiteX194" fmla="*/ 619101 w 1639605"/>
                <a:gd name="connsiteY194" fmla="*/ 99960 h 399269"/>
                <a:gd name="connsiteX195" fmla="*/ 619101 w 1639605"/>
                <a:gd name="connsiteY195" fmla="*/ 98798 h 399269"/>
                <a:gd name="connsiteX196" fmla="*/ 619101 w 1639605"/>
                <a:gd name="connsiteY196" fmla="*/ 90662 h 399269"/>
                <a:gd name="connsiteX197" fmla="*/ 620533 w 1639605"/>
                <a:gd name="connsiteY197" fmla="*/ 90662 h 399269"/>
                <a:gd name="connsiteX198" fmla="*/ 630554 w 1639605"/>
                <a:gd name="connsiteY198" fmla="*/ 90662 h 399269"/>
                <a:gd name="connsiteX199" fmla="*/ 630554 w 1639605"/>
                <a:gd name="connsiteY199" fmla="*/ 89499 h 399269"/>
                <a:gd name="connsiteX200" fmla="*/ 630554 w 1639605"/>
                <a:gd name="connsiteY200" fmla="*/ 81363 h 399269"/>
                <a:gd name="connsiteX201" fmla="*/ 632273 w 1639605"/>
                <a:gd name="connsiteY201" fmla="*/ 81363 h 399269"/>
                <a:gd name="connsiteX202" fmla="*/ 644297 w 1639605"/>
                <a:gd name="connsiteY202" fmla="*/ 81363 h 399269"/>
                <a:gd name="connsiteX203" fmla="*/ 644297 w 1639605"/>
                <a:gd name="connsiteY203" fmla="*/ 82525 h 399269"/>
                <a:gd name="connsiteX204" fmla="*/ 644297 w 1639605"/>
                <a:gd name="connsiteY204" fmla="*/ 90662 h 399269"/>
                <a:gd name="connsiteX205" fmla="*/ 648879 w 1639605"/>
                <a:gd name="connsiteY205" fmla="*/ 34870 h 399269"/>
                <a:gd name="connsiteX206" fmla="*/ 751953 w 1639605"/>
                <a:gd name="connsiteY206" fmla="*/ 34870 h 399269"/>
                <a:gd name="connsiteX207" fmla="*/ 751953 w 1639605"/>
                <a:gd name="connsiteY207" fmla="*/ 109259 h 399269"/>
                <a:gd name="connsiteX208" fmla="*/ 754244 w 1639605"/>
                <a:gd name="connsiteY208" fmla="*/ 109259 h 399269"/>
                <a:gd name="connsiteX209" fmla="*/ 770278 w 1639605"/>
                <a:gd name="connsiteY209" fmla="*/ 109259 h 399269"/>
                <a:gd name="connsiteX210" fmla="*/ 770278 w 1639605"/>
                <a:gd name="connsiteY210" fmla="*/ 25571 h 399269"/>
                <a:gd name="connsiteX211" fmla="*/ 793184 w 1639605"/>
                <a:gd name="connsiteY211" fmla="*/ 13948 h 399269"/>
                <a:gd name="connsiteX212" fmla="*/ 822961 w 1639605"/>
                <a:gd name="connsiteY212" fmla="*/ 13948 h 399269"/>
                <a:gd name="connsiteX213" fmla="*/ 824965 w 1639605"/>
                <a:gd name="connsiteY213" fmla="*/ 12205 h 39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639605" h="399269">
                  <a:moveTo>
                    <a:pt x="838994" y="0"/>
                  </a:moveTo>
                  <a:cubicBezTo>
                    <a:pt x="838994" y="0"/>
                    <a:pt x="838994" y="0"/>
                    <a:pt x="877934" y="0"/>
                  </a:cubicBezTo>
                  <a:cubicBezTo>
                    <a:pt x="877934" y="0"/>
                    <a:pt x="877934" y="0"/>
                    <a:pt x="877934" y="1744"/>
                  </a:cubicBezTo>
                  <a:lnTo>
                    <a:pt x="877934" y="13948"/>
                  </a:lnTo>
                  <a:cubicBezTo>
                    <a:pt x="877934" y="13948"/>
                    <a:pt x="877934" y="13948"/>
                    <a:pt x="916873" y="13948"/>
                  </a:cubicBezTo>
                  <a:cubicBezTo>
                    <a:pt x="916873" y="13948"/>
                    <a:pt x="916873" y="13948"/>
                    <a:pt x="916873" y="104609"/>
                  </a:cubicBezTo>
                  <a:cubicBezTo>
                    <a:pt x="916873" y="104609"/>
                    <a:pt x="916873" y="104609"/>
                    <a:pt x="918305" y="104609"/>
                  </a:cubicBezTo>
                  <a:lnTo>
                    <a:pt x="928326" y="104609"/>
                  </a:lnTo>
                  <a:cubicBezTo>
                    <a:pt x="928326" y="104609"/>
                    <a:pt x="928326" y="104609"/>
                    <a:pt x="928326" y="237114"/>
                  </a:cubicBezTo>
                  <a:cubicBezTo>
                    <a:pt x="928326" y="237114"/>
                    <a:pt x="928326" y="237114"/>
                    <a:pt x="930616" y="237114"/>
                  </a:cubicBezTo>
                  <a:lnTo>
                    <a:pt x="946651" y="237114"/>
                  </a:lnTo>
                  <a:cubicBezTo>
                    <a:pt x="946651" y="237114"/>
                    <a:pt x="946651" y="237114"/>
                    <a:pt x="946651" y="151102"/>
                  </a:cubicBezTo>
                  <a:cubicBezTo>
                    <a:pt x="946651" y="151102"/>
                    <a:pt x="946651" y="151102"/>
                    <a:pt x="947510" y="150521"/>
                  </a:cubicBezTo>
                  <a:lnTo>
                    <a:pt x="953522" y="146453"/>
                  </a:lnTo>
                  <a:cubicBezTo>
                    <a:pt x="958104" y="146453"/>
                    <a:pt x="958104" y="146453"/>
                    <a:pt x="958104" y="147615"/>
                  </a:cubicBezTo>
                  <a:lnTo>
                    <a:pt x="958104" y="155752"/>
                  </a:lnTo>
                  <a:cubicBezTo>
                    <a:pt x="958104" y="155752"/>
                    <a:pt x="958104" y="155752"/>
                    <a:pt x="960393" y="154589"/>
                  </a:cubicBezTo>
                  <a:lnTo>
                    <a:pt x="976428" y="146453"/>
                  </a:lnTo>
                  <a:cubicBezTo>
                    <a:pt x="976428" y="146453"/>
                    <a:pt x="976428" y="146453"/>
                    <a:pt x="978433" y="146453"/>
                  </a:cubicBezTo>
                  <a:lnTo>
                    <a:pt x="992461" y="146453"/>
                  </a:lnTo>
                  <a:cubicBezTo>
                    <a:pt x="992461" y="146453"/>
                    <a:pt x="992461" y="146453"/>
                    <a:pt x="992461" y="304529"/>
                  </a:cubicBezTo>
                  <a:cubicBezTo>
                    <a:pt x="992461" y="304529"/>
                    <a:pt x="992461" y="304529"/>
                    <a:pt x="1024530" y="309179"/>
                  </a:cubicBezTo>
                  <a:cubicBezTo>
                    <a:pt x="1024530" y="306854"/>
                    <a:pt x="1024530" y="304529"/>
                    <a:pt x="1024530" y="302205"/>
                  </a:cubicBezTo>
                  <a:cubicBezTo>
                    <a:pt x="1035983" y="302205"/>
                    <a:pt x="1047434" y="302205"/>
                    <a:pt x="1058887" y="302205"/>
                  </a:cubicBezTo>
                  <a:cubicBezTo>
                    <a:pt x="1058887" y="290581"/>
                    <a:pt x="1058887" y="281283"/>
                    <a:pt x="1058887" y="271984"/>
                  </a:cubicBezTo>
                  <a:lnTo>
                    <a:pt x="1068050" y="271984"/>
                  </a:lnTo>
                  <a:cubicBezTo>
                    <a:pt x="1068050" y="258036"/>
                    <a:pt x="1068050" y="246413"/>
                    <a:pt x="1068050" y="232465"/>
                  </a:cubicBezTo>
                  <a:cubicBezTo>
                    <a:pt x="1070340" y="232465"/>
                    <a:pt x="1072631" y="232465"/>
                    <a:pt x="1074922" y="232465"/>
                  </a:cubicBezTo>
                  <a:cubicBezTo>
                    <a:pt x="1074922" y="218517"/>
                    <a:pt x="1074922" y="206894"/>
                    <a:pt x="1074922" y="192946"/>
                  </a:cubicBezTo>
                  <a:cubicBezTo>
                    <a:pt x="1079503" y="192946"/>
                    <a:pt x="1084083" y="192946"/>
                    <a:pt x="1090956" y="192946"/>
                  </a:cubicBezTo>
                  <a:cubicBezTo>
                    <a:pt x="1106989" y="188297"/>
                    <a:pt x="1125313" y="178998"/>
                    <a:pt x="1141347" y="172024"/>
                  </a:cubicBezTo>
                  <a:cubicBezTo>
                    <a:pt x="1143638" y="165050"/>
                    <a:pt x="1143638" y="158076"/>
                    <a:pt x="1143638" y="151102"/>
                  </a:cubicBezTo>
                  <a:cubicBezTo>
                    <a:pt x="1145929" y="158076"/>
                    <a:pt x="1145929" y="165050"/>
                    <a:pt x="1148219" y="172024"/>
                  </a:cubicBezTo>
                  <a:cubicBezTo>
                    <a:pt x="1166544" y="181323"/>
                    <a:pt x="1182577" y="190621"/>
                    <a:pt x="1200902" y="199920"/>
                  </a:cubicBezTo>
                  <a:cubicBezTo>
                    <a:pt x="1200902" y="197601"/>
                    <a:pt x="1200902" y="195283"/>
                    <a:pt x="1200902" y="195271"/>
                  </a:cubicBezTo>
                  <a:cubicBezTo>
                    <a:pt x="1205482" y="195271"/>
                    <a:pt x="1210065" y="195271"/>
                    <a:pt x="1214645" y="195271"/>
                  </a:cubicBezTo>
                  <a:cubicBezTo>
                    <a:pt x="1214645" y="206894"/>
                    <a:pt x="1214645" y="220842"/>
                    <a:pt x="1214645" y="232465"/>
                  </a:cubicBezTo>
                  <a:cubicBezTo>
                    <a:pt x="1216936" y="232465"/>
                    <a:pt x="1219226" y="232465"/>
                    <a:pt x="1221517" y="232465"/>
                  </a:cubicBezTo>
                  <a:cubicBezTo>
                    <a:pt x="1221517" y="246413"/>
                    <a:pt x="1221517" y="260361"/>
                    <a:pt x="1221517" y="276633"/>
                  </a:cubicBezTo>
                  <a:cubicBezTo>
                    <a:pt x="1223808" y="276633"/>
                    <a:pt x="1226098" y="276633"/>
                    <a:pt x="1228389" y="276633"/>
                  </a:cubicBezTo>
                  <a:cubicBezTo>
                    <a:pt x="1228389" y="283607"/>
                    <a:pt x="1228389" y="290581"/>
                    <a:pt x="1228389" y="297555"/>
                  </a:cubicBezTo>
                  <a:cubicBezTo>
                    <a:pt x="1232970" y="297555"/>
                    <a:pt x="1237550" y="297555"/>
                    <a:pt x="1242132" y="297555"/>
                  </a:cubicBezTo>
                  <a:cubicBezTo>
                    <a:pt x="1242132" y="309179"/>
                    <a:pt x="1242132" y="318477"/>
                    <a:pt x="1242132" y="330100"/>
                  </a:cubicBezTo>
                  <a:cubicBezTo>
                    <a:pt x="1271909" y="327776"/>
                    <a:pt x="1299396" y="325451"/>
                    <a:pt x="1329172" y="323126"/>
                  </a:cubicBezTo>
                  <a:cubicBezTo>
                    <a:pt x="1329172" y="311503"/>
                    <a:pt x="1329172" y="302205"/>
                    <a:pt x="1329172" y="290581"/>
                  </a:cubicBezTo>
                  <a:cubicBezTo>
                    <a:pt x="1345206" y="290581"/>
                    <a:pt x="1361240" y="290581"/>
                    <a:pt x="1374984" y="290581"/>
                  </a:cubicBezTo>
                  <a:cubicBezTo>
                    <a:pt x="1374984" y="283607"/>
                    <a:pt x="1374984" y="278958"/>
                    <a:pt x="1374984" y="271984"/>
                  </a:cubicBezTo>
                  <a:cubicBezTo>
                    <a:pt x="1407052" y="271984"/>
                    <a:pt x="1439119" y="271984"/>
                    <a:pt x="1471187" y="271984"/>
                  </a:cubicBezTo>
                  <a:cubicBezTo>
                    <a:pt x="1471187" y="276633"/>
                    <a:pt x="1471187" y="278958"/>
                    <a:pt x="1471187" y="283607"/>
                  </a:cubicBezTo>
                  <a:cubicBezTo>
                    <a:pt x="1491802" y="283607"/>
                    <a:pt x="1512416" y="283607"/>
                    <a:pt x="1533031" y="283607"/>
                  </a:cubicBezTo>
                  <a:cubicBezTo>
                    <a:pt x="1533031" y="285932"/>
                    <a:pt x="1533031" y="288257"/>
                    <a:pt x="1533031" y="290581"/>
                  </a:cubicBezTo>
                  <a:cubicBezTo>
                    <a:pt x="1537612" y="290581"/>
                    <a:pt x="1544484" y="290581"/>
                    <a:pt x="1551356" y="290581"/>
                  </a:cubicBezTo>
                  <a:cubicBezTo>
                    <a:pt x="1551356" y="292906"/>
                    <a:pt x="1551356" y="295231"/>
                    <a:pt x="1551356" y="297555"/>
                  </a:cubicBezTo>
                  <a:cubicBezTo>
                    <a:pt x="1555936" y="297555"/>
                    <a:pt x="1562809" y="297555"/>
                    <a:pt x="1567389" y="297555"/>
                  </a:cubicBezTo>
                  <a:cubicBezTo>
                    <a:pt x="1567389" y="290886"/>
                    <a:pt x="1567389" y="284217"/>
                    <a:pt x="1567389" y="277548"/>
                  </a:cubicBezTo>
                  <a:lnTo>
                    <a:pt x="1639605" y="399269"/>
                  </a:lnTo>
                  <a:lnTo>
                    <a:pt x="0" y="399269"/>
                  </a:lnTo>
                  <a:lnTo>
                    <a:pt x="0" y="378836"/>
                  </a:lnTo>
                  <a:lnTo>
                    <a:pt x="509" y="371254"/>
                  </a:lnTo>
                  <a:cubicBezTo>
                    <a:pt x="652" y="364099"/>
                    <a:pt x="652" y="354510"/>
                    <a:pt x="652" y="341724"/>
                  </a:cubicBezTo>
                  <a:cubicBezTo>
                    <a:pt x="652" y="341724"/>
                    <a:pt x="652" y="341724"/>
                    <a:pt x="39592" y="341724"/>
                  </a:cubicBezTo>
                  <a:cubicBezTo>
                    <a:pt x="39592" y="341724"/>
                    <a:pt x="39592" y="341724"/>
                    <a:pt x="39592" y="267335"/>
                  </a:cubicBezTo>
                  <a:cubicBezTo>
                    <a:pt x="39592" y="267335"/>
                    <a:pt x="39592" y="267335"/>
                    <a:pt x="76241" y="267335"/>
                  </a:cubicBezTo>
                  <a:cubicBezTo>
                    <a:pt x="76241" y="267335"/>
                    <a:pt x="76241" y="267335"/>
                    <a:pt x="76241" y="266463"/>
                  </a:cubicBezTo>
                  <a:lnTo>
                    <a:pt x="76241" y="260361"/>
                  </a:lnTo>
                  <a:cubicBezTo>
                    <a:pt x="76241" y="260361"/>
                    <a:pt x="76241" y="260361"/>
                    <a:pt x="99147" y="260361"/>
                  </a:cubicBezTo>
                  <a:cubicBezTo>
                    <a:pt x="99147" y="260361"/>
                    <a:pt x="99147" y="260361"/>
                    <a:pt x="99147" y="220842"/>
                  </a:cubicBezTo>
                  <a:cubicBezTo>
                    <a:pt x="94565" y="220842"/>
                    <a:pt x="94565" y="220842"/>
                    <a:pt x="94565" y="219098"/>
                  </a:cubicBezTo>
                  <a:lnTo>
                    <a:pt x="94565" y="206894"/>
                  </a:lnTo>
                  <a:lnTo>
                    <a:pt x="99147" y="209219"/>
                  </a:lnTo>
                  <a:cubicBezTo>
                    <a:pt x="99147" y="209219"/>
                    <a:pt x="99147" y="209219"/>
                    <a:pt x="103728" y="185972"/>
                  </a:cubicBezTo>
                  <a:cubicBezTo>
                    <a:pt x="103728" y="185972"/>
                    <a:pt x="103728" y="185972"/>
                    <a:pt x="108309" y="209219"/>
                  </a:cubicBezTo>
                  <a:cubicBezTo>
                    <a:pt x="110600" y="206894"/>
                    <a:pt x="110600" y="206894"/>
                    <a:pt x="110886" y="206022"/>
                  </a:cubicBezTo>
                  <a:lnTo>
                    <a:pt x="112891" y="199920"/>
                  </a:lnTo>
                  <a:cubicBezTo>
                    <a:pt x="112891" y="199920"/>
                    <a:pt x="112891" y="199920"/>
                    <a:pt x="113462" y="198758"/>
                  </a:cubicBezTo>
                  <a:lnTo>
                    <a:pt x="117471" y="190621"/>
                  </a:lnTo>
                  <a:cubicBezTo>
                    <a:pt x="117471" y="190621"/>
                    <a:pt x="117471" y="190621"/>
                    <a:pt x="118044" y="189459"/>
                  </a:cubicBezTo>
                  <a:lnTo>
                    <a:pt x="122053" y="181323"/>
                  </a:lnTo>
                  <a:cubicBezTo>
                    <a:pt x="122053" y="181323"/>
                    <a:pt x="122053" y="181323"/>
                    <a:pt x="123483" y="180451"/>
                  </a:cubicBezTo>
                  <a:lnTo>
                    <a:pt x="133504" y="174349"/>
                  </a:lnTo>
                  <a:cubicBezTo>
                    <a:pt x="133504" y="174349"/>
                    <a:pt x="133504" y="174349"/>
                    <a:pt x="135223" y="173187"/>
                  </a:cubicBezTo>
                  <a:lnTo>
                    <a:pt x="147248" y="165050"/>
                  </a:lnTo>
                  <a:cubicBezTo>
                    <a:pt x="147248" y="165050"/>
                    <a:pt x="147248" y="165050"/>
                    <a:pt x="148107" y="163888"/>
                  </a:cubicBezTo>
                  <a:lnTo>
                    <a:pt x="154120" y="155752"/>
                  </a:lnTo>
                  <a:cubicBezTo>
                    <a:pt x="154120" y="155752"/>
                    <a:pt x="154120" y="155752"/>
                    <a:pt x="154692" y="153718"/>
                  </a:cubicBezTo>
                  <a:lnTo>
                    <a:pt x="158701" y="139479"/>
                  </a:lnTo>
                  <a:cubicBezTo>
                    <a:pt x="158701" y="139479"/>
                    <a:pt x="158701" y="139479"/>
                    <a:pt x="159274" y="141513"/>
                  </a:cubicBezTo>
                  <a:lnTo>
                    <a:pt x="163282" y="155752"/>
                  </a:lnTo>
                  <a:cubicBezTo>
                    <a:pt x="163282" y="155752"/>
                    <a:pt x="163282" y="155752"/>
                    <a:pt x="163854" y="156623"/>
                  </a:cubicBezTo>
                  <a:lnTo>
                    <a:pt x="167863" y="162726"/>
                  </a:lnTo>
                  <a:cubicBezTo>
                    <a:pt x="167863" y="162726"/>
                    <a:pt x="167863" y="162726"/>
                    <a:pt x="169295" y="163888"/>
                  </a:cubicBezTo>
                  <a:lnTo>
                    <a:pt x="179317" y="172024"/>
                  </a:lnTo>
                  <a:cubicBezTo>
                    <a:pt x="179317" y="172024"/>
                    <a:pt x="179317" y="172024"/>
                    <a:pt x="180462" y="173187"/>
                  </a:cubicBezTo>
                  <a:lnTo>
                    <a:pt x="188477" y="181323"/>
                  </a:lnTo>
                  <a:cubicBezTo>
                    <a:pt x="188477" y="181323"/>
                    <a:pt x="188477" y="181323"/>
                    <a:pt x="189624" y="182485"/>
                  </a:cubicBezTo>
                  <a:lnTo>
                    <a:pt x="197641" y="190621"/>
                  </a:lnTo>
                  <a:cubicBezTo>
                    <a:pt x="197641" y="190621"/>
                    <a:pt x="197641" y="190621"/>
                    <a:pt x="197927" y="191784"/>
                  </a:cubicBezTo>
                  <a:lnTo>
                    <a:pt x="199930" y="199920"/>
                  </a:lnTo>
                  <a:cubicBezTo>
                    <a:pt x="199930" y="199920"/>
                    <a:pt x="199930" y="199920"/>
                    <a:pt x="200217" y="201082"/>
                  </a:cubicBezTo>
                  <a:lnTo>
                    <a:pt x="202221" y="209219"/>
                  </a:lnTo>
                  <a:cubicBezTo>
                    <a:pt x="206802" y="209219"/>
                    <a:pt x="206802" y="209219"/>
                    <a:pt x="209093" y="185972"/>
                  </a:cubicBezTo>
                  <a:cubicBezTo>
                    <a:pt x="209093" y="185972"/>
                    <a:pt x="209093" y="185972"/>
                    <a:pt x="213674" y="209219"/>
                  </a:cubicBezTo>
                  <a:cubicBezTo>
                    <a:pt x="218255" y="209219"/>
                    <a:pt x="218255" y="209219"/>
                    <a:pt x="218255" y="210962"/>
                  </a:cubicBezTo>
                  <a:lnTo>
                    <a:pt x="218255" y="223167"/>
                  </a:lnTo>
                  <a:cubicBezTo>
                    <a:pt x="213674" y="223167"/>
                    <a:pt x="213674" y="223167"/>
                    <a:pt x="213674" y="255712"/>
                  </a:cubicBezTo>
                  <a:cubicBezTo>
                    <a:pt x="213674" y="255712"/>
                    <a:pt x="213674" y="255712"/>
                    <a:pt x="214820" y="255712"/>
                  </a:cubicBezTo>
                  <a:lnTo>
                    <a:pt x="222836" y="255712"/>
                  </a:lnTo>
                  <a:cubicBezTo>
                    <a:pt x="222836" y="260361"/>
                    <a:pt x="222836" y="260361"/>
                    <a:pt x="223696" y="260361"/>
                  </a:cubicBezTo>
                  <a:lnTo>
                    <a:pt x="229708" y="260361"/>
                  </a:lnTo>
                  <a:cubicBezTo>
                    <a:pt x="229708" y="260361"/>
                    <a:pt x="229708" y="260361"/>
                    <a:pt x="229708" y="259199"/>
                  </a:cubicBezTo>
                  <a:lnTo>
                    <a:pt x="229708" y="251062"/>
                  </a:lnTo>
                  <a:cubicBezTo>
                    <a:pt x="229708" y="251062"/>
                    <a:pt x="229708" y="251062"/>
                    <a:pt x="231999" y="251062"/>
                  </a:cubicBezTo>
                  <a:lnTo>
                    <a:pt x="248032" y="251062"/>
                  </a:lnTo>
                  <a:cubicBezTo>
                    <a:pt x="248032" y="251062"/>
                    <a:pt x="248032" y="251062"/>
                    <a:pt x="248032" y="249028"/>
                  </a:cubicBezTo>
                  <a:lnTo>
                    <a:pt x="248032" y="234790"/>
                  </a:lnTo>
                  <a:cubicBezTo>
                    <a:pt x="248032" y="234790"/>
                    <a:pt x="248032" y="234790"/>
                    <a:pt x="286972" y="234790"/>
                  </a:cubicBezTo>
                  <a:cubicBezTo>
                    <a:pt x="286972" y="234790"/>
                    <a:pt x="286972" y="234790"/>
                    <a:pt x="286972" y="236243"/>
                  </a:cubicBezTo>
                  <a:lnTo>
                    <a:pt x="286972" y="246413"/>
                  </a:lnTo>
                  <a:cubicBezTo>
                    <a:pt x="286972" y="246413"/>
                    <a:pt x="286972" y="246413"/>
                    <a:pt x="307587" y="246413"/>
                  </a:cubicBezTo>
                  <a:cubicBezTo>
                    <a:pt x="307587" y="246413"/>
                    <a:pt x="307587" y="246413"/>
                    <a:pt x="307587" y="248738"/>
                  </a:cubicBezTo>
                  <a:lnTo>
                    <a:pt x="307587" y="265010"/>
                  </a:lnTo>
                  <a:cubicBezTo>
                    <a:pt x="303006" y="265010"/>
                    <a:pt x="303006" y="265010"/>
                    <a:pt x="303006" y="265882"/>
                  </a:cubicBezTo>
                  <a:lnTo>
                    <a:pt x="303006" y="271984"/>
                  </a:lnTo>
                  <a:cubicBezTo>
                    <a:pt x="307587" y="271984"/>
                    <a:pt x="307587" y="271984"/>
                    <a:pt x="307587" y="273728"/>
                  </a:cubicBezTo>
                  <a:lnTo>
                    <a:pt x="307587" y="285932"/>
                  </a:lnTo>
                  <a:lnTo>
                    <a:pt x="303006" y="290581"/>
                  </a:lnTo>
                  <a:cubicBezTo>
                    <a:pt x="303006" y="290581"/>
                    <a:pt x="303006" y="290581"/>
                    <a:pt x="303006" y="346373"/>
                  </a:cubicBezTo>
                  <a:cubicBezTo>
                    <a:pt x="303006" y="346373"/>
                    <a:pt x="303006" y="346373"/>
                    <a:pt x="305009" y="346373"/>
                  </a:cubicBezTo>
                  <a:lnTo>
                    <a:pt x="319040" y="346373"/>
                  </a:lnTo>
                  <a:cubicBezTo>
                    <a:pt x="319040" y="351022"/>
                    <a:pt x="319040" y="351022"/>
                    <a:pt x="320757" y="351022"/>
                  </a:cubicBezTo>
                  <a:lnTo>
                    <a:pt x="332784" y="351022"/>
                  </a:lnTo>
                  <a:cubicBezTo>
                    <a:pt x="332784" y="351022"/>
                    <a:pt x="332784" y="351022"/>
                    <a:pt x="332784" y="353056"/>
                  </a:cubicBezTo>
                  <a:lnTo>
                    <a:pt x="332784" y="367295"/>
                  </a:lnTo>
                  <a:cubicBezTo>
                    <a:pt x="332784" y="367295"/>
                    <a:pt x="332784" y="367295"/>
                    <a:pt x="334502" y="367295"/>
                  </a:cubicBezTo>
                  <a:lnTo>
                    <a:pt x="346526" y="367295"/>
                  </a:lnTo>
                  <a:cubicBezTo>
                    <a:pt x="346526" y="367295"/>
                    <a:pt x="346526" y="367295"/>
                    <a:pt x="346526" y="365261"/>
                  </a:cubicBezTo>
                  <a:lnTo>
                    <a:pt x="346526" y="351022"/>
                  </a:lnTo>
                  <a:cubicBezTo>
                    <a:pt x="346526" y="351022"/>
                    <a:pt x="346526" y="351022"/>
                    <a:pt x="348529" y="349860"/>
                  </a:cubicBezTo>
                  <a:lnTo>
                    <a:pt x="362560" y="341724"/>
                  </a:lnTo>
                  <a:cubicBezTo>
                    <a:pt x="362560" y="341724"/>
                    <a:pt x="362560" y="341724"/>
                    <a:pt x="362560" y="320802"/>
                  </a:cubicBezTo>
                  <a:cubicBezTo>
                    <a:pt x="357979" y="320802"/>
                    <a:pt x="357979" y="320802"/>
                    <a:pt x="357979" y="297555"/>
                  </a:cubicBezTo>
                  <a:cubicBezTo>
                    <a:pt x="357979" y="297555"/>
                    <a:pt x="357979" y="297555"/>
                    <a:pt x="359123" y="297555"/>
                  </a:cubicBezTo>
                  <a:lnTo>
                    <a:pt x="367141" y="297555"/>
                  </a:lnTo>
                  <a:cubicBezTo>
                    <a:pt x="367141" y="295231"/>
                    <a:pt x="367141" y="295231"/>
                    <a:pt x="387757" y="295231"/>
                  </a:cubicBezTo>
                  <a:cubicBezTo>
                    <a:pt x="387757" y="295231"/>
                    <a:pt x="387757" y="295231"/>
                    <a:pt x="387757" y="294068"/>
                  </a:cubicBezTo>
                  <a:lnTo>
                    <a:pt x="387757" y="285932"/>
                  </a:lnTo>
                  <a:cubicBezTo>
                    <a:pt x="387757" y="285932"/>
                    <a:pt x="387757" y="285932"/>
                    <a:pt x="389475" y="285932"/>
                  </a:cubicBezTo>
                  <a:lnTo>
                    <a:pt x="401499" y="285932"/>
                  </a:lnTo>
                  <a:cubicBezTo>
                    <a:pt x="401499" y="285932"/>
                    <a:pt x="401499" y="285932"/>
                    <a:pt x="401499" y="169700"/>
                  </a:cubicBezTo>
                  <a:cubicBezTo>
                    <a:pt x="401499" y="169700"/>
                    <a:pt x="401499" y="169700"/>
                    <a:pt x="402645" y="169700"/>
                  </a:cubicBezTo>
                  <a:lnTo>
                    <a:pt x="410661" y="169700"/>
                  </a:lnTo>
                  <a:cubicBezTo>
                    <a:pt x="410661" y="169700"/>
                    <a:pt x="410661" y="169700"/>
                    <a:pt x="410661" y="167375"/>
                  </a:cubicBezTo>
                  <a:lnTo>
                    <a:pt x="410661" y="151102"/>
                  </a:lnTo>
                  <a:cubicBezTo>
                    <a:pt x="412952" y="151102"/>
                    <a:pt x="412952" y="151102"/>
                    <a:pt x="412952" y="104609"/>
                  </a:cubicBezTo>
                  <a:cubicBezTo>
                    <a:pt x="412952" y="104609"/>
                    <a:pt x="412952" y="104609"/>
                    <a:pt x="414098" y="104609"/>
                  </a:cubicBezTo>
                  <a:lnTo>
                    <a:pt x="422114" y="104609"/>
                  </a:lnTo>
                  <a:cubicBezTo>
                    <a:pt x="422114" y="104609"/>
                    <a:pt x="422114" y="104609"/>
                    <a:pt x="422114" y="105772"/>
                  </a:cubicBezTo>
                  <a:lnTo>
                    <a:pt x="422114" y="113908"/>
                  </a:lnTo>
                  <a:cubicBezTo>
                    <a:pt x="426695" y="113908"/>
                    <a:pt x="426695" y="113908"/>
                    <a:pt x="426695" y="111583"/>
                  </a:cubicBezTo>
                  <a:lnTo>
                    <a:pt x="426695" y="95311"/>
                  </a:lnTo>
                  <a:cubicBezTo>
                    <a:pt x="426695" y="95311"/>
                    <a:pt x="426695" y="95311"/>
                    <a:pt x="428126" y="94730"/>
                  </a:cubicBezTo>
                  <a:lnTo>
                    <a:pt x="438148" y="90662"/>
                  </a:lnTo>
                  <a:cubicBezTo>
                    <a:pt x="438148" y="90662"/>
                    <a:pt x="438148" y="90662"/>
                    <a:pt x="439293" y="91243"/>
                  </a:cubicBezTo>
                  <a:lnTo>
                    <a:pt x="447310" y="95311"/>
                  </a:lnTo>
                  <a:cubicBezTo>
                    <a:pt x="447310" y="95311"/>
                    <a:pt x="447310" y="95311"/>
                    <a:pt x="449028" y="95311"/>
                  </a:cubicBezTo>
                  <a:lnTo>
                    <a:pt x="461054" y="95311"/>
                  </a:lnTo>
                  <a:cubicBezTo>
                    <a:pt x="461054" y="95311"/>
                    <a:pt x="461054" y="95311"/>
                    <a:pt x="461054" y="65090"/>
                  </a:cubicBezTo>
                  <a:cubicBezTo>
                    <a:pt x="461054" y="65090"/>
                    <a:pt x="461054" y="65090"/>
                    <a:pt x="462199" y="65090"/>
                  </a:cubicBezTo>
                  <a:lnTo>
                    <a:pt x="470215" y="65090"/>
                  </a:lnTo>
                  <a:cubicBezTo>
                    <a:pt x="470215" y="69740"/>
                    <a:pt x="470215" y="69740"/>
                    <a:pt x="471646" y="69740"/>
                  </a:cubicBezTo>
                  <a:lnTo>
                    <a:pt x="481669" y="69740"/>
                  </a:lnTo>
                  <a:cubicBezTo>
                    <a:pt x="481669" y="65090"/>
                    <a:pt x="481669" y="65090"/>
                    <a:pt x="482814" y="65090"/>
                  </a:cubicBezTo>
                  <a:lnTo>
                    <a:pt x="490831" y="65090"/>
                  </a:lnTo>
                  <a:cubicBezTo>
                    <a:pt x="490831" y="65090"/>
                    <a:pt x="490831" y="65090"/>
                    <a:pt x="490831" y="99960"/>
                  </a:cubicBezTo>
                  <a:cubicBezTo>
                    <a:pt x="490831" y="99960"/>
                    <a:pt x="490831" y="99960"/>
                    <a:pt x="492263" y="101122"/>
                  </a:cubicBezTo>
                  <a:lnTo>
                    <a:pt x="502284" y="109259"/>
                  </a:lnTo>
                  <a:cubicBezTo>
                    <a:pt x="499993" y="116233"/>
                    <a:pt x="499993" y="116233"/>
                    <a:pt x="525189" y="116233"/>
                  </a:cubicBezTo>
                  <a:cubicBezTo>
                    <a:pt x="525189" y="116233"/>
                    <a:pt x="525189" y="116233"/>
                    <a:pt x="525189" y="114780"/>
                  </a:cubicBezTo>
                  <a:lnTo>
                    <a:pt x="525189" y="104609"/>
                  </a:lnTo>
                  <a:cubicBezTo>
                    <a:pt x="525189" y="104609"/>
                    <a:pt x="525189" y="104609"/>
                    <a:pt x="554966" y="95311"/>
                  </a:cubicBezTo>
                  <a:cubicBezTo>
                    <a:pt x="554966" y="95311"/>
                    <a:pt x="554966" y="95311"/>
                    <a:pt x="554966" y="94149"/>
                  </a:cubicBezTo>
                  <a:lnTo>
                    <a:pt x="554966" y="86012"/>
                  </a:lnTo>
                  <a:cubicBezTo>
                    <a:pt x="554966" y="86012"/>
                    <a:pt x="554966" y="86012"/>
                    <a:pt x="555825" y="86012"/>
                  </a:cubicBezTo>
                  <a:lnTo>
                    <a:pt x="561838" y="86012"/>
                  </a:lnTo>
                  <a:cubicBezTo>
                    <a:pt x="561838" y="86012"/>
                    <a:pt x="561838" y="86012"/>
                    <a:pt x="561838" y="85141"/>
                  </a:cubicBezTo>
                  <a:lnTo>
                    <a:pt x="561838" y="79038"/>
                  </a:lnTo>
                  <a:cubicBezTo>
                    <a:pt x="561838" y="79038"/>
                    <a:pt x="561838" y="79038"/>
                    <a:pt x="564128" y="79038"/>
                  </a:cubicBezTo>
                  <a:lnTo>
                    <a:pt x="580162" y="79038"/>
                  </a:lnTo>
                  <a:cubicBezTo>
                    <a:pt x="580162" y="79038"/>
                    <a:pt x="580162" y="79038"/>
                    <a:pt x="580162" y="79910"/>
                  </a:cubicBezTo>
                  <a:lnTo>
                    <a:pt x="580162" y="86012"/>
                  </a:lnTo>
                  <a:cubicBezTo>
                    <a:pt x="580162" y="86012"/>
                    <a:pt x="580162" y="86012"/>
                    <a:pt x="581880" y="86012"/>
                  </a:cubicBezTo>
                  <a:lnTo>
                    <a:pt x="593906" y="86012"/>
                  </a:lnTo>
                  <a:cubicBezTo>
                    <a:pt x="593906" y="86012"/>
                    <a:pt x="593906" y="86012"/>
                    <a:pt x="593906" y="87756"/>
                  </a:cubicBezTo>
                  <a:lnTo>
                    <a:pt x="593906" y="99960"/>
                  </a:lnTo>
                  <a:cubicBezTo>
                    <a:pt x="593906" y="99960"/>
                    <a:pt x="593906" y="99960"/>
                    <a:pt x="619101" y="99960"/>
                  </a:cubicBezTo>
                  <a:cubicBezTo>
                    <a:pt x="619101" y="99960"/>
                    <a:pt x="619101" y="99960"/>
                    <a:pt x="619101" y="98798"/>
                  </a:cubicBezTo>
                  <a:lnTo>
                    <a:pt x="619101" y="90662"/>
                  </a:lnTo>
                  <a:cubicBezTo>
                    <a:pt x="619101" y="90662"/>
                    <a:pt x="619101" y="90662"/>
                    <a:pt x="620533" y="90662"/>
                  </a:cubicBezTo>
                  <a:lnTo>
                    <a:pt x="630554" y="90662"/>
                  </a:lnTo>
                  <a:cubicBezTo>
                    <a:pt x="630554" y="90662"/>
                    <a:pt x="630554" y="90662"/>
                    <a:pt x="630554" y="89499"/>
                  </a:cubicBezTo>
                  <a:lnTo>
                    <a:pt x="630554" y="81363"/>
                  </a:lnTo>
                  <a:cubicBezTo>
                    <a:pt x="630554" y="81363"/>
                    <a:pt x="630554" y="81363"/>
                    <a:pt x="632273" y="81363"/>
                  </a:cubicBezTo>
                  <a:lnTo>
                    <a:pt x="644297" y="81363"/>
                  </a:lnTo>
                  <a:cubicBezTo>
                    <a:pt x="644297" y="81363"/>
                    <a:pt x="644297" y="81363"/>
                    <a:pt x="644297" y="82525"/>
                  </a:cubicBezTo>
                  <a:lnTo>
                    <a:pt x="644297" y="90662"/>
                  </a:lnTo>
                  <a:cubicBezTo>
                    <a:pt x="648879" y="90662"/>
                    <a:pt x="648879" y="90662"/>
                    <a:pt x="648879" y="34870"/>
                  </a:cubicBezTo>
                  <a:cubicBezTo>
                    <a:pt x="648879" y="34870"/>
                    <a:pt x="648879" y="34870"/>
                    <a:pt x="751953" y="34870"/>
                  </a:cubicBezTo>
                  <a:cubicBezTo>
                    <a:pt x="751953" y="34870"/>
                    <a:pt x="751953" y="34870"/>
                    <a:pt x="751953" y="109259"/>
                  </a:cubicBezTo>
                  <a:cubicBezTo>
                    <a:pt x="751953" y="109259"/>
                    <a:pt x="751953" y="109259"/>
                    <a:pt x="754244" y="109259"/>
                  </a:cubicBezTo>
                  <a:lnTo>
                    <a:pt x="770278" y="109259"/>
                  </a:lnTo>
                  <a:cubicBezTo>
                    <a:pt x="770278" y="109259"/>
                    <a:pt x="770278" y="109259"/>
                    <a:pt x="770278" y="25571"/>
                  </a:cubicBezTo>
                  <a:cubicBezTo>
                    <a:pt x="770278" y="25571"/>
                    <a:pt x="770278" y="25571"/>
                    <a:pt x="793184" y="13948"/>
                  </a:cubicBezTo>
                  <a:cubicBezTo>
                    <a:pt x="793184" y="13948"/>
                    <a:pt x="793184" y="13948"/>
                    <a:pt x="822961" y="13948"/>
                  </a:cubicBezTo>
                  <a:cubicBezTo>
                    <a:pt x="822961" y="13948"/>
                    <a:pt x="822961" y="13948"/>
                    <a:pt x="824965" y="12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gr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AB7E7120-FAAE-44F5-AACF-991BD125A6D7}"/>
              </a:ext>
            </a:extLst>
          </p:cNvPr>
          <p:cNvSpPr/>
          <p:nvPr userDrawn="1"/>
        </p:nvSpPr>
        <p:spPr>
          <a:xfrm>
            <a:off x="7280548" y="5979856"/>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Rectangle 9">
            <a:extLst>
              <a:ext uri="{FF2B5EF4-FFF2-40B4-BE49-F238E27FC236}">
                <a16:creationId xmlns:a16="http://schemas.microsoft.com/office/drawing/2014/main" id="{5EB969EB-0B65-4D1F-AA88-6C4DF2393956}"/>
              </a:ext>
            </a:extLst>
          </p:cNvPr>
          <p:cNvSpPr/>
          <p:nvPr userDrawn="1"/>
        </p:nvSpPr>
        <p:spPr>
          <a:xfrm>
            <a:off x="1414" y="5445352"/>
            <a:ext cx="12190587" cy="20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51B7096F-D553-42E4-BCC1-F83D5003D11A}"/>
              </a:ext>
            </a:extLst>
          </p:cNvPr>
          <p:cNvSpPr/>
          <p:nvPr userDrawn="1"/>
        </p:nvSpPr>
        <p:spPr>
          <a:xfrm>
            <a:off x="1414" y="5778002"/>
            <a:ext cx="12190587" cy="208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5314F97C-C141-467A-991D-DC4595FFA343}"/>
              </a:ext>
            </a:extLst>
          </p:cNvPr>
          <p:cNvSpPr/>
          <p:nvPr userDrawn="1"/>
        </p:nvSpPr>
        <p:spPr>
          <a:xfrm>
            <a:off x="1414" y="5112702"/>
            <a:ext cx="12190587" cy="208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6F0787BA-C7F4-402E-86B4-3A6915FE94FB}"/>
              </a:ext>
            </a:extLst>
          </p:cNvPr>
          <p:cNvSpPr/>
          <p:nvPr userDrawn="1"/>
        </p:nvSpPr>
        <p:spPr>
          <a:xfrm>
            <a:off x="1414" y="4780052"/>
            <a:ext cx="12190587" cy="208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9" name="Group 8">
            <a:extLst>
              <a:ext uri="{FF2B5EF4-FFF2-40B4-BE49-F238E27FC236}">
                <a16:creationId xmlns:a16="http://schemas.microsoft.com/office/drawing/2014/main" id="{EB79AFEE-C350-4996-ACF0-82F8F6C171D6}"/>
              </a:ext>
            </a:extLst>
          </p:cNvPr>
          <p:cNvGrpSpPr/>
          <p:nvPr userDrawn="1"/>
        </p:nvGrpSpPr>
        <p:grpSpPr>
          <a:xfrm>
            <a:off x="6932024" y="1497102"/>
            <a:ext cx="4495596" cy="4776801"/>
            <a:chOff x="6446339" y="1280897"/>
            <a:chExt cx="4320717" cy="5285178"/>
          </a:xfrm>
        </p:grpSpPr>
        <p:sp>
          <p:nvSpPr>
            <p:cNvPr id="10" name="Freeform: Shape 9">
              <a:extLst>
                <a:ext uri="{FF2B5EF4-FFF2-40B4-BE49-F238E27FC236}">
                  <a16:creationId xmlns:a16="http://schemas.microsoft.com/office/drawing/2014/main" id="{09DB13DA-DABB-42AD-8C79-B92DB5C2A07E}"/>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869804C-4A6D-4BE0-86D7-115D8C64A339}"/>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7DF8F04-5A6E-4AF0-8EFB-A5416AA5E3E7}"/>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5816A8E-B875-4F6A-8304-5ADE7C4AFB71}"/>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D11A5B2-8B0B-46AD-91FA-92D6EBE8DBF8}"/>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5C827BF-AB2F-4FE6-BEAC-957A3AE70E93}"/>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33A9A79-3428-4B12-B9FF-3C880B01EC68}"/>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7" name="그림 개체 틀 2">
            <a:extLst>
              <a:ext uri="{FF2B5EF4-FFF2-40B4-BE49-F238E27FC236}">
                <a16:creationId xmlns:a16="http://schemas.microsoft.com/office/drawing/2014/main" id="{72A26D6A-3B50-4763-ADCC-F133F62B9BED}"/>
              </a:ext>
            </a:extLst>
          </p:cNvPr>
          <p:cNvSpPr>
            <a:spLocks noGrp="1"/>
          </p:cNvSpPr>
          <p:nvPr>
            <p:ph type="pic" sz="quarter" idx="10" hasCustomPrompt="1"/>
          </p:nvPr>
        </p:nvSpPr>
        <p:spPr>
          <a:xfrm>
            <a:off x="7047968" y="1775610"/>
            <a:ext cx="4109140" cy="3097694"/>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 name="connsiteX0" fmla="*/ 97710 w 3083017"/>
              <a:gd name="connsiteY0" fmla="*/ 691559 h 2693277"/>
              <a:gd name="connsiteX1" fmla="*/ 3083017 w 3083017"/>
              <a:gd name="connsiteY1" fmla="*/ 0 h 2693277"/>
              <a:gd name="connsiteX2" fmla="*/ 2921936 w 3083017"/>
              <a:gd name="connsiteY2" fmla="*/ 2693277 h 2693277"/>
              <a:gd name="connsiteX3" fmla="*/ 0 w 3083017"/>
              <a:gd name="connsiteY3" fmla="*/ 2574070 h 2693277"/>
              <a:gd name="connsiteX4" fmla="*/ 97710 w 3083017"/>
              <a:gd name="connsiteY4" fmla="*/ 691559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97710" y="691559"/>
                </a:moveTo>
                <a:lnTo>
                  <a:pt x="3083017" y="0"/>
                </a:lnTo>
                <a:lnTo>
                  <a:pt x="2921936" y="2693277"/>
                </a:lnTo>
                <a:lnTo>
                  <a:pt x="0" y="2574070"/>
                </a:lnTo>
                <a:lnTo>
                  <a:pt x="97710" y="691559"/>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id="{7D21F174-8916-4585-BFC0-6484AE81EEC6}"/>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1" r:id="rId2"/>
    <p:sldLayoutId id="2147483654" r:id="rId3"/>
    <p:sldLayoutId id="2147483675" r:id="rId4"/>
    <p:sldLayoutId id="2147483676" r:id="rId5"/>
    <p:sldLayoutId id="2147483678" r:id="rId6"/>
    <p:sldLayoutId id="2147483680" r:id="rId7"/>
    <p:sldLayoutId id="2147483682" r:id="rId8"/>
    <p:sldLayoutId id="2147483684" r:id="rId9"/>
    <p:sldLayoutId id="2147483685" r:id="rId10"/>
    <p:sldLayoutId id="2147483689"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u.wikipedia.org/wiki/%D0%A0%D0%B0%D0%B1%D0%BE%D1%87%D0%B0%D1%8F_%D1%81%D0%B8%D0%BB%D0%B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FCDF525-2169-A722-D344-2F35CC87C3E7}"/>
              </a:ext>
            </a:extLst>
          </p:cNvPr>
          <p:cNvPicPr>
            <a:picLocks noChangeAspect="1"/>
          </p:cNvPicPr>
          <p:nvPr/>
        </p:nvPicPr>
        <p:blipFill rotWithShape="1">
          <a:blip r:embed="rId2"/>
          <a:srcRect t="-211" b="30376"/>
          <a:stretch/>
        </p:blipFill>
        <p:spPr>
          <a:xfrm>
            <a:off x="0" y="-564204"/>
            <a:ext cx="12192000" cy="5823777"/>
          </a:xfrm>
          <a:prstGeom prst="rect">
            <a:avLst/>
          </a:prstGeom>
        </p:spPr>
      </p:pic>
      <p:sp>
        <p:nvSpPr>
          <p:cNvPr id="5" name="Прямоугольник 4">
            <a:extLst>
              <a:ext uri="{FF2B5EF4-FFF2-40B4-BE49-F238E27FC236}">
                <a16:creationId xmlns:a16="http://schemas.microsoft.com/office/drawing/2014/main" id="{7DC55B55-1AED-7378-C389-29BD01FD36D6}"/>
              </a:ext>
            </a:extLst>
          </p:cNvPr>
          <p:cNvSpPr/>
          <p:nvPr/>
        </p:nvSpPr>
        <p:spPr>
          <a:xfrm>
            <a:off x="0" y="-593387"/>
            <a:ext cx="12192000" cy="5844699"/>
          </a:xfrm>
          <a:prstGeom prst="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Rectangle 127">
            <a:extLst>
              <a:ext uri="{FF2B5EF4-FFF2-40B4-BE49-F238E27FC236}">
                <a16:creationId xmlns:a16="http://schemas.microsoft.com/office/drawing/2014/main" id="{72993309-4100-4CBD-9E6C-DD235CAB9BEE}"/>
              </a:ext>
            </a:extLst>
          </p:cNvPr>
          <p:cNvSpPr/>
          <p:nvPr/>
        </p:nvSpPr>
        <p:spPr>
          <a:xfrm>
            <a:off x="-132471" y="5105243"/>
            <a:ext cx="12192000" cy="1598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Омельченко Дарья Алексеевна, к. с. н., </a:t>
            </a:r>
          </a:p>
          <a:p>
            <a:pPr algn="ctr"/>
            <a:r>
              <a:rPr lang="ru-RU" dirty="0">
                <a:solidFill>
                  <a:schemeClr val="tx1"/>
                </a:solidFill>
              </a:rPr>
              <a:t>доцент кафедры социальной и молодежной политики, </a:t>
            </a:r>
          </a:p>
          <a:p>
            <a:pPr algn="ctr"/>
            <a:r>
              <a:rPr lang="ru-RU" dirty="0">
                <a:solidFill>
                  <a:schemeClr val="tx1"/>
                </a:solidFill>
              </a:rPr>
              <a:t>Институт гуманитарных наук, Алтайский государственный университет</a:t>
            </a:r>
            <a:endParaRPr lang="en-US" dirty="0">
              <a:solidFill>
                <a:schemeClr val="tx1"/>
              </a:solidFill>
            </a:endParaRPr>
          </a:p>
        </p:txBody>
      </p:sp>
      <p:sp>
        <p:nvSpPr>
          <p:cNvPr id="130" name="TextBox 129">
            <a:extLst>
              <a:ext uri="{FF2B5EF4-FFF2-40B4-BE49-F238E27FC236}">
                <a16:creationId xmlns:a16="http://schemas.microsoft.com/office/drawing/2014/main" id="{4960FBC3-AF37-4C52-A3A3-D4B0E0BF1F0B}"/>
              </a:ext>
            </a:extLst>
          </p:cNvPr>
          <p:cNvSpPr txBox="1"/>
          <p:nvPr/>
        </p:nvSpPr>
        <p:spPr>
          <a:xfrm>
            <a:off x="311343" y="2161179"/>
            <a:ext cx="6305549" cy="1569660"/>
          </a:xfrm>
          <a:prstGeom prst="rect">
            <a:avLst/>
          </a:prstGeom>
          <a:noFill/>
        </p:spPr>
        <p:txBody>
          <a:bodyPr wrap="square" rtlCol="0" anchor="ctr">
            <a:spAutoFit/>
          </a:bodyPr>
          <a:lstStyle/>
          <a:p>
            <a:r>
              <a:rPr lang="ru-RU" altLang="ko-KR" sz="3200" dirty="0">
                <a:solidFill>
                  <a:schemeClr val="bg1"/>
                </a:solidFill>
                <a:cs typeface="Arial" pitchFamily="34" charset="0"/>
              </a:rPr>
              <a:t>Молодежь и миграция: социальные представления, идеалы и практики</a:t>
            </a:r>
            <a:endParaRPr lang="ko-KR" altLang="en-US" sz="3200" dirty="0">
              <a:solidFill>
                <a:schemeClr val="bg1"/>
              </a:solidFill>
              <a:cs typeface="Arial" pitchFamily="34" charset="0"/>
            </a:endParaRPr>
          </a:p>
        </p:txBody>
      </p:sp>
      <p:graphicFrame>
        <p:nvGraphicFramePr>
          <p:cNvPr id="4" name="Объект 3">
            <a:extLst>
              <a:ext uri="{FF2B5EF4-FFF2-40B4-BE49-F238E27FC236}">
                <a16:creationId xmlns:a16="http://schemas.microsoft.com/office/drawing/2014/main" id="{01DCA1F6-5C10-4F93-9EE8-A5AA54268904}"/>
              </a:ext>
            </a:extLst>
          </p:cNvPr>
          <p:cNvGraphicFramePr>
            <a:graphicFrameLocks noChangeAspect="1"/>
          </p:cNvGraphicFramePr>
          <p:nvPr>
            <p:extLst>
              <p:ext uri="{D42A27DB-BD31-4B8C-83A1-F6EECF244321}">
                <p14:modId xmlns:p14="http://schemas.microsoft.com/office/powerpoint/2010/main" val="2676624515"/>
              </p:ext>
            </p:extLst>
          </p:nvPr>
        </p:nvGraphicFramePr>
        <p:xfrm>
          <a:off x="132471" y="5563484"/>
          <a:ext cx="986210" cy="1101542"/>
        </p:xfrm>
        <a:graphic>
          <a:graphicData uri="http://schemas.openxmlformats.org/presentationml/2006/ole">
            <mc:AlternateContent xmlns:mc="http://schemas.openxmlformats.org/markup-compatibility/2006">
              <mc:Choice xmlns:v="urn:schemas-microsoft-com:vml" Requires="v">
                <p:oleObj name="CorelDRAW" r:id="rId3" imgW="2907360" imgH="3240360" progId="">
                  <p:embed/>
                </p:oleObj>
              </mc:Choice>
              <mc:Fallback>
                <p:oleObj name="CorelDRAW" r:id="rId3" imgW="2907360" imgH="3240360" progId="">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71" y="5563484"/>
                        <a:ext cx="986210" cy="1101542"/>
                      </a:xfrm>
                      <a:prstGeom prst="rect">
                        <a:avLst/>
                      </a:prstGeom>
                      <a:noFill/>
                    </p:spPr>
                  </p:pic>
                </p:oleObj>
              </mc:Fallback>
            </mc:AlternateContent>
          </a:graphicData>
        </a:graphic>
      </p:graphicFrame>
      <p:pic>
        <p:nvPicPr>
          <p:cNvPr id="1094" name="Picture 70" descr="http://konf.asu.ru/site_images/282-3a234b3fb06c1e80b52fa35c93e576e3.jpg"/>
          <p:cNvPicPr>
            <a:picLocks noChangeAspect="1" noChangeArrowheads="1"/>
          </p:cNvPicPr>
          <p:nvPr/>
        </p:nvPicPr>
        <p:blipFill>
          <a:blip r:embed="rId5" cstate="print"/>
          <a:srcRect/>
          <a:stretch>
            <a:fillRect/>
          </a:stretch>
        </p:blipFill>
        <p:spPr bwMode="auto">
          <a:xfrm>
            <a:off x="11091703" y="5348737"/>
            <a:ext cx="1100297" cy="1111440"/>
          </a:xfrm>
          <a:prstGeom prst="rect">
            <a:avLst/>
          </a:prstGeom>
          <a:noFill/>
        </p:spPr>
      </p:pic>
      <p:pic>
        <p:nvPicPr>
          <p:cNvPr id="1096" name="Picture 72" descr="http://konf.asu.ru/site_images/444-a35e5a16f747541874bfedf8c29f6cc6.jpg"/>
          <p:cNvPicPr>
            <a:picLocks noChangeAspect="1" noChangeArrowheads="1"/>
          </p:cNvPicPr>
          <p:nvPr/>
        </p:nvPicPr>
        <p:blipFill>
          <a:blip r:embed="rId6"/>
          <a:srcRect/>
          <a:stretch>
            <a:fillRect/>
          </a:stretch>
        </p:blipFill>
        <p:spPr bwMode="auto">
          <a:xfrm>
            <a:off x="9879224" y="5348737"/>
            <a:ext cx="1212479" cy="1212479"/>
          </a:xfrm>
          <a:prstGeom prst="rect">
            <a:avLst/>
          </a:prstGeom>
          <a:noFill/>
        </p:spPr>
      </p:pic>
      <p:pic>
        <p:nvPicPr>
          <p:cNvPr id="7" name="Рисунок 6">
            <a:extLst>
              <a:ext uri="{FF2B5EF4-FFF2-40B4-BE49-F238E27FC236}">
                <a16:creationId xmlns:a16="http://schemas.microsoft.com/office/drawing/2014/main" id="{A7282E04-1F50-F062-9C9F-E07B21B32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6387" y="5614078"/>
            <a:ext cx="943158" cy="1050948"/>
          </a:xfrm>
          <a:prstGeom prst="rect">
            <a:avLst/>
          </a:prstGeom>
        </p:spPr>
      </p:pic>
    </p:spTree>
    <p:extLst>
      <p:ext uri="{BB962C8B-B14F-4D97-AF65-F5344CB8AC3E}">
        <p14:creationId xmlns:p14="http://schemas.microsoft.com/office/powerpoint/2010/main" val="140433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155ACC6-6C4E-49E5-B84D-9EED80381386}"/>
              </a:ext>
            </a:extLst>
          </p:cNvPr>
          <p:cNvSpPr>
            <a:spLocks noGrp="1"/>
          </p:cNvSpPr>
          <p:nvPr>
            <p:ph type="body" sz="quarter" idx="10"/>
          </p:nvPr>
        </p:nvSpPr>
        <p:spPr/>
        <p:txBody>
          <a:bodyPr/>
          <a:lstStyle/>
          <a:p>
            <a:r>
              <a:rPr lang="ru-RU" dirty="0"/>
              <a:t>Эволюция миграционных теорий</a:t>
            </a:r>
          </a:p>
        </p:txBody>
      </p:sp>
      <p:sp>
        <p:nvSpPr>
          <p:cNvPr id="3" name="TextBox 2">
            <a:extLst>
              <a:ext uri="{FF2B5EF4-FFF2-40B4-BE49-F238E27FC236}">
                <a16:creationId xmlns:a16="http://schemas.microsoft.com/office/drawing/2014/main" id="{53452A6C-3F59-4FC4-A4BD-83EAAEA94B06}"/>
              </a:ext>
            </a:extLst>
          </p:cNvPr>
          <p:cNvSpPr txBox="1"/>
          <p:nvPr/>
        </p:nvSpPr>
        <p:spPr>
          <a:xfrm>
            <a:off x="771896" y="1275347"/>
            <a:ext cx="8275851" cy="5078313"/>
          </a:xfrm>
          <a:prstGeom prst="rect">
            <a:avLst/>
          </a:prstGeom>
          <a:noFill/>
        </p:spPr>
        <p:txBody>
          <a:bodyPr wrap="square" rtlCol="0">
            <a:spAutoFit/>
          </a:bodyPr>
          <a:lstStyle/>
          <a:p>
            <a:pPr marL="342900" indent="-342900"/>
            <a:r>
              <a:rPr lang="ru-RU" b="1" dirty="0"/>
              <a:t>«Законы миграции»  Э.Г. </a:t>
            </a:r>
            <a:r>
              <a:rPr lang="ru-RU" b="1" dirty="0" err="1"/>
              <a:t>Равенштайна</a:t>
            </a:r>
            <a:r>
              <a:rPr lang="ru-RU" b="1" dirty="0"/>
              <a:t> </a:t>
            </a:r>
            <a:r>
              <a:rPr lang="ru-RU" dirty="0"/>
              <a:t>(1885 г.)</a:t>
            </a:r>
          </a:p>
          <a:p>
            <a:pPr marL="342900" indent="-342900">
              <a:buFont typeface="+mj-lt"/>
              <a:buAutoNum type="arabicPeriod"/>
            </a:pPr>
            <a:r>
              <a:rPr lang="ru-RU" dirty="0"/>
              <a:t>Между территориями идет перераспределение населения.</a:t>
            </a:r>
          </a:p>
          <a:p>
            <a:pPr marL="342900" indent="-342900">
              <a:buFont typeface="+mj-lt"/>
              <a:buAutoNum type="arabicPeriod"/>
            </a:pPr>
            <a:r>
              <a:rPr lang="ru-RU" dirty="0"/>
              <a:t>Территории различаются главным образом по экономическим характеристикам.</a:t>
            </a:r>
          </a:p>
          <a:p>
            <a:pPr marL="342900" indent="-342900">
              <a:buFont typeface="+mj-lt"/>
              <a:buAutoNum type="arabicPeriod"/>
            </a:pPr>
            <a:r>
              <a:rPr lang="ru-RU" dirty="0"/>
              <a:t>Большинство мигрантов переезжает на короткие расстояния.</a:t>
            </a:r>
          </a:p>
          <a:p>
            <a:pPr marL="342900" indent="-342900">
              <a:buFont typeface="+mj-lt"/>
              <a:buAutoNum type="arabicPeriod"/>
            </a:pPr>
            <a:r>
              <a:rPr lang="ru-RU" dirty="0"/>
              <a:t>Миграция происходит ступенчато.</a:t>
            </a:r>
          </a:p>
          <a:p>
            <a:pPr marL="342900" indent="-342900">
              <a:buFont typeface="+mj-lt"/>
              <a:buAutoNum type="arabicPeriod"/>
            </a:pPr>
            <a:r>
              <a:rPr lang="ru-RU" dirty="0"/>
              <a:t>Каждому миграционному потоку соответствует обратный поток.</a:t>
            </a:r>
          </a:p>
          <a:p>
            <a:pPr marL="342900" indent="-342900">
              <a:buFont typeface="+mj-lt"/>
              <a:buAutoNum type="arabicPeriod"/>
            </a:pPr>
            <a:r>
              <a:rPr lang="ru-RU" dirty="0"/>
              <a:t>Мигранты на длинные расстояния мигрируют в крупные центры промышленности и торговли.</a:t>
            </a:r>
          </a:p>
          <a:p>
            <a:pPr marL="342900" indent="-342900">
              <a:buFont typeface="+mj-lt"/>
              <a:buAutoNum type="arabicPeriod"/>
            </a:pPr>
            <a:r>
              <a:rPr lang="ru-RU" dirty="0"/>
              <a:t>Жители городов менее подвижны, чем жители сельской местности.</a:t>
            </a:r>
          </a:p>
          <a:p>
            <a:pPr marL="342900" indent="-342900">
              <a:buFont typeface="+mj-lt"/>
              <a:buAutoNum type="arabicPeriod"/>
            </a:pPr>
            <a:r>
              <a:rPr lang="ru-RU" dirty="0"/>
              <a:t>Женщины подвижней мужчин в перемещениях внутри страны, мужчины подвижней женщин в перемещениях на длинные расстояния.</a:t>
            </a:r>
          </a:p>
          <a:p>
            <a:pPr marL="342900" indent="-342900">
              <a:buFont typeface="+mj-lt"/>
              <a:buAutoNum type="arabicPeriod"/>
            </a:pPr>
            <a:r>
              <a:rPr lang="ru-RU" dirty="0"/>
              <a:t>Большие города растут главным образом из-за миграции.</a:t>
            </a:r>
          </a:p>
          <a:p>
            <a:pPr marL="342900" indent="-342900">
              <a:buFont typeface="+mj-lt"/>
              <a:buAutoNum type="arabicPeriod"/>
            </a:pPr>
            <a:r>
              <a:rPr lang="ru-RU" dirty="0"/>
              <a:t>Объем миграции увеличивается с развитием промышленности, торговли и транспорта.</a:t>
            </a:r>
          </a:p>
          <a:p>
            <a:pPr marL="342900" indent="-342900">
              <a:buFont typeface="+mj-lt"/>
              <a:buAutoNum type="arabicPeriod"/>
            </a:pPr>
            <a:r>
              <a:rPr lang="ru-RU" dirty="0"/>
              <a:t>Главные причины миграции – экономические.</a:t>
            </a:r>
          </a:p>
          <a:p>
            <a:pPr algn="l" fontAlgn="t"/>
            <a:endParaRPr lang="ru-RU" b="0" i="0" dirty="0">
              <a:solidFill>
                <a:srgbClr val="000000"/>
              </a:solidFill>
              <a:effectLst/>
              <a:latin typeface="REG"/>
            </a:endParaRPr>
          </a:p>
          <a:p>
            <a:pPr marL="342900" indent="-342900">
              <a:buAutoNum type="arabicPeriod"/>
            </a:pPr>
            <a:endParaRPr lang="ru-RU" dirty="0"/>
          </a:p>
        </p:txBody>
      </p:sp>
      <p:pic>
        <p:nvPicPr>
          <p:cNvPr id="4" name="Рисунок 3">
            <a:extLst>
              <a:ext uri="{FF2B5EF4-FFF2-40B4-BE49-F238E27FC236}">
                <a16:creationId xmlns:a16="http://schemas.microsoft.com/office/drawing/2014/main" id="{298614AB-8B4A-4636-BC42-A563BF1CA1BF}"/>
              </a:ext>
            </a:extLst>
          </p:cNvPr>
          <p:cNvPicPr>
            <a:picLocks noChangeAspect="1"/>
          </p:cNvPicPr>
          <p:nvPr/>
        </p:nvPicPr>
        <p:blipFill>
          <a:blip r:embed="rId2"/>
          <a:stretch>
            <a:fillRect/>
          </a:stretch>
        </p:blipFill>
        <p:spPr>
          <a:xfrm>
            <a:off x="9194633" y="1275347"/>
            <a:ext cx="2609850" cy="3810000"/>
          </a:xfrm>
          <a:prstGeom prst="rect">
            <a:avLst/>
          </a:prstGeom>
        </p:spPr>
      </p:pic>
    </p:spTree>
    <p:extLst>
      <p:ext uri="{BB962C8B-B14F-4D97-AF65-F5344CB8AC3E}">
        <p14:creationId xmlns:p14="http://schemas.microsoft.com/office/powerpoint/2010/main" val="176221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89A161B6-D521-4DC1-9B2A-98E7044363A0}"/>
              </a:ext>
            </a:extLst>
          </p:cNvPr>
          <p:cNvSpPr>
            <a:spLocks noGrp="1"/>
          </p:cNvSpPr>
          <p:nvPr>
            <p:ph type="body" sz="quarter" idx="10"/>
          </p:nvPr>
        </p:nvSpPr>
        <p:spPr/>
        <p:txBody>
          <a:bodyPr/>
          <a:lstStyle/>
          <a:p>
            <a:r>
              <a:rPr lang="ru-RU" sz="3000" dirty="0">
                <a:solidFill>
                  <a:schemeClr val="accent6">
                    <a:lumMod val="50000"/>
                  </a:schemeClr>
                </a:solidFill>
              </a:rPr>
              <a:t>Теории миграции довоенного и военного времени</a:t>
            </a:r>
            <a:r>
              <a:rPr lang="ru-RU" sz="3000" dirty="0"/>
              <a:t> </a:t>
            </a:r>
          </a:p>
          <a:p>
            <a:endParaRPr lang="ru-RU" sz="3000" dirty="0"/>
          </a:p>
        </p:txBody>
      </p:sp>
      <p:sp>
        <p:nvSpPr>
          <p:cNvPr id="3" name="TextBox 2">
            <a:extLst>
              <a:ext uri="{FF2B5EF4-FFF2-40B4-BE49-F238E27FC236}">
                <a16:creationId xmlns:a16="http://schemas.microsoft.com/office/drawing/2014/main" id="{ED630F02-DE83-4043-B9C7-D20ED25506FD}"/>
              </a:ext>
            </a:extLst>
          </p:cNvPr>
          <p:cNvSpPr txBox="1"/>
          <p:nvPr/>
        </p:nvSpPr>
        <p:spPr>
          <a:xfrm>
            <a:off x="673768" y="701632"/>
            <a:ext cx="8698832" cy="6001643"/>
          </a:xfrm>
          <a:prstGeom prst="rect">
            <a:avLst/>
          </a:prstGeom>
          <a:noFill/>
        </p:spPr>
        <p:txBody>
          <a:bodyPr wrap="square" rtlCol="0">
            <a:spAutoFit/>
          </a:bodyPr>
          <a:lstStyle/>
          <a:p>
            <a:r>
              <a:rPr lang="ru-RU" sz="1600" dirty="0"/>
              <a:t>Первая математическая модель миграции была предложена Янгом </a:t>
            </a:r>
            <a:r>
              <a:rPr lang="ru-RU" sz="1600" b="1" dirty="0"/>
              <a:t>(1924). </a:t>
            </a:r>
            <a:r>
              <a:rPr lang="ru-RU" sz="1600" dirty="0"/>
              <a:t>Он исследовал сельскую миграцию в США и предложил первую </a:t>
            </a:r>
            <a:r>
              <a:rPr lang="ru-RU" sz="1600" dirty="0" err="1"/>
              <a:t>интеракционную</a:t>
            </a:r>
            <a:r>
              <a:rPr lang="ru-RU" sz="1600" dirty="0"/>
              <a:t> модель миграции (модель пространственного взаимодействия).</a:t>
            </a:r>
          </a:p>
          <a:p>
            <a:endParaRPr lang="ru-RU" sz="1600" dirty="0"/>
          </a:p>
          <a:p>
            <a:r>
              <a:rPr lang="ru-RU" sz="1600" dirty="0"/>
              <a:t>Работа </a:t>
            </a:r>
            <a:r>
              <a:rPr lang="ru-RU" sz="1600" b="1" dirty="0" err="1"/>
              <a:t>Самюэля</a:t>
            </a:r>
            <a:r>
              <a:rPr lang="ru-RU" sz="1600" b="1" dirty="0"/>
              <a:t> </a:t>
            </a:r>
            <a:r>
              <a:rPr lang="ru-RU" sz="1600" b="1" dirty="0" err="1"/>
              <a:t>Стоуффера</a:t>
            </a:r>
            <a:r>
              <a:rPr lang="ru-RU" sz="1600" b="1" dirty="0"/>
              <a:t> </a:t>
            </a:r>
            <a:r>
              <a:rPr lang="ru-RU" sz="1600" dirty="0"/>
              <a:t>(1940 г.) о факторах, препятствующих миграционным потокам, к которым автор относит вмешивающиеся обстоятельства, а именно: </a:t>
            </a:r>
          </a:p>
          <a:p>
            <a:r>
              <a:rPr lang="ru-RU" sz="1600" i="1" dirty="0"/>
              <a:t>расходы на перемещение, препятствующие законодательства, недостаток информации и другие факторы</a:t>
            </a:r>
            <a:endParaRPr lang="ru-RU" sz="1600" dirty="0"/>
          </a:p>
          <a:p>
            <a:r>
              <a:rPr lang="ru-RU" sz="1600" dirty="0">
                <a:solidFill>
                  <a:srgbClr val="C00000"/>
                </a:solidFill>
              </a:rPr>
              <a:t>Закон: </a:t>
            </a:r>
            <a:r>
              <a:rPr lang="ru-RU" sz="1600" dirty="0"/>
              <a:t>количество перемещающихся людей, прямо пропорционально количеству перспектив, и обратно пропорционально количеству вмешивающихся обстоятельств. </a:t>
            </a:r>
          </a:p>
          <a:p>
            <a:endParaRPr lang="ru-RU" sz="1600" dirty="0"/>
          </a:p>
          <a:p>
            <a:r>
              <a:rPr lang="ru-RU" sz="1600" dirty="0"/>
              <a:t>Американский астроном </a:t>
            </a:r>
            <a:r>
              <a:rPr lang="ru-RU" sz="1600" b="1" dirty="0"/>
              <a:t>Дж. Стюарт </a:t>
            </a:r>
            <a:r>
              <a:rPr lang="ru-RU" sz="1600" dirty="0"/>
              <a:t>(</a:t>
            </a:r>
            <a:r>
              <a:rPr lang="ru-RU" sz="1600" dirty="0" err="1"/>
              <a:t>Stewart</a:t>
            </a:r>
            <a:r>
              <a:rPr lang="ru-RU" sz="1600" dirty="0"/>
              <a:t>, 1941) сформулировал</a:t>
            </a:r>
          </a:p>
          <a:p>
            <a:r>
              <a:rPr lang="ru-RU" sz="1600" b="1" dirty="0"/>
              <a:t>гравитационный закон пространственного взаимодействия</a:t>
            </a:r>
            <a:r>
              <a:rPr lang="ru-RU" sz="1600" dirty="0"/>
              <a:t>, согласно </a:t>
            </a:r>
          </a:p>
          <a:p>
            <a:r>
              <a:rPr lang="ru-RU" sz="1600" dirty="0"/>
              <a:t>которому </a:t>
            </a:r>
            <a:r>
              <a:rPr lang="ru-RU" sz="1600" i="1" dirty="0"/>
              <a:t>«демографическая» сила притяжения между регионами обратно</a:t>
            </a:r>
          </a:p>
          <a:p>
            <a:r>
              <a:rPr lang="ru-RU" sz="1600" i="1" dirty="0"/>
              <a:t>пропорциональна расстоянию между ними. </a:t>
            </a:r>
          </a:p>
          <a:p>
            <a:endParaRPr lang="ru-RU" sz="1600" i="1" dirty="0"/>
          </a:p>
          <a:p>
            <a:r>
              <a:rPr lang="ru-RU" sz="1600" dirty="0"/>
              <a:t>В 40-ых годах XX века </a:t>
            </a:r>
            <a:r>
              <a:rPr lang="ru-RU" sz="1600" b="1" dirty="0"/>
              <a:t>Дж. Ципф </a:t>
            </a:r>
            <a:r>
              <a:rPr lang="ru-RU" sz="1600" dirty="0"/>
              <a:t>разработал</a:t>
            </a:r>
            <a:r>
              <a:rPr lang="ru-RU" sz="1600" b="1" dirty="0"/>
              <a:t> «принцип наименьших усилий» - при наличии выбора люди выбирают вариант поведения, требующий наименьшего сопротивления и затрат </a:t>
            </a:r>
            <a:r>
              <a:rPr lang="ru-RU" sz="1600" dirty="0"/>
              <a:t>и предложил </a:t>
            </a:r>
            <a:r>
              <a:rPr lang="ru-RU" sz="1600" b="1" dirty="0"/>
              <a:t>гравитационную модель миграции</a:t>
            </a:r>
            <a:r>
              <a:rPr lang="ru-RU" sz="1600" dirty="0"/>
              <a:t> (</a:t>
            </a:r>
            <a:r>
              <a:rPr lang="ru-RU" sz="1600" dirty="0" err="1"/>
              <a:t>Zipf</a:t>
            </a:r>
            <a:r>
              <a:rPr lang="ru-RU" sz="1600" dirty="0"/>
              <a:t>, 1949): миграционный поток между регионами прямо пропорционален населению в регионе выбытия и регионе прибытия и обратно пропорционален квадрату расстояния между регионами.</a:t>
            </a:r>
            <a:endParaRPr lang="ru-RU" sz="1600" i="1" dirty="0"/>
          </a:p>
          <a:p>
            <a:endParaRPr lang="ru-RU" sz="1600" dirty="0"/>
          </a:p>
          <a:p>
            <a:endParaRPr lang="ru-RU" sz="1600" dirty="0"/>
          </a:p>
        </p:txBody>
      </p:sp>
      <p:pic>
        <p:nvPicPr>
          <p:cNvPr id="4" name="Рисунок 3">
            <a:extLst>
              <a:ext uri="{FF2B5EF4-FFF2-40B4-BE49-F238E27FC236}">
                <a16:creationId xmlns:a16="http://schemas.microsoft.com/office/drawing/2014/main" id="{3EF6AEF5-235C-4F9F-A537-176AAC75F774}"/>
              </a:ext>
            </a:extLst>
          </p:cNvPr>
          <p:cNvPicPr>
            <a:picLocks noChangeAspect="1"/>
          </p:cNvPicPr>
          <p:nvPr/>
        </p:nvPicPr>
        <p:blipFill>
          <a:blip r:embed="rId2"/>
          <a:stretch>
            <a:fillRect/>
          </a:stretch>
        </p:blipFill>
        <p:spPr>
          <a:xfrm>
            <a:off x="9555080" y="756623"/>
            <a:ext cx="1634288" cy="1760574"/>
          </a:xfrm>
          <a:prstGeom prst="rect">
            <a:avLst/>
          </a:prstGeom>
        </p:spPr>
      </p:pic>
      <p:pic>
        <p:nvPicPr>
          <p:cNvPr id="7" name="Рисунок 6">
            <a:extLst>
              <a:ext uri="{FF2B5EF4-FFF2-40B4-BE49-F238E27FC236}">
                <a16:creationId xmlns:a16="http://schemas.microsoft.com/office/drawing/2014/main" id="{A9A82F54-8A14-4BF7-A940-19DFF366DCF2}"/>
              </a:ext>
            </a:extLst>
          </p:cNvPr>
          <p:cNvPicPr>
            <a:picLocks noChangeAspect="1"/>
          </p:cNvPicPr>
          <p:nvPr/>
        </p:nvPicPr>
        <p:blipFill rotWithShape="1">
          <a:blip r:embed="rId3"/>
          <a:srcRect t="9825" b="31574"/>
          <a:stretch/>
        </p:blipFill>
        <p:spPr>
          <a:xfrm>
            <a:off x="8842234" y="3216431"/>
            <a:ext cx="3169474" cy="1391194"/>
          </a:xfrm>
          <a:prstGeom prst="rect">
            <a:avLst/>
          </a:prstGeom>
        </p:spPr>
      </p:pic>
    </p:spTree>
    <p:extLst>
      <p:ext uri="{BB962C8B-B14F-4D97-AF65-F5344CB8AC3E}">
        <p14:creationId xmlns:p14="http://schemas.microsoft.com/office/powerpoint/2010/main" val="1313138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7E32F0-83B5-4871-AFD4-0DE66C8F24DE}"/>
              </a:ext>
            </a:extLst>
          </p:cNvPr>
          <p:cNvSpPr txBox="1"/>
          <p:nvPr/>
        </p:nvSpPr>
        <p:spPr>
          <a:xfrm>
            <a:off x="625644" y="481262"/>
            <a:ext cx="8193504" cy="4801314"/>
          </a:xfrm>
          <a:prstGeom prst="rect">
            <a:avLst/>
          </a:prstGeom>
          <a:noFill/>
        </p:spPr>
        <p:txBody>
          <a:bodyPr wrap="square" rtlCol="0">
            <a:spAutoFit/>
          </a:bodyPr>
          <a:lstStyle/>
          <a:p>
            <a:r>
              <a:rPr lang="ru-RU" b="1" dirty="0"/>
              <a:t>Теория факторов миграции Эверетта Ли </a:t>
            </a:r>
            <a:r>
              <a:rPr lang="ru-RU" dirty="0"/>
              <a:t>(1966 г.)</a:t>
            </a:r>
          </a:p>
          <a:p>
            <a:pPr algn="l" fontAlgn="t"/>
            <a:endParaRPr lang="en-US" sz="1600" dirty="0">
              <a:solidFill>
                <a:srgbClr val="000000"/>
              </a:solidFill>
              <a:latin typeface="+mj-lt"/>
            </a:endParaRPr>
          </a:p>
          <a:p>
            <a:pPr algn="l" fontAlgn="t"/>
            <a:r>
              <a:rPr lang="ru-RU" sz="1600" dirty="0">
                <a:solidFill>
                  <a:srgbClr val="000000"/>
                </a:solidFill>
                <a:latin typeface="+mj-lt"/>
              </a:rPr>
              <a:t>Ф</a:t>
            </a:r>
            <a:r>
              <a:rPr lang="ru-RU" sz="1600" b="0" i="0" dirty="0">
                <a:solidFill>
                  <a:srgbClr val="000000"/>
                </a:solidFill>
                <a:effectLst/>
                <a:latin typeface="+mj-lt"/>
              </a:rPr>
              <a:t>акторы притяжения (</a:t>
            </a:r>
            <a:r>
              <a:rPr lang="en-US" sz="1600" b="0" i="0" dirty="0">
                <a:solidFill>
                  <a:srgbClr val="000000"/>
                </a:solidFill>
                <a:effectLst/>
                <a:latin typeface="+mj-lt"/>
              </a:rPr>
              <a:t>pull)</a:t>
            </a:r>
            <a:r>
              <a:rPr lang="ru-RU" sz="1600" b="0" i="0" dirty="0">
                <a:solidFill>
                  <a:srgbClr val="000000"/>
                </a:solidFill>
                <a:effectLst/>
                <a:latin typeface="+mj-lt"/>
              </a:rPr>
              <a:t> и отталкивания</a:t>
            </a:r>
            <a:r>
              <a:rPr lang="en-US" sz="1600" b="0" i="0" dirty="0">
                <a:solidFill>
                  <a:srgbClr val="000000"/>
                </a:solidFill>
                <a:effectLst/>
                <a:latin typeface="+mj-lt"/>
              </a:rPr>
              <a:t> (push)</a:t>
            </a:r>
            <a:r>
              <a:rPr lang="ru-RU" sz="1600" b="0" i="0" dirty="0">
                <a:solidFill>
                  <a:srgbClr val="000000"/>
                </a:solidFill>
                <a:effectLst/>
                <a:latin typeface="+mj-lt"/>
              </a:rPr>
              <a:t> мигрантов. </a:t>
            </a:r>
            <a:endParaRPr lang="en-US" sz="1600" b="0" i="0" dirty="0">
              <a:solidFill>
                <a:srgbClr val="000000"/>
              </a:solidFill>
              <a:effectLst/>
              <a:latin typeface="+mj-lt"/>
            </a:endParaRPr>
          </a:p>
          <a:p>
            <a:pPr algn="l" fontAlgn="t"/>
            <a:r>
              <a:rPr lang="ru-RU" sz="1600" b="1" dirty="0">
                <a:solidFill>
                  <a:srgbClr val="000000"/>
                </a:solidFill>
                <a:latin typeface="+mj-lt"/>
              </a:rPr>
              <a:t>Притягивающие факторы</a:t>
            </a:r>
            <a:r>
              <a:rPr lang="ru-RU" sz="1600" dirty="0">
                <a:solidFill>
                  <a:srgbClr val="000000"/>
                </a:solidFill>
                <a:latin typeface="+mj-lt"/>
              </a:rPr>
              <a:t>: </a:t>
            </a:r>
            <a:r>
              <a:rPr lang="ru-RU" sz="1600" b="0" i="0" dirty="0">
                <a:solidFill>
                  <a:srgbClr val="000000"/>
                </a:solidFill>
                <a:effectLst/>
                <a:latin typeface="+mj-lt"/>
              </a:rPr>
              <a:t>уровень экономического развития и заработной платы, доступность рынка труда для иммигрантов, свободность доступа к неформальному сектору экономики.</a:t>
            </a:r>
          </a:p>
          <a:p>
            <a:pPr algn="l" fontAlgn="t"/>
            <a:r>
              <a:rPr lang="ru-RU" sz="1600" b="1" dirty="0">
                <a:solidFill>
                  <a:srgbClr val="000000"/>
                </a:solidFill>
                <a:latin typeface="+mj-lt"/>
              </a:rPr>
              <a:t>Отталкивающие факторы</a:t>
            </a:r>
            <a:r>
              <a:rPr lang="ru-RU" sz="1600" dirty="0">
                <a:solidFill>
                  <a:srgbClr val="000000"/>
                </a:solidFill>
                <a:latin typeface="+mj-lt"/>
              </a:rPr>
              <a:t>: </a:t>
            </a:r>
            <a:r>
              <a:rPr lang="ru-RU" sz="1600" b="0" i="0" dirty="0">
                <a:solidFill>
                  <a:srgbClr val="000000"/>
                </a:solidFill>
                <a:effectLst/>
                <a:latin typeface="REG"/>
              </a:rPr>
              <a:t>экономические (низкий уровень заработной платы, наличие высокого уровня безработицы, бедность, высокий уровень налогов в странах-донорах); социальные (доступность медицинского обслуживания и образования, дискриминация); политические (преследования по политическим и религиозным мотивам, революции и войны, внутренние конфликты)</a:t>
            </a:r>
            <a:r>
              <a:rPr lang="ru-RU" sz="1600" dirty="0">
                <a:solidFill>
                  <a:srgbClr val="000000"/>
                </a:solidFill>
                <a:latin typeface="+mj-lt"/>
              </a:rPr>
              <a:t>.</a:t>
            </a:r>
            <a:endParaRPr lang="ru-RU" sz="1600" b="0" i="0" dirty="0">
              <a:solidFill>
                <a:srgbClr val="000000"/>
              </a:solidFill>
              <a:effectLst/>
              <a:latin typeface="+mj-lt"/>
            </a:endParaRPr>
          </a:p>
          <a:p>
            <a:pPr algn="l" fontAlgn="t"/>
            <a:r>
              <a:rPr lang="ru-RU" sz="1600" b="1" i="0" dirty="0">
                <a:solidFill>
                  <a:srgbClr val="000000"/>
                </a:solidFill>
                <a:effectLst/>
                <a:latin typeface="+mj-lt"/>
              </a:rPr>
              <a:t>Вмешивающиеся препятствия </a:t>
            </a:r>
            <a:r>
              <a:rPr lang="ru-RU" sz="1600" b="0" i="0" dirty="0">
                <a:solidFill>
                  <a:srgbClr val="000000"/>
                </a:solidFill>
                <a:effectLst/>
                <a:latin typeface="+mj-lt"/>
              </a:rPr>
              <a:t>- расстояние, прибыль и затраты на новой территории, стоимость транспорта, барьерный фактор границы, цена жилья.</a:t>
            </a:r>
          </a:p>
          <a:p>
            <a:pPr algn="l" fontAlgn="t"/>
            <a:endParaRPr lang="ru-RU" sz="1600" b="0" i="0" dirty="0">
              <a:solidFill>
                <a:srgbClr val="000000"/>
              </a:solidFill>
              <a:effectLst/>
              <a:latin typeface="+mj-lt"/>
            </a:endParaRPr>
          </a:p>
          <a:p>
            <a:pPr algn="l" fontAlgn="t"/>
            <a:r>
              <a:rPr lang="ru-RU" sz="1600" dirty="0">
                <a:latin typeface="+mj-lt"/>
              </a:rPr>
              <a:t>Создана </a:t>
            </a:r>
            <a:r>
              <a:rPr lang="ru-RU" sz="1600" b="1" dirty="0">
                <a:latin typeface="+mj-lt"/>
              </a:rPr>
              <a:t>модель миграции как баланса сил выталкивания и притяжения, </a:t>
            </a:r>
            <a:r>
              <a:rPr lang="ru-RU" sz="1600" dirty="0">
                <a:latin typeface="+mj-lt"/>
              </a:rPr>
              <a:t>функционирующих в местах прибытия и выбытия, на образование которого воздействуют вмешивающиеся препятствия. Такого рода равновесие для определенного мигранта - итог субъективной оценки всей массы факторов, которые он учитывает при оценке перспективы собственной миграции.</a:t>
            </a:r>
          </a:p>
        </p:txBody>
      </p:sp>
      <p:pic>
        <p:nvPicPr>
          <p:cNvPr id="4" name="Рисунок 3">
            <a:extLst>
              <a:ext uri="{FF2B5EF4-FFF2-40B4-BE49-F238E27FC236}">
                <a16:creationId xmlns:a16="http://schemas.microsoft.com/office/drawing/2014/main" id="{EEDD0FE4-95EC-4D5C-986C-9E1FE8F798E4}"/>
              </a:ext>
            </a:extLst>
          </p:cNvPr>
          <p:cNvPicPr>
            <a:picLocks noChangeAspect="1"/>
          </p:cNvPicPr>
          <p:nvPr/>
        </p:nvPicPr>
        <p:blipFill>
          <a:blip r:embed="rId2"/>
          <a:stretch>
            <a:fillRect/>
          </a:stretch>
        </p:blipFill>
        <p:spPr>
          <a:xfrm>
            <a:off x="8961653" y="725804"/>
            <a:ext cx="2937422" cy="4241197"/>
          </a:xfrm>
          <a:prstGeom prst="rect">
            <a:avLst/>
          </a:prstGeom>
        </p:spPr>
      </p:pic>
      <p:pic>
        <p:nvPicPr>
          <p:cNvPr id="5" name="Рисунок 4">
            <a:extLst>
              <a:ext uri="{FF2B5EF4-FFF2-40B4-BE49-F238E27FC236}">
                <a16:creationId xmlns:a16="http://schemas.microsoft.com/office/drawing/2014/main" id="{BF380844-77D0-417C-9907-E33CA286F526}"/>
              </a:ext>
            </a:extLst>
          </p:cNvPr>
          <p:cNvPicPr>
            <a:picLocks noChangeAspect="1"/>
          </p:cNvPicPr>
          <p:nvPr/>
        </p:nvPicPr>
        <p:blipFill rotWithShape="1">
          <a:blip r:embed="rId3" cstate="print"/>
          <a:srcRect t="28356" b="16983"/>
          <a:stretch/>
        </p:blipFill>
        <p:spPr>
          <a:xfrm>
            <a:off x="3080396" y="5288431"/>
            <a:ext cx="3557910" cy="1301447"/>
          </a:xfrm>
          <a:prstGeom prst="rect">
            <a:avLst/>
          </a:prstGeom>
        </p:spPr>
      </p:pic>
    </p:spTree>
    <p:extLst>
      <p:ext uri="{BB962C8B-B14F-4D97-AF65-F5344CB8AC3E}">
        <p14:creationId xmlns:p14="http://schemas.microsoft.com/office/powerpoint/2010/main" val="120690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34331ED2-5357-46AD-B43E-F8F475DD8F45}"/>
              </a:ext>
            </a:extLst>
          </p:cNvPr>
          <p:cNvSpPr>
            <a:spLocks noGrp="1"/>
          </p:cNvSpPr>
          <p:nvPr>
            <p:ph type="body" sz="quarter" idx="10"/>
          </p:nvPr>
        </p:nvSpPr>
        <p:spPr/>
        <p:txBody>
          <a:bodyPr/>
          <a:lstStyle/>
          <a:p>
            <a:r>
              <a:rPr lang="ru-RU" sz="2600" b="1" dirty="0"/>
              <a:t>Неоклассические теории миграции </a:t>
            </a:r>
            <a:r>
              <a:rPr lang="ru-RU" sz="2600" dirty="0"/>
              <a:t>– акцент на развивающихся странах</a:t>
            </a:r>
          </a:p>
        </p:txBody>
      </p:sp>
      <p:sp>
        <p:nvSpPr>
          <p:cNvPr id="3" name="TextBox 2">
            <a:extLst>
              <a:ext uri="{FF2B5EF4-FFF2-40B4-BE49-F238E27FC236}">
                <a16:creationId xmlns:a16="http://schemas.microsoft.com/office/drawing/2014/main" id="{1B28EFBD-F8F2-44FC-B621-8DCB875CC299}"/>
              </a:ext>
            </a:extLst>
          </p:cNvPr>
          <p:cNvSpPr txBox="1"/>
          <p:nvPr/>
        </p:nvSpPr>
        <p:spPr>
          <a:xfrm>
            <a:off x="645695" y="1990725"/>
            <a:ext cx="7218947" cy="3693319"/>
          </a:xfrm>
          <a:prstGeom prst="rect">
            <a:avLst/>
          </a:prstGeom>
          <a:noFill/>
        </p:spPr>
        <p:txBody>
          <a:bodyPr wrap="square" rtlCol="0">
            <a:spAutoFit/>
          </a:bodyPr>
          <a:lstStyle/>
          <a:p>
            <a:r>
              <a:rPr lang="ru-RU" b="1" dirty="0"/>
              <a:t>Двухсекторная модель Артура Льюиса (</a:t>
            </a:r>
            <a:r>
              <a:rPr lang="ru-RU" b="1" dirty="0" err="1"/>
              <a:t>амер</a:t>
            </a:r>
            <a:r>
              <a:rPr lang="ru-RU" b="1" dirty="0"/>
              <a:t>., нобелевский лауреат 1954) </a:t>
            </a:r>
            <a:r>
              <a:rPr lang="ru-RU" dirty="0"/>
              <a:t>– </a:t>
            </a:r>
            <a:r>
              <a:rPr lang="ru-RU" b="0" i="0" dirty="0">
                <a:solidFill>
                  <a:srgbClr val="000000"/>
                </a:solidFill>
                <a:effectLst/>
                <a:latin typeface="REG"/>
              </a:rPr>
              <a:t>в основе микроэкономические принципы спроса и предложения на рынке труда  условиях избыточного предложения рабочей силы. Миграция избыточных трудовых ресурсов  происходит из </a:t>
            </a:r>
            <a:r>
              <a:rPr lang="ru-RU" b="0" i="0" dirty="0" err="1">
                <a:solidFill>
                  <a:srgbClr val="000000"/>
                </a:solidFill>
                <a:effectLst/>
                <a:latin typeface="REG"/>
              </a:rPr>
              <a:t>трудоизбыточного</a:t>
            </a:r>
            <a:r>
              <a:rPr lang="ru-RU" b="0" i="0" dirty="0">
                <a:solidFill>
                  <a:srgbClr val="000000"/>
                </a:solidFill>
                <a:effectLst/>
                <a:latin typeface="REG"/>
              </a:rPr>
              <a:t> сектора сельского хозяйства в </a:t>
            </a:r>
            <a:r>
              <a:rPr lang="ru-RU" b="0" i="0" dirty="0" err="1">
                <a:solidFill>
                  <a:srgbClr val="000000"/>
                </a:solidFill>
                <a:effectLst/>
                <a:latin typeface="REG"/>
              </a:rPr>
              <a:t>трудонедостаточный</a:t>
            </a:r>
            <a:r>
              <a:rPr lang="ru-RU" b="0" i="0" dirty="0">
                <a:solidFill>
                  <a:srgbClr val="000000"/>
                </a:solidFill>
                <a:effectLst/>
                <a:latin typeface="REG"/>
              </a:rPr>
              <a:t> сектор промышленности. </a:t>
            </a:r>
          </a:p>
          <a:p>
            <a:endParaRPr lang="ru-RU" dirty="0">
              <a:solidFill>
                <a:srgbClr val="000000"/>
              </a:solidFill>
              <a:latin typeface="REG"/>
            </a:endParaRPr>
          </a:p>
          <a:p>
            <a:r>
              <a:rPr lang="ru-RU" dirty="0"/>
              <a:t>Дж. Фей и Г. Ранис рассматривают </a:t>
            </a:r>
            <a:r>
              <a:rPr lang="ru-RU" b="1" dirty="0"/>
              <a:t>трёхсекторную модель</a:t>
            </a:r>
            <a:r>
              <a:rPr lang="ru-RU" dirty="0"/>
              <a:t>, которая включает рынок труда, товаров и финансовых средств. Модель Фея-Раниса основывается на обмене и перераспределении ресурсов между этими тремя рынками,  рассматривается для закрытой экономики и описывает перемещение рабочей силы из села в город.</a:t>
            </a:r>
          </a:p>
        </p:txBody>
      </p:sp>
      <p:pic>
        <p:nvPicPr>
          <p:cNvPr id="4" name="Рисунок 3">
            <a:extLst>
              <a:ext uri="{FF2B5EF4-FFF2-40B4-BE49-F238E27FC236}">
                <a16:creationId xmlns:a16="http://schemas.microsoft.com/office/drawing/2014/main" id="{F860364C-ED4F-4366-A69D-58302C117A39}"/>
              </a:ext>
            </a:extLst>
          </p:cNvPr>
          <p:cNvPicPr>
            <a:picLocks noChangeAspect="1"/>
          </p:cNvPicPr>
          <p:nvPr/>
        </p:nvPicPr>
        <p:blipFill>
          <a:blip r:embed="rId2"/>
          <a:stretch>
            <a:fillRect/>
          </a:stretch>
        </p:blipFill>
        <p:spPr>
          <a:xfrm>
            <a:off x="7924799" y="1720516"/>
            <a:ext cx="4056147" cy="2676525"/>
          </a:xfrm>
          <a:prstGeom prst="rect">
            <a:avLst/>
          </a:prstGeom>
        </p:spPr>
      </p:pic>
      <p:sp>
        <p:nvSpPr>
          <p:cNvPr id="6" name="TextBox 5">
            <a:extLst>
              <a:ext uri="{FF2B5EF4-FFF2-40B4-BE49-F238E27FC236}">
                <a16:creationId xmlns:a16="http://schemas.microsoft.com/office/drawing/2014/main" id="{E3CBB6C6-DD96-4AF0-AF44-89686C833B68}"/>
              </a:ext>
            </a:extLst>
          </p:cNvPr>
          <p:cNvSpPr txBox="1"/>
          <p:nvPr/>
        </p:nvSpPr>
        <p:spPr>
          <a:xfrm>
            <a:off x="601579" y="1001672"/>
            <a:ext cx="11266892" cy="923330"/>
          </a:xfrm>
          <a:prstGeom prst="rect">
            <a:avLst/>
          </a:prstGeom>
          <a:noFill/>
        </p:spPr>
        <p:txBody>
          <a:bodyPr wrap="square">
            <a:spAutoFit/>
          </a:bodyPr>
          <a:lstStyle/>
          <a:p>
            <a:r>
              <a:rPr lang="ru-RU" dirty="0">
                <a:solidFill>
                  <a:schemeClr val="accent5">
                    <a:lumMod val="50000"/>
                  </a:schemeClr>
                </a:solidFill>
              </a:rPr>
              <a:t>Исходит из наличия свободной конкуренции и совершенного рынка факторов производства. </a:t>
            </a:r>
            <a:r>
              <a:rPr lang="ru-RU" dirty="0">
                <a:solidFill>
                  <a:schemeClr val="accent2">
                    <a:lumMod val="50000"/>
                  </a:schemeClr>
                </a:solidFill>
              </a:rPr>
              <a:t>Причины миграционной подвижности населения заключаются в различиях в уровнях заработной платы между районами/странами происхождения и назначения мигрантов.</a:t>
            </a:r>
          </a:p>
        </p:txBody>
      </p:sp>
    </p:spTree>
    <p:extLst>
      <p:ext uri="{BB962C8B-B14F-4D97-AF65-F5344CB8AC3E}">
        <p14:creationId xmlns:p14="http://schemas.microsoft.com/office/powerpoint/2010/main" val="77231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D1E082B-1F5D-4F98-A19B-3446562633C1}"/>
              </a:ext>
            </a:extLst>
          </p:cNvPr>
          <p:cNvSpPr>
            <a:spLocks noGrp="1"/>
          </p:cNvSpPr>
          <p:nvPr>
            <p:ph type="body" sz="quarter" idx="10"/>
          </p:nvPr>
        </p:nvSpPr>
        <p:spPr/>
        <p:txBody>
          <a:bodyPr/>
          <a:lstStyle/>
          <a:p>
            <a:r>
              <a:rPr lang="ru-RU" sz="3600" dirty="0"/>
              <a:t>Неоклассическая теория миграции - микроуровень</a:t>
            </a:r>
          </a:p>
        </p:txBody>
      </p:sp>
      <p:sp>
        <p:nvSpPr>
          <p:cNvPr id="4" name="TextBox 3">
            <a:extLst>
              <a:ext uri="{FF2B5EF4-FFF2-40B4-BE49-F238E27FC236}">
                <a16:creationId xmlns:a16="http://schemas.microsoft.com/office/drawing/2014/main" id="{6D43FB8F-84DF-4754-81C4-B1B8E11F0622}"/>
              </a:ext>
            </a:extLst>
          </p:cNvPr>
          <p:cNvSpPr txBox="1"/>
          <p:nvPr/>
        </p:nvSpPr>
        <p:spPr>
          <a:xfrm>
            <a:off x="606091" y="1066939"/>
            <a:ext cx="10903618" cy="3693319"/>
          </a:xfrm>
          <a:prstGeom prst="rect">
            <a:avLst/>
          </a:prstGeom>
          <a:noFill/>
        </p:spPr>
        <p:txBody>
          <a:bodyPr wrap="square">
            <a:spAutoFit/>
          </a:bodyPr>
          <a:lstStyle/>
          <a:p>
            <a:r>
              <a:rPr lang="ru-RU" dirty="0"/>
              <a:t>Мигранты представлены как рациональные индивиды, которые принимают решение о миграции на основе сопоставления </a:t>
            </a:r>
            <a:r>
              <a:rPr lang="ru-RU" b="1" dirty="0"/>
              <a:t>ожидаемых выгод и предполагаемых издержек </a:t>
            </a:r>
            <a:r>
              <a:rPr lang="ru-RU" dirty="0"/>
              <a:t>(</a:t>
            </a:r>
            <a:r>
              <a:rPr lang="ru-RU" dirty="0" err="1"/>
              <a:t>cost-benefit</a:t>
            </a:r>
            <a:r>
              <a:rPr lang="ru-RU" dirty="0"/>
              <a:t> </a:t>
            </a:r>
            <a:r>
              <a:rPr lang="ru-RU" dirty="0" err="1"/>
              <a:t>approach</a:t>
            </a:r>
            <a:r>
              <a:rPr lang="ru-RU" dirty="0"/>
              <a:t>). Предполагается, что в условиях свободного выбора и доступности информации мигранты направятся туда, где они смогут в наибольшей степени проявить свои профессиональные навыки и соответственно заработать больше денег.</a:t>
            </a:r>
          </a:p>
          <a:p>
            <a:endParaRPr lang="ru-RU" dirty="0"/>
          </a:p>
          <a:p>
            <a:r>
              <a:rPr lang="ru-RU" dirty="0"/>
              <a:t>Джон </a:t>
            </a:r>
            <a:r>
              <a:rPr lang="ru-RU" dirty="0" err="1"/>
              <a:t>Хикс</a:t>
            </a:r>
            <a:r>
              <a:rPr lang="ru-RU" dirty="0"/>
              <a:t> «Теория заработной платы» (1932) - различия в уровнях заработной платы во всех регионах мира способствуют активной трудовой миграции.</a:t>
            </a:r>
          </a:p>
          <a:p>
            <a:endParaRPr lang="ru-RU" dirty="0"/>
          </a:p>
          <a:p>
            <a:r>
              <a:rPr lang="ru-RU" dirty="0"/>
              <a:t>М. </a:t>
            </a:r>
            <a:r>
              <a:rPr lang="ru-RU" dirty="0" err="1"/>
              <a:t>Тодаро</a:t>
            </a:r>
            <a:r>
              <a:rPr lang="ru-RU" dirty="0"/>
              <a:t> и Дж. Харрис (1970) разработали логическую модель (модель </a:t>
            </a:r>
            <a:r>
              <a:rPr lang="ru-RU" dirty="0" err="1"/>
              <a:t>Тодаро</a:t>
            </a:r>
            <a:r>
              <a:rPr lang="ru-RU" dirty="0"/>
              <a:t> – Харриса), объясняющую, почему в развивающихся странах происходит движение сельского населения в городские центры, несмотря на растущую безработицу в городах [</a:t>
            </a:r>
            <a:r>
              <a:rPr lang="ru-RU" dirty="0" err="1"/>
              <a:t>Harris</a:t>
            </a:r>
            <a:r>
              <a:rPr lang="ru-RU" dirty="0"/>
              <a:t>, </a:t>
            </a:r>
            <a:r>
              <a:rPr lang="ru-RU" dirty="0" err="1"/>
              <a:t>Todaro</a:t>
            </a:r>
            <a:r>
              <a:rPr lang="ru-RU" dirty="0"/>
              <a:t> 1970]. </a:t>
            </a:r>
          </a:p>
          <a:p>
            <a:endParaRPr lang="ru-RU" dirty="0"/>
          </a:p>
        </p:txBody>
      </p:sp>
      <p:sp>
        <p:nvSpPr>
          <p:cNvPr id="6" name="TextBox 5">
            <a:extLst>
              <a:ext uri="{FF2B5EF4-FFF2-40B4-BE49-F238E27FC236}">
                <a16:creationId xmlns:a16="http://schemas.microsoft.com/office/drawing/2014/main" id="{4459FD1B-077F-4D27-BBC3-F8311EBBE4B0}"/>
              </a:ext>
            </a:extLst>
          </p:cNvPr>
          <p:cNvSpPr txBox="1"/>
          <p:nvPr/>
        </p:nvSpPr>
        <p:spPr>
          <a:xfrm>
            <a:off x="615615" y="3819524"/>
            <a:ext cx="10326103" cy="1600438"/>
          </a:xfrm>
          <a:prstGeom prst="rect">
            <a:avLst/>
          </a:prstGeom>
          <a:noFill/>
        </p:spPr>
        <p:txBody>
          <a:bodyPr wrap="square">
            <a:spAutoFit/>
          </a:bodyPr>
          <a:lstStyle/>
          <a:p>
            <a:endParaRPr lang="ru-RU" sz="1400" dirty="0">
              <a:solidFill>
                <a:schemeClr val="accent2">
                  <a:lumMod val="50000"/>
                </a:schemeClr>
              </a:solidFill>
              <a:latin typeface="Tahoma" panose="020B0604030504040204" pitchFamily="34" charset="0"/>
            </a:endParaRPr>
          </a:p>
          <a:p>
            <a:endParaRPr lang="ru-RU" sz="1400" dirty="0">
              <a:solidFill>
                <a:schemeClr val="accent2">
                  <a:lumMod val="50000"/>
                </a:schemeClr>
              </a:solidFill>
              <a:latin typeface="Tahoma" panose="020B0604030504040204" pitchFamily="34" charset="0"/>
            </a:endParaRPr>
          </a:p>
          <a:p>
            <a:endParaRPr lang="ru-RU" sz="1400" dirty="0">
              <a:solidFill>
                <a:schemeClr val="accent2">
                  <a:lumMod val="50000"/>
                </a:schemeClr>
              </a:solidFill>
              <a:latin typeface="Tahoma" panose="020B0604030504040204" pitchFamily="34" charset="0"/>
            </a:endParaRPr>
          </a:p>
          <a:p>
            <a:endParaRPr lang="ru-RU" sz="1400" dirty="0">
              <a:solidFill>
                <a:schemeClr val="accent2">
                  <a:lumMod val="50000"/>
                </a:schemeClr>
              </a:solidFill>
              <a:latin typeface="Tahoma" panose="020B0604030504040204" pitchFamily="34" charset="0"/>
            </a:endParaRPr>
          </a:p>
          <a:p>
            <a:r>
              <a:rPr lang="ru-RU" sz="1400" dirty="0">
                <a:solidFill>
                  <a:schemeClr val="accent2">
                    <a:lumMod val="50000"/>
                  </a:schemeClr>
                </a:solidFill>
                <a:latin typeface="Tahoma" panose="020B0604030504040204" pitchFamily="34" charset="0"/>
              </a:rPr>
              <a:t>Основной вывод: д</a:t>
            </a:r>
            <a:r>
              <a:rPr lang="ru-RU" sz="1400" b="0" i="0" dirty="0">
                <a:solidFill>
                  <a:schemeClr val="accent2">
                    <a:lumMod val="50000"/>
                  </a:schemeClr>
                </a:solidFill>
                <a:effectLst/>
                <a:latin typeface="Tahoma" panose="020B0604030504040204" pitchFamily="34" charset="0"/>
              </a:rPr>
              <a:t>о тех пор, пока разница в уровнях заработной платы между районом назначения (городом) и районом выезда (сельская местность) остается достаточно значительной, чтобы «перевесить» риск остаться безработным, миграционный поток продолжается.</a:t>
            </a:r>
          </a:p>
        </p:txBody>
      </p:sp>
      <p:sp>
        <p:nvSpPr>
          <p:cNvPr id="8" name="TextBox 7">
            <a:extLst>
              <a:ext uri="{FF2B5EF4-FFF2-40B4-BE49-F238E27FC236}">
                <a16:creationId xmlns:a16="http://schemas.microsoft.com/office/drawing/2014/main" id="{C52331E4-A112-4FE0-AA8A-20763355439A}"/>
              </a:ext>
            </a:extLst>
          </p:cNvPr>
          <p:cNvSpPr txBox="1"/>
          <p:nvPr/>
        </p:nvSpPr>
        <p:spPr>
          <a:xfrm>
            <a:off x="587038" y="5547697"/>
            <a:ext cx="10922671" cy="923330"/>
          </a:xfrm>
          <a:prstGeom prst="rect">
            <a:avLst/>
          </a:prstGeom>
          <a:noFill/>
        </p:spPr>
        <p:txBody>
          <a:bodyPr wrap="square">
            <a:spAutoFit/>
          </a:bodyPr>
          <a:lstStyle/>
          <a:p>
            <a:r>
              <a:rPr lang="ru-RU" dirty="0"/>
              <a:t>Дж. </a:t>
            </a:r>
            <a:r>
              <a:rPr lang="ru-RU" dirty="0" err="1"/>
              <a:t>Борджас</a:t>
            </a:r>
            <a:r>
              <a:rPr lang="ru-RU" dirty="0"/>
              <a:t> (1989, 1990) предложил идею «международного иммиграционного рынка», на котором потенциальные мигранты имеют выбор, куда поехать, сопоставляя выгоды и издержки в каждом конкретном случае.</a:t>
            </a:r>
          </a:p>
        </p:txBody>
      </p:sp>
    </p:spTree>
    <p:extLst>
      <p:ext uri="{BB962C8B-B14F-4D97-AF65-F5344CB8AC3E}">
        <p14:creationId xmlns:p14="http://schemas.microsoft.com/office/powerpoint/2010/main" val="90487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CAF25420-28A2-4500-ADD3-D80194BD7F64}"/>
              </a:ext>
            </a:extLst>
          </p:cNvPr>
          <p:cNvSpPr>
            <a:spLocks noGrp="1"/>
          </p:cNvSpPr>
          <p:nvPr>
            <p:ph type="body" sz="quarter" idx="10"/>
          </p:nvPr>
        </p:nvSpPr>
        <p:spPr/>
        <p:txBody>
          <a:bodyPr/>
          <a:lstStyle/>
          <a:p>
            <a:r>
              <a:rPr lang="ru-RU" sz="3000" dirty="0"/>
              <a:t>Модификации неоклассической теории – объяснить неравномерность миграций</a:t>
            </a:r>
          </a:p>
        </p:txBody>
      </p:sp>
      <p:sp>
        <p:nvSpPr>
          <p:cNvPr id="4" name="TextBox 3">
            <a:extLst>
              <a:ext uri="{FF2B5EF4-FFF2-40B4-BE49-F238E27FC236}">
                <a16:creationId xmlns:a16="http://schemas.microsoft.com/office/drawing/2014/main" id="{ECD6568C-C052-49ED-8B04-2301EF3EE5E8}"/>
              </a:ext>
            </a:extLst>
          </p:cNvPr>
          <p:cNvSpPr txBox="1"/>
          <p:nvPr/>
        </p:nvSpPr>
        <p:spPr>
          <a:xfrm>
            <a:off x="776538" y="1229044"/>
            <a:ext cx="10638924" cy="2462213"/>
          </a:xfrm>
          <a:prstGeom prst="rect">
            <a:avLst/>
          </a:prstGeom>
          <a:noFill/>
        </p:spPr>
        <p:txBody>
          <a:bodyPr wrap="square">
            <a:spAutoFit/>
          </a:bodyPr>
          <a:lstStyle/>
          <a:p>
            <a:r>
              <a:rPr lang="ru-RU" i="1" dirty="0">
                <a:solidFill>
                  <a:schemeClr val="accent2">
                    <a:lumMod val="50000"/>
                  </a:schemeClr>
                </a:solidFill>
                <a:latin typeface="Tahoma" panose="020B0604030504040204" pitchFamily="34" charset="0"/>
              </a:rPr>
              <a:t>Те</a:t>
            </a:r>
            <a:r>
              <a:rPr lang="ru-RU" b="0" i="1" dirty="0">
                <a:solidFill>
                  <a:schemeClr val="accent2">
                    <a:lumMod val="50000"/>
                  </a:schemeClr>
                </a:solidFill>
                <a:effectLst/>
                <a:latin typeface="Tahoma" panose="020B0604030504040204" pitchFamily="34" charset="0"/>
              </a:rPr>
              <a:t>ория сегментированного (двойного) рынка труда (</a:t>
            </a:r>
            <a:r>
              <a:rPr lang="ru-RU" b="0" i="1" dirty="0" err="1">
                <a:solidFill>
                  <a:schemeClr val="accent2">
                    <a:lumMod val="50000"/>
                  </a:schemeClr>
                </a:solidFill>
                <a:effectLst/>
                <a:latin typeface="Tahoma" panose="020B0604030504040204" pitchFamily="34" charset="0"/>
              </a:rPr>
              <a:t>Портес</a:t>
            </a:r>
            <a:r>
              <a:rPr lang="ru-RU" b="0" i="1" dirty="0">
                <a:solidFill>
                  <a:schemeClr val="accent2">
                    <a:lumMod val="50000"/>
                  </a:schemeClr>
                </a:solidFill>
                <a:effectLst/>
                <a:latin typeface="Tahoma" panose="020B0604030504040204" pitchFamily="34" charset="0"/>
              </a:rPr>
              <a:t>, </a:t>
            </a:r>
            <a:r>
              <a:rPr lang="ru-RU" b="0" i="1" dirty="0" err="1">
                <a:solidFill>
                  <a:schemeClr val="accent2">
                    <a:lumMod val="50000"/>
                  </a:schemeClr>
                </a:solidFill>
                <a:effectLst/>
                <a:latin typeface="Tahoma" panose="020B0604030504040204" pitchFamily="34" charset="0"/>
              </a:rPr>
              <a:t>Пиор</a:t>
            </a:r>
            <a:r>
              <a:rPr lang="ru-RU" b="0" i="1" dirty="0">
                <a:solidFill>
                  <a:schemeClr val="accent2">
                    <a:lumMod val="50000"/>
                  </a:schemeClr>
                </a:solidFill>
                <a:effectLst/>
                <a:latin typeface="Tahoma" panose="020B0604030504040204" pitchFamily="34" charset="0"/>
              </a:rPr>
              <a:t>):</a:t>
            </a:r>
          </a:p>
          <a:p>
            <a:pPr>
              <a:spcAft>
                <a:spcPts val="600"/>
              </a:spcAft>
            </a:pPr>
            <a:r>
              <a:rPr lang="ru-RU" b="0" i="0" dirty="0">
                <a:solidFill>
                  <a:srgbClr val="28363B"/>
                </a:solidFill>
                <a:effectLst/>
                <a:latin typeface="Tahoma" panose="020B0604030504040204" pitchFamily="34" charset="0"/>
              </a:rPr>
              <a:t>Раздвоение рынков рабочей силы на постиндустриальных этапах экономического развития в богатых странах с рыночной экономикой. </a:t>
            </a:r>
          </a:p>
          <a:p>
            <a:pPr>
              <a:spcAft>
                <a:spcPts val="600"/>
              </a:spcAft>
            </a:pPr>
            <a:r>
              <a:rPr lang="ru-RU" b="0" i="0" dirty="0">
                <a:solidFill>
                  <a:srgbClr val="28363B"/>
                </a:solidFill>
                <a:effectLst/>
                <a:latin typeface="Tahoma" panose="020B0604030504040204" pitchFamily="34" charset="0"/>
              </a:rPr>
              <a:t>Рабочие места в «первичном» капиталоемком секторе обеспечивают стабильную работу и высокую оплату труда для национальной рабочей силы</a:t>
            </a:r>
          </a:p>
          <a:p>
            <a:pPr>
              <a:spcAft>
                <a:spcPts val="600"/>
              </a:spcAft>
            </a:pPr>
            <a:r>
              <a:rPr lang="ru-RU" b="0" i="0" dirty="0">
                <a:solidFill>
                  <a:srgbClr val="28363B"/>
                </a:solidFill>
                <a:effectLst/>
                <a:latin typeface="Tahoma" panose="020B0604030504040204" pitchFamily="34" charset="0"/>
              </a:rPr>
              <a:t>«</a:t>
            </a:r>
            <a:r>
              <a:rPr lang="ru-RU" dirty="0">
                <a:solidFill>
                  <a:srgbClr val="28363B"/>
                </a:solidFill>
                <a:latin typeface="Tahoma" panose="020B0604030504040204" pitchFamily="34" charset="0"/>
              </a:rPr>
              <a:t>В</a:t>
            </a:r>
            <a:r>
              <a:rPr lang="ru-RU" b="0" i="0" dirty="0">
                <a:solidFill>
                  <a:srgbClr val="28363B"/>
                </a:solidFill>
                <a:effectLst/>
                <a:latin typeface="Tahoma" panose="020B0604030504040204" pitchFamily="34" charset="0"/>
              </a:rPr>
              <a:t>торичный» трудоемкий сектор предлагает низкую оплату, отсутствие стабильности и скромные возможности профессионального роста, тем самым теряя привлекательность для национальной рабочей силы и порождая структурный спрос на рабочих-мигрантов. </a:t>
            </a:r>
            <a:endParaRPr lang="ru-RU" dirty="0">
              <a:solidFill>
                <a:schemeClr val="accent2">
                  <a:lumMod val="50000"/>
                </a:schemeClr>
              </a:solidFill>
            </a:endParaRPr>
          </a:p>
        </p:txBody>
      </p:sp>
      <p:sp>
        <p:nvSpPr>
          <p:cNvPr id="6" name="TextBox 5">
            <a:extLst>
              <a:ext uri="{FF2B5EF4-FFF2-40B4-BE49-F238E27FC236}">
                <a16:creationId xmlns:a16="http://schemas.microsoft.com/office/drawing/2014/main" id="{93487423-7C79-4CD0-A589-9E7254175AB9}"/>
              </a:ext>
            </a:extLst>
          </p:cNvPr>
          <p:cNvSpPr txBox="1"/>
          <p:nvPr/>
        </p:nvSpPr>
        <p:spPr>
          <a:xfrm>
            <a:off x="776538" y="3702656"/>
            <a:ext cx="10795334" cy="1200329"/>
          </a:xfrm>
          <a:prstGeom prst="rect">
            <a:avLst/>
          </a:prstGeom>
          <a:noFill/>
        </p:spPr>
        <p:txBody>
          <a:bodyPr wrap="square">
            <a:spAutoFit/>
          </a:bodyPr>
          <a:lstStyle/>
          <a:p>
            <a:pPr marL="342900" indent="-342900">
              <a:buAutoNum type="arabicParenR"/>
            </a:pPr>
            <a:r>
              <a:rPr lang="ru-RU" b="0" i="0" dirty="0">
                <a:solidFill>
                  <a:srgbClr val="28363B"/>
                </a:solidFill>
                <a:effectLst/>
                <a:latin typeface="Tahoma" panose="020B0604030504040204" pitchFamily="34" charset="0"/>
              </a:rPr>
              <a:t>в развитых экономиках сохраняется наличие так называемых «3D» работ – низкооплачиваемых, грязных, опасных; </a:t>
            </a:r>
          </a:p>
          <a:p>
            <a:pPr marL="342900" indent="-342900">
              <a:buAutoNum type="arabicParenR"/>
            </a:pPr>
            <a:r>
              <a:rPr lang="ru-RU" b="0" i="0" dirty="0">
                <a:solidFill>
                  <a:srgbClr val="28363B"/>
                </a:solidFill>
                <a:effectLst/>
                <a:latin typeface="Tahoma" panose="020B0604030504040204" pitchFamily="34" charset="0"/>
              </a:rPr>
              <a:t>местные работники отвергают такого рода работы, их привлечь не получается</a:t>
            </a:r>
          </a:p>
          <a:p>
            <a:pPr marL="342900" indent="-342900">
              <a:buAutoNum type="arabicParenR"/>
            </a:pPr>
            <a:r>
              <a:rPr lang="ru-RU" b="0" i="0" dirty="0">
                <a:solidFill>
                  <a:srgbClr val="28363B"/>
                </a:solidFill>
                <a:effectLst/>
                <a:latin typeface="Tahoma" panose="020B0604030504040204" pitchFamily="34" charset="0"/>
              </a:rPr>
              <a:t>иностранные работники соглашаются на эти работы</a:t>
            </a:r>
            <a:endParaRPr lang="ru-RU" dirty="0"/>
          </a:p>
        </p:txBody>
      </p:sp>
    </p:spTree>
    <p:extLst>
      <p:ext uri="{BB962C8B-B14F-4D97-AF65-F5344CB8AC3E}">
        <p14:creationId xmlns:p14="http://schemas.microsoft.com/office/powerpoint/2010/main" val="395869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85924C0-77FB-43C1-9D5B-FD570B864D67}"/>
              </a:ext>
            </a:extLst>
          </p:cNvPr>
          <p:cNvSpPr>
            <a:spLocks noGrp="1"/>
          </p:cNvSpPr>
          <p:nvPr>
            <p:ph type="body" sz="quarter" idx="10"/>
          </p:nvPr>
        </p:nvSpPr>
        <p:spPr>
          <a:xfrm>
            <a:off x="309401" y="207161"/>
            <a:ext cx="11573197" cy="724247"/>
          </a:xfrm>
        </p:spPr>
        <p:txBody>
          <a:bodyPr/>
          <a:lstStyle/>
          <a:p>
            <a:r>
              <a:rPr lang="ru-RU" sz="4000" dirty="0"/>
              <a:t>Структурно-исторический подход</a:t>
            </a:r>
          </a:p>
        </p:txBody>
      </p:sp>
      <p:sp>
        <p:nvSpPr>
          <p:cNvPr id="4" name="TextBox 3">
            <a:extLst>
              <a:ext uri="{FF2B5EF4-FFF2-40B4-BE49-F238E27FC236}">
                <a16:creationId xmlns:a16="http://schemas.microsoft.com/office/drawing/2014/main" id="{E53969DF-6798-46A8-9287-0A977EC781C8}"/>
              </a:ext>
            </a:extLst>
          </p:cNvPr>
          <p:cNvSpPr txBox="1"/>
          <p:nvPr/>
        </p:nvSpPr>
        <p:spPr>
          <a:xfrm>
            <a:off x="670759" y="931408"/>
            <a:ext cx="10915651" cy="4247317"/>
          </a:xfrm>
          <a:prstGeom prst="rect">
            <a:avLst/>
          </a:prstGeom>
          <a:noFill/>
        </p:spPr>
        <p:txBody>
          <a:bodyPr wrap="square">
            <a:spAutoFit/>
          </a:bodyPr>
          <a:lstStyle/>
          <a:p>
            <a:r>
              <a:rPr lang="ru-RU" dirty="0"/>
              <a:t>Его приверженцы постулируют разделение мира на более развитые и менее развитые страны, которые имеют разный доступ к ресурсам развития, и капитализм, проникая в менее развитые страны и втягивая их в международные миграционные потоки, лишь усугубляет это неравенство. </a:t>
            </a:r>
          </a:p>
          <a:p>
            <a:endParaRPr lang="ru-RU" dirty="0"/>
          </a:p>
          <a:p>
            <a:r>
              <a:rPr lang="ru-RU" dirty="0"/>
              <a:t>Вместо модернизации и постепенного экономического прогресса, о котором говорит неоклассическая теория, бедные страны оказываются в ловушке своего маргинального положения в глобальной геополитической структуре.</a:t>
            </a:r>
          </a:p>
          <a:p>
            <a:endParaRPr lang="ru-RU" dirty="0"/>
          </a:p>
          <a:p>
            <a:r>
              <a:rPr lang="ru-RU" dirty="0"/>
              <a:t>Примеры концепций: </a:t>
            </a:r>
            <a:r>
              <a:rPr lang="ru-RU" b="1" dirty="0"/>
              <a:t>теория мировых систем </a:t>
            </a:r>
            <a:r>
              <a:rPr lang="ru-RU" dirty="0"/>
              <a:t>[</a:t>
            </a:r>
            <a:r>
              <a:rPr lang="ru-RU" dirty="0" err="1"/>
              <a:t>Petras</a:t>
            </a:r>
            <a:r>
              <a:rPr lang="ru-RU" dirty="0"/>
              <a:t> 1981; </a:t>
            </a:r>
            <a:r>
              <a:rPr lang="ru-RU" dirty="0" err="1"/>
              <a:t>Sassen</a:t>
            </a:r>
            <a:r>
              <a:rPr lang="ru-RU" dirty="0"/>
              <a:t> 1998],  </a:t>
            </a:r>
            <a:r>
              <a:rPr lang="ru-RU" b="1" dirty="0"/>
              <a:t>концепция нового международного экономического порядка </a:t>
            </a:r>
            <a:r>
              <a:rPr lang="ru-RU" dirty="0"/>
              <a:t>[</a:t>
            </a:r>
            <a:r>
              <a:rPr lang="ru-RU" dirty="0" err="1"/>
              <a:t>Bohning</a:t>
            </a:r>
            <a:r>
              <a:rPr lang="ru-RU" dirty="0"/>
              <a:t> 1994], </a:t>
            </a:r>
            <a:r>
              <a:rPr lang="ru-RU" b="1" dirty="0"/>
              <a:t>концепция зависимого развития </a:t>
            </a:r>
            <a:r>
              <a:rPr lang="ru-RU" dirty="0"/>
              <a:t>[</a:t>
            </a:r>
            <a:r>
              <a:rPr lang="ru-RU" dirty="0" err="1"/>
              <a:t>Frank</a:t>
            </a:r>
            <a:r>
              <a:rPr lang="ru-RU" dirty="0"/>
              <a:t> 1972; </a:t>
            </a:r>
            <a:r>
              <a:rPr lang="ru-RU" dirty="0" err="1"/>
              <a:t>Baran</a:t>
            </a:r>
            <a:r>
              <a:rPr lang="ru-RU" dirty="0"/>
              <a:t> 1973], отчасти - </a:t>
            </a:r>
            <a:r>
              <a:rPr lang="ru-RU" b="0" i="0" dirty="0">
                <a:solidFill>
                  <a:srgbClr val="28363B"/>
                </a:solidFill>
                <a:effectLst/>
                <a:latin typeface="Tahoma" panose="020B0604030504040204" pitchFamily="34" charset="0"/>
              </a:rPr>
              <a:t>теория мировых систем И. </a:t>
            </a:r>
            <a:r>
              <a:rPr lang="ru-RU" b="0" i="0" dirty="0" err="1">
                <a:solidFill>
                  <a:srgbClr val="28363B"/>
                </a:solidFill>
                <a:effectLst/>
                <a:latin typeface="Tahoma" panose="020B0604030504040204" pitchFamily="34" charset="0"/>
              </a:rPr>
              <a:t>Валлерстайна</a:t>
            </a:r>
            <a:r>
              <a:rPr lang="ru-RU" b="0" i="0" dirty="0">
                <a:solidFill>
                  <a:srgbClr val="28363B"/>
                </a:solidFill>
                <a:effectLst/>
                <a:latin typeface="Tahoma" panose="020B0604030504040204" pitchFamily="34" charset="0"/>
              </a:rPr>
              <a:t> (страны различаются по их положению в мировой экономической системе на центральные (</a:t>
            </a:r>
            <a:r>
              <a:rPr lang="ru-RU" b="0" i="0" dirty="0" err="1">
                <a:solidFill>
                  <a:srgbClr val="28363B"/>
                </a:solidFill>
                <a:effectLst/>
                <a:latin typeface="Tahoma" panose="020B0604030504040204" pitchFamily="34" charset="0"/>
              </a:rPr>
              <a:t>core</a:t>
            </a:r>
            <a:r>
              <a:rPr lang="ru-RU" b="0" i="0" dirty="0">
                <a:solidFill>
                  <a:srgbClr val="28363B"/>
                </a:solidFill>
                <a:effectLst/>
                <a:latin typeface="Tahoma" panose="020B0604030504040204" pitchFamily="34" charset="0"/>
              </a:rPr>
              <a:t>), полу-периферийные (</a:t>
            </a:r>
            <a:r>
              <a:rPr lang="ru-RU" b="0" i="0" dirty="0" err="1">
                <a:solidFill>
                  <a:srgbClr val="28363B"/>
                </a:solidFill>
                <a:effectLst/>
                <a:latin typeface="Tahoma" panose="020B0604030504040204" pitchFamily="34" charset="0"/>
              </a:rPr>
              <a:t>semi-peripheral</a:t>
            </a:r>
            <a:r>
              <a:rPr lang="ru-RU" b="0" i="0" dirty="0">
                <a:solidFill>
                  <a:srgbClr val="28363B"/>
                </a:solidFill>
                <a:effectLst/>
                <a:latin typeface="Tahoma" panose="020B0604030504040204" pitchFamily="34" charset="0"/>
              </a:rPr>
              <a:t>), периферийные (</a:t>
            </a:r>
            <a:r>
              <a:rPr lang="ru-RU" b="0" i="0" dirty="0" err="1">
                <a:solidFill>
                  <a:srgbClr val="28363B"/>
                </a:solidFill>
                <a:effectLst/>
                <a:latin typeface="Tahoma" panose="020B0604030504040204" pitchFamily="34" charset="0"/>
              </a:rPr>
              <a:t>peripheral</a:t>
            </a:r>
            <a:r>
              <a:rPr lang="ru-RU" b="0" i="0" dirty="0">
                <a:solidFill>
                  <a:srgbClr val="28363B"/>
                </a:solidFill>
                <a:effectLst/>
                <a:latin typeface="Tahoma" panose="020B0604030504040204" pitchFamily="34" charset="0"/>
              </a:rPr>
              <a:t>) и изолированные страны, выпадающие из системы (</a:t>
            </a:r>
            <a:r>
              <a:rPr lang="ru-RU" b="0" i="0" dirty="0" err="1">
                <a:solidFill>
                  <a:srgbClr val="28363B"/>
                </a:solidFill>
                <a:effectLst/>
                <a:latin typeface="Tahoma" panose="020B0604030504040204" pitchFamily="34" charset="0"/>
              </a:rPr>
              <a:t>external</a:t>
            </a:r>
            <a:r>
              <a:rPr lang="ru-RU" b="0" i="0" dirty="0">
                <a:solidFill>
                  <a:srgbClr val="28363B"/>
                </a:solidFill>
                <a:effectLst/>
                <a:latin typeface="Tahoma" panose="020B0604030504040204" pitchFamily="34" charset="0"/>
              </a:rPr>
              <a:t>).</a:t>
            </a:r>
          </a:p>
          <a:p>
            <a:endParaRPr lang="ru-RU" dirty="0">
              <a:solidFill>
                <a:srgbClr val="28363B"/>
              </a:solidFill>
              <a:latin typeface="Tahoma" panose="020B0604030504040204" pitchFamily="34" charset="0"/>
            </a:endParaRPr>
          </a:p>
          <a:p>
            <a:r>
              <a:rPr lang="ru-RU" dirty="0">
                <a:solidFill>
                  <a:srgbClr val="28363B"/>
                </a:solidFill>
                <a:latin typeface="Tahoma" panose="020B0604030504040204" pitchFamily="34" charset="0"/>
              </a:rPr>
              <a:t>Недостатки: человек – не имеет своего мнения, он просто «винтик» в мировой системе.</a:t>
            </a:r>
            <a:endParaRPr lang="ru-RU" dirty="0"/>
          </a:p>
        </p:txBody>
      </p:sp>
    </p:spTree>
    <p:extLst>
      <p:ext uri="{BB962C8B-B14F-4D97-AF65-F5344CB8AC3E}">
        <p14:creationId xmlns:p14="http://schemas.microsoft.com/office/powerpoint/2010/main" val="1728328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0E638F6-67BC-442C-8179-7ABAFBD2EF22}"/>
              </a:ext>
            </a:extLst>
          </p:cNvPr>
          <p:cNvSpPr>
            <a:spLocks noGrp="1"/>
          </p:cNvSpPr>
          <p:nvPr>
            <p:ph type="body" sz="quarter" idx="10"/>
          </p:nvPr>
        </p:nvSpPr>
        <p:spPr/>
        <p:txBody>
          <a:bodyPr/>
          <a:lstStyle/>
          <a:p>
            <a:r>
              <a:rPr lang="ru-RU" sz="3000" dirty="0"/>
              <a:t>«Концепция мобильного перехода» </a:t>
            </a:r>
            <a:r>
              <a:rPr lang="ru-RU" sz="3000" dirty="0" err="1"/>
              <a:t>Вильбура</a:t>
            </a:r>
            <a:r>
              <a:rPr lang="ru-RU" sz="3000" dirty="0"/>
              <a:t> Зелинского (1971)</a:t>
            </a:r>
          </a:p>
        </p:txBody>
      </p:sp>
      <p:sp>
        <p:nvSpPr>
          <p:cNvPr id="3" name="TextBox 2">
            <a:extLst>
              <a:ext uri="{FF2B5EF4-FFF2-40B4-BE49-F238E27FC236}">
                <a16:creationId xmlns:a16="http://schemas.microsoft.com/office/drawing/2014/main" id="{D9A70954-07A7-42D3-BD4F-296C5F599A7A}"/>
              </a:ext>
            </a:extLst>
          </p:cNvPr>
          <p:cNvSpPr txBox="1"/>
          <p:nvPr/>
        </p:nvSpPr>
        <p:spPr>
          <a:xfrm>
            <a:off x="601579" y="1184549"/>
            <a:ext cx="10780295" cy="923330"/>
          </a:xfrm>
          <a:prstGeom prst="rect">
            <a:avLst/>
          </a:prstGeom>
          <a:noFill/>
        </p:spPr>
        <p:txBody>
          <a:bodyPr wrap="square" rtlCol="0">
            <a:spAutoFit/>
          </a:bodyPr>
          <a:lstStyle/>
          <a:p>
            <a:r>
              <a:rPr lang="ru-RU" dirty="0"/>
              <a:t>Рассматривает миграцию в глобальном масштабе, учитывает исторические особенности развития обществ.</a:t>
            </a:r>
          </a:p>
          <a:p>
            <a:endParaRPr lang="ru-RU" dirty="0"/>
          </a:p>
        </p:txBody>
      </p:sp>
      <p:sp>
        <p:nvSpPr>
          <p:cNvPr id="5" name="TextBox 4">
            <a:extLst>
              <a:ext uri="{FF2B5EF4-FFF2-40B4-BE49-F238E27FC236}">
                <a16:creationId xmlns:a16="http://schemas.microsoft.com/office/drawing/2014/main" id="{F2D8FA1B-AA15-4CE7-8919-6ADADB343F5F}"/>
              </a:ext>
            </a:extLst>
          </p:cNvPr>
          <p:cNvSpPr txBox="1"/>
          <p:nvPr/>
        </p:nvSpPr>
        <p:spPr>
          <a:xfrm>
            <a:off x="601579" y="1951672"/>
            <a:ext cx="6106026" cy="1477328"/>
          </a:xfrm>
          <a:prstGeom prst="rect">
            <a:avLst/>
          </a:prstGeom>
          <a:noFill/>
        </p:spPr>
        <p:txBody>
          <a:bodyPr wrap="square">
            <a:spAutoFit/>
          </a:bodyPr>
          <a:lstStyle/>
          <a:p>
            <a:r>
              <a:rPr lang="ru-RU" b="0" i="1" dirty="0">
                <a:solidFill>
                  <a:schemeClr val="accent2">
                    <a:lumMod val="50000"/>
                  </a:schemeClr>
                </a:solidFill>
                <a:effectLst/>
                <a:latin typeface="Arial" panose="020B0604020202020204" pitchFamily="34" charset="0"/>
              </a:rPr>
              <a:t>«Существуют определённо выраженные закономерности в увеличении территории мобильности, происходящие поэтапно, и эти закономерности представляют существенный элемент процесса модернизации».</a:t>
            </a:r>
            <a:endParaRPr lang="ru-RU" dirty="0">
              <a:solidFill>
                <a:schemeClr val="accent2">
                  <a:lumMod val="50000"/>
                </a:schemeClr>
              </a:solidFill>
            </a:endParaRPr>
          </a:p>
        </p:txBody>
      </p:sp>
      <p:sp>
        <p:nvSpPr>
          <p:cNvPr id="7" name="TextBox 6">
            <a:extLst>
              <a:ext uri="{FF2B5EF4-FFF2-40B4-BE49-F238E27FC236}">
                <a16:creationId xmlns:a16="http://schemas.microsoft.com/office/drawing/2014/main" id="{10869BC0-93B5-40E8-96DD-7F7B746BCF14}"/>
              </a:ext>
            </a:extLst>
          </p:cNvPr>
          <p:cNvSpPr txBox="1"/>
          <p:nvPr/>
        </p:nvSpPr>
        <p:spPr>
          <a:xfrm>
            <a:off x="5991726" y="1747136"/>
            <a:ext cx="6106026" cy="2554545"/>
          </a:xfrm>
          <a:prstGeom prst="rect">
            <a:avLst/>
          </a:prstGeom>
          <a:noFill/>
        </p:spPr>
        <p:txBody>
          <a:bodyPr wrap="square">
            <a:spAutoFit/>
          </a:bodyPr>
          <a:lstStyle/>
          <a:p>
            <a:pPr algn="l"/>
            <a:r>
              <a:rPr lang="ru-RU" sz="1600" b="0" i="0" dirty="0">
                <a:solidFill>
                  <a:srgbClr val="C00000"/>
                </a:solidFill>
                <a:effectLst/>
                <a:latin typeface="Linux Libertine"/>
              </a:rPr>
              <a:t>Пять стадий «мобильного перехода»</a:t>
            </a:r>
          </a:p>
          <a:p>
            <a:pPr algn="l">
              <a:buFont typeface="+mj-lt"/>
              <a:buAutoNum type="arabicPeriod"/>
            </a:pPr>
            <a:r>
              <a:rPr lang="ru-RU" sz="1200" b="0" i="0" strike="noStrike" dirty="0">
                <a:effectLst/>
                <a:latin typeface="Arial" panose="020B0604020202020204" pitchFamily="34" charset="0"/>
              </a:rPr>
              <a:t>Первобытно-общинный строй</a:t>
            </a:r>
            <a:r>
              <a:rPr lang="ru-RU" sz="1200" b="0" i="0" dirty="0">
                <a:effectLst/>
                <a:latin typeface="Arial" panose="020B0604020202020204" pitchFamily="34" charset="0"/>
              </a:rPr>
              <a:t> </a:t>
            </a:r>
            <a:r>
              <a:rPr lang="ru-RU" sz="1200" b="0" i="0" dirty="0">
                <a:solidFill>
                  <a:srgbClr val="202122"/>
                </a:solidFill>
                <a:effectLst/>
                <a:latin typeface="Arial" panose="020B0604020202020204" pitchFamily="34" charset="0"/>
              </a:rPr>
              <a:t>(миграция не характерна)</a:t>
            </a:r>
          </a:p>
          <a:p>
            <a:pPr algn="l">
              <a:buFont typeface="+mj-lt"/>
              <a:buAutoNum type="arabicPeriod"/>
            </a:pPr>
            <a:r>
              <a:rPr lang="ru-RU" sz="1200" b="0" i="0" dirty="0">
                <a:solidFill>
                  <a:srgbClr val="202122"/>
                </a:solidFill>
                <a:effectLst/>
                <a:latin typeface="Arial" panose="020B0604020202020204" pitchFamily="34" charset="0"/>
              </a:rPr>
              <a:t>Простые аграрные общества (появление миграции)</a:t>
            </a:r>
          </a:p>
          <a:p>
            <a:pPr algn="l">
              <a:buFont typeface="+mj-lt"/>
              <a:buAutoNum type="arabicPeriod"/>
            </a:pPr>
            <a:r>
              <a:rPr lang="ru-RU" sz="1200" b="0" i="0" dirty="0">
                <a:solidFill>
                  <a:srgbClr val="202122"/>
                </a:solidFill>
                <a:effectLst/>
                <a:latin typeface="Arial" panose="020B0604020202020204" pitchFamily="34" charset="0"/>
              </a:rPr>
              <a:t>Среднеразвитые аграрно-ремесленные общества (великое переселение народов)</a:t>
            </a:r>
          </a:p>
          <a:p>
            <a:pPr algn="l">
              <a:buFont typeface="+mj-lt"/>
              <a:buAutoNum type="arabicPeriod"/>
            </a:pPr>
            <a:r>
              <a:rPr lang="ru-RU" sz="1200" b="0" i="0" dirty="0">
                <a:solidFill>
                  <a:srgbClr val="202122"/>
                </a:solidFill>
                <a:effectLst/>
                <a:latin typeface="Arial" panose="020B0604020202020204" pitchFamily="34" charset="0"/>
              </a:rPr>
              <a:t>Развитое общество (увеличение иммиграционных потоков преимущественно высоко квалифицированных работников, резкий рост циркуляции населения)</a:t>
            </a:r>
          </a:p>
          <a:p>
            <a:pPr algn="l">
              <a:buFont typeface="+mj-lt"/>
              <a:buAutoNum type="arabicPeriod"/>
            </a:pPr>
            <a:r>
              <a:rPr lang="ru-RU" sz="1200" b="0" i="0" dirty="0" err="1">
                <a:solidFill>
                  <a:srgbClr val="202122"/>
                </a:solidFill>
                <a:effectLst/>
                <a:latin typeface="Arial" panose="020B0604020202020204" pitchFamily="34" charset="0"/>
              </a:rPr>
              <a:t>Сверхразвитое</a:t>
            </a:r>
            <a:r>
              <a:rPr lang="ru-RU" sz="1200" b="0" i="0" dirty="0">
                <a:solidFill>
                  <a:srgbClr val="202122"/>
                </a:solidFill>
                <a:effectLst/>
                <a:latin typeface="Arial" panose="020B0604020202020204" pitchFamily="34" charset="0"/>
              </a:rPr>
              <a:t> общество</a:t>
            </a:r>
          </a:p>
          <a:p>
            <a:pPr marL="742950" lvl="1" indent="-285750" algn="l">
              <a:buFont typeface="+mj-lt"/>
              <a:buAutoNum type="arabicPeriod"/>
            </a:pPr>
            <a:r>
              <a:rPr lang="ru-RU" sz="1200" b="0" i="0" dirty="0">
                <a:solidFill>
                  <a:srgbClr val="202122"/>
                </a:solidFill>
                <a:effectLst/>
                <a:latin typeface="Arial" panose="020B0604020202020204" pitchFamily="34" charset="0"/>
              </a:rPr>
              <a:t>Рост неквалифицированных иммигрантов из менее развитых стран</a:t>
            </a:r>
          </a:p>
          <a:p>
            <a:pPr marL="742950" lvl="1" indent="-285750" algn="l">
              <a:buFont typeface="+mj-lt"/>
              <a:buAutoNum type="arabicPeriod"/>
            </a:pPr>
            <a:r>
              <a:rPr lang="ru-RU" sz="1200" b="0" i="0" dirty="0">
                <a:solidFill>
                  <a:srgbClr val="202122"/>
                </a:solidFill>
                <a:effectLst/>
                <a:latin typeface="Arial" panose="020B0604020202020204" pitchFamily="34" charset="0"/>
              </a:rPr>
              <a:t>Рост некоторых видов современной циркуляции</a:t>
            </a:r>
          </a:p>
          <a:p>
            <a:pPr marL="742950" lvl="1" indent="-285750" algn="l">
              <a:buFont typeface="+mj-lt"/>
              <a:buAutoNum type="arabicPeriod"/>
            </a:pPr>
            <a:r>
              <a:rPr lang="ru-RU" sz="1200" b="0" i="0" dirty="0">
                <a:solidFill>
                  <a:srgbClr val="202122"/>
                </a:solidFill>
                <a:effectLst/>
                <a:latin typeface="Arial" panose="020B0604020202020204" pitchFamily="34" charset="0"/>
              </a:rPr>
              <a:t>Установление более жёсткого политического контроля над миграционными процессами</a:t>
            </a:r>
          </a:p>
          <a:p>
            <a:pPr marL="742950" lvl="1" indent="-285750" algn="l">
              <a:buFont typeface="+mj-lt"/>
              <a:buAutoNum type="arabicPeriod"/>
            </a:pPr>
            <a:r>
              <a:rPr lang="ru-RU" sz="1200" b="0" i="0" dirty="0">
                <a:solidFill>
                  <a:srgbClr val="202122"/>
                </a:solidFill>
                <a:effectLst/>
                <a:latin typeface="Arial" panose="020B0604020202020204" pitchFamily="34" charset="0"/>
              </a:rPr>
              <a:t>Гибкость предложенных схем позволяет их совершенствовать</a:t>
            </a:r>
          </a:p>
        </p:txBody>
      </p:sp>
      <p:sp>
        <p:nvSpPr>
          <p:cNvPr id="9" name="TextBox 8">
            <a:extLst>
              <a:ext uri="{FF2B5EF4-FFF2-40B4-BE49-F238E27FC236}">
                <a16:creationId xmlns:a16="http://schemas.microsoft.com/office/drawing/2014/main" id="{8242EF5C-EA34-4510-A5AB-2AEA0B3C4208}"/>
              </a:ext>
            </a:extLst>
          </p:cNvPr>
          <p:cNvSpPr txBox="1"/>
          <p:nvPr/>
        </p:nvSpPr>
        <p:spPr>
          <a:xfrm>
            <a:off x="499812" y="4309417"/>
            <a:ext cx="11192376" cy="1600438"/>
          </a:xfrm>
          <a:prstGeom prst="rect">
            <a:avLst/>
          </a:prstGeom>
          <a:noFill/>
        </p:spPr>
        <p:txBody>
          <a:bodyPr wrap="square">
            <a:spAutoFit/>
          </a:bodyPr>
          <a:lstStyle/>
          <a:p>
            <a:pPr algn="l"/>
            <a:r>
              <a:rPr lang="ru-RU" sz="1400" b="1" i="0" dirty="0">
                <a:solidFill>
                  <a:srgbClr val="C00000"/>
                </a:solidFill>
                <a:effectLst/>
                <a:latin typeface="Arial" panose="020B0604020202020204" pitchFamily="34" charset="0"/>
              </a:rPr>
              <a:t>Фазы развития миграций:</a:t>
            </a:r>
          </a:p>
          <a:p>
            <a:pPr algn="l"/>
            <a:r>
              <a:rPr lang="ru-RU" sz="1400" b="0" i="0" dirty="0">
                <a:solidFill>
                  <a:srgbClr val="202122"/>
                </a:solidFill>
                <a:effectLst/>
                <a:latin typeface="Arial" panose="020B0604020202020204" pitchFamily="34" charset="0"/>
              </a:rPr>
              <a:t>1. </a:t>
            </a:r>
            <a:r>
              <a:rPr lang="ru-RU" sz="1400" dirty="0">
                <a:solidFill>
                  <a:srgbClr val="202122"/>
                </a:solidFill>
                <a:latin typeface="Arial" panose="020B0604020202020204" pitchFamily="34" charset="0"/>
              </a:rPr>
              <a:t>М</a:t>
            </a:r>
            <a:r>
              <a:rPr lang="ru-RU" sz="1400" b="0" i="0" dirty="0">
                <a:solidFill>
                  <a:srgbClr val="202122"/>
                </a:solidFill>
                <a:effectLst/>
                <a:latin typeface="Arial" panose="020B0604020202020204" pitchFamily="34" charset="0"/>
              </a:rPr>
              <a:t>ассовое движение из деревни в город, колонизация сельского населения неосвоенных земель в пределах своей страны, эмиграция, сезонные миграции, маятниковые миграции и др.</a:t>
            </a:r>
          </a:p>
          <a:p>
            <a:pPr algn="l"/>
            <a:r>
              <a:rPr lang="ru-RU" sz="1400" b="0" i="0" dirty="0">
                <a:solidFill>
                  <a:srgbClr val="202122"/>
                </a:solidFill>
                <a:effectLst/>
                <a:latin typeface="Arial" panose="020B0604020202020204" pitchFamily="34" charset="0"/>
              </a:rPr>
              <a:t>2. Потоки мигрантов в города и на новые территории ослабевают, уменьшается эмиграция, происходит повышение интенсивности возвратных перемещений по мере усложнения пространств, структуры общества.</a:t>
            </a:r>
          </a:p>
          <a:p>
            <a:pPr algn="l"/>
            <a:r>
              <a:rPr lang="ru-RU" sz="1400" b="0" i="0" dirty="0">
                <a:solidFill>
                  <a:srgbClr val="202122"/>
                </a:solidFill>
                <a:effectLst/>
                <a:latin typeface="Arial" panose="020B0604020202020204" pitchFamily="34" charset="0"/>
              </a:rPr>
              <a:t>3. Сокращение абсолютных и относительных показателей движения населения из села в город, высокий уровень </a:t>
            </a:r>
            <a:r>
              <a:rPr lang="ru-RU" sz="1400" b="0" i="0" dirty="0" err="1">
                <a:solidFill>
                  <a:srgbClr val="202122"/>
                </a:solidFill>
                <a:effectLst/>
                <a:latin typeface="Arial" panose="020B0604020202020204" pitchFamily="34" charset="0"/>
              </a:rPr>
              <a:t>межгородской</a:t>
            </a:r>
            <a:r>
              <a:rPr lang="ru-RU" sz="1400" b="0" i="0" dirty="0">
                <a:solidFill>
                  <a:srgbClr val="202122"/>
                </a:solidFill>
                <a:effectLst/>
                <a:latin typeface="Arial" panose="020B0604020202020204" pitchFamily="34" charset="0"/>
              </a:rPr>
              <a:t> миграции и возвратных перемещений, сильные межгосударственные миграционные потоки квалифицированной </a:t>
            </a:r>
            <a:r>
              <a:rPr lang="ru-RU" sz="1400" b="0" i="0" u="none" strike="noStrike" dirty="0">
                <a:effectLst/>
                <a:latin typeface="Arial" panose="020B0604020202020204" pitchFamily="34" charset="0"/>
                <a:hlinkClick r:id="rId2" tooltip="Рабочая сила">
                  <a:extLst>
                    <a:ext uri="{A12FA001-AC4F-418D-AE19-62706E023703}">
                      <ahyp:hlinkClr xmlns:ahyp="http://schemas.microsoft.com/office/drawing/2018/hyperlinkcolor" val="tx"/>
                    </a:ext>
                  </a:extLst>
                </a:hlinkClick>
              </a:rPr>
              <a:t>рабочей силы</a:t>
            </a:r>
            <a:r>
              <a:rPr lang="ru-RU" sz="1400" b="0" i="0" dirty="0">
                <a:effectLst/>
                <a:latin typeface="Arial" panose="020B0604020202020204" pitchFamily="34" charset="0"/>
              </a:rPr>
              <a:t>.</a:t>
            </a:r>
          </a:p>
        </p:txBody>
      </p:sp>
    </p:spTree>
    <p:extLst>
      <p:ext uri="{BB962C8B-B14F-4D97-AF65-F5344CB8AC3E}">
        <p14:creationId xmlns:p14="http://schemas.microsoft.com/office/powerpoint/2010/main" val="389063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83245D2-E215-4930-8823-608A9E477881}"/>
              </a:ext>
            </a:extLst>
          </p:cNvPr>
          <p:cNvSpPr>
            <a:spLocks noGrp="1"/>
          </p:cNvSpPr>
          <p:nvPr>
            <p:ph type="body" sz="quarter" idx="10"/>
          </p:nvPr>
        </p:nvSpPr>
        <p:spPr>
          <a:xfrm>
            <a:off x="118992" y="664361"/>
            <a:ext cx="11573197" cy="724247"/>
          </a:xfrm>
        </p:spPr>
        <p:txBody>
          <a:bodyPr/>
          <a:lstStyle/>
          <a:p>
            <a:r>
              <a:rPr lang="ru-RU" sz="4000" dirty="0"/>
              <a:t>Р. </a:t>
            </a:r>
            <a:r>
              <a:rPr lang="ru-RU" sz="4000" dirty="0" err="1"/>
              <a:t>Скелдон</a:t>
            </a:r>
            <a:r>
              <a:rPr lang="ru-RU" sz="4000" dirty="0"/>
              <a:t> (1997) - </a:t>
            </a:r>
            <a:r>
              <a:rPr lang="ru-RU" sz="4000" b="0" i="0" dirty="0">
                <a:solidFill>
                  <a:srgbClr val="28363B"/>
                </a:solidFill>
                <a:effectLst/>
                <a:latin typeface="Tahoma" panose="020B0604030504040204" pitchFamily="34" charset="0"/>
              </a:rPr>
              <a:t>глобальная схема «</a:t>
            </a:r>
            <a:r>
              <a:rPr lang="ru-RU" sz="4000" b="0" i="1" dirty="0">
                <a:solidFill>
                  <a:srgbClr val="28363B"/>
                </a:solidFill>
                <a:effectLst/>
                <a:latin typeface="Tahoma" panose="020B0604030504040204" pitchFamily="34" charset="0"/>
              </a:rPr>
              <a:t>регионализации миграции</a:t>
            </a:r>
            <a:r>
              <a:rPr lang="ru-RU" sz="4000" b="0" i="0" dirty="0">
                <a:solidFill>
                  <a:srgbClr val="28363B"/>
                </a:solidFill>
                <a:effectLst/>
                <a:latin typeface="Tahoma" panose="020B0604030504040204" pitchFamily="34" charset="0"/>
              </a:rPr>
              <a:t>»</a:t>
            </a:r>
            <a:endParaRPr lang="ru-RU" sz="4000" dirty="0"/>
          </a:p>
        </p:txBody>
      </p:sp>
      <p:sp>
        <p:nvSpPr>
          <p:cNvPr id="4" name="TextBox 3">
            <a:extLst>
              <a:ext uri="{FF2B5EF4-FFF2-40B4-BE49-F238E27FC236}">
                <a16:creationId xmlns:a16="http://schemas.microsoft.com/office/drawing/2014/main" id="{60EC795C-2753-4ADE-AA7A-A19DAF4BB8F8}"/>
              </a:ext>
            </a:extLst>
          </p:cNvPr>
          <p:cNvSpPr txBox="1"/>
          <p:nvPr/>
        </p:nvSpPr>
        <p:spPr>
          <a:xfrm>
            <a:off x="796089" y="1720840"/>
            <a:ext cx="10599821" cy="4616648"/>
          </a:xfrm>
          <a:prstGeom prst="rect">
            <a:avLst/>
          </a:prstGeom>
          <a:noFill/>
        </p:spPr>
        <p:txBody>
          <a:bodyPr wrap="square">
            <a:spAutoFit/>
          </a:bodyPr>
          <a:lstStyle/>
          <a:p>
            <a:r>
              <a:rPr lang="ru-RU" dirty="0">
                <a:solidFill>
                  <a:srgbClr val="28363B"/>
                </a:solidFill>
                <a:latin typeface="Tahoma" panose="020B0604030504040204" pitchFamily="34" charset="0"/>
              </a:rPr>
              <a:t>П</a:t>
            </a:r>
            <a:r>
              <a:rPr lang="ru-RU" b="0" i="0" dirty="0">
                <a:solidFill>
                  <a:srgbClr val="28363B"/>
                </a:solidFill>
                <a:effectLst/>
                <a:latin typeface="Tahoma" panose="020B0604030504040204" pitchFamily="34" charset="0"/>
              </a:rPr>
              <a:t>ять групп регионов, которые в разной степени вовлечены в мировые миграционные потоки: </a:t>
            </a:r>
          </a:p>
          <a:p>
            <a:pPr marL="342900" indent="-342900">
              <a:buAutoNum type="arabicParenR"/>
            </a:pPr>
            <a:r>
              <a:rPr lang="ru-RU" b="0" i="0" dirty="0">
                <a:solidFill>
                  <a:srgbClr val="28363B"/>
                </a:solidFill>
                <a:effectLst/>
                <a:latin typeface="Tahoma" panose="020B0604030504040204" pitchFamily="34" charset="0"/>
              </a:rPr>
              <a:t>«старые» и 2) «новые» регионы «мирового центра» (</a:t>
            </a:r>
            <a:r>
              <a:rPr lang="ru-RU" b="0" i="1" dirty="0" err="1">
                <a:solidFill>
                  <a:srgbClr val="28363B"/>
                </a:solidFill>
                <a:effectLst/>
                <a:latin typeface="Tahoma" panose="020B0604030504040204" pitchFamily="34" charset="0"/>
              </a:rPr>
              <a:t>core</a:t>
            </a:r>
            <a:r>
              <a:rPr lang="ru-RU" b="0" i="0" dirty="0">
                <a:solidFill>
                  <a:srgbClr val="28363B"/>
                </a:solidFill>
                <a:effectLst/>
                <a:latin typeface="Tahoma" panose="020B0604030504040204" pitchFamily="34" charset="0"/>
              </a:rPr>
              <a:t>) (Западная Европа, Северная Америка, Япония), характеризующиеся высокой иммиграцией; </a:t>
            </a:r>
          </a:p>
          <a:p>
            <a:r>
              <a:rPr lang="ru-RU" b="0" i="0" dirty="0">
                <a:solidFill>
                  <a:srgbClr val="28363B"/>
                </a:solidFill>
                <a:effectLst/>
                <a:latin typeface="Tahoma" panose="020B0604030504040204" pitchFamily="34" charset="0"/>
              </a:rPr>
              <a:t>3) примыкающие к мировому центру регионы (</a:t>
            </a:r>
            <a:r>
              <a:rPr lang="ru-RU" b="0" i="1" dirty="0" err="1">
                <a:solidFill>
                  <a:srgbClr val="28363B"/>
                </a:solidFill>
                <a:effectLst/>
                <a:latin typeface="Tahoma" panose="020B0604030504040204" pitchFamily="34" charset="0"/>
              </a:rPr>
              <a:t>expanding</a:t>
            </a:r>
            <a:r>
              <a:rPr lang="ru-RU" b="0" i="1" dirty="0">
                <a:solidFill>
                  <a:srgbClr val="28363B"/>
                </a:solidFill>
                <a:effectLst/>
                <a:latin typeface="Tahoma" panose="020B0604030504040204" pitchFamily="34" charset="0"/>
              </a:rPr>
              <a:t> </a:t>
            </a:r>
            <a:r>
              <a:rPr lang="ru-RU" b="0" i="1" dirty="0" err="1">
                <a:solidFill>
                  <a:srgbClr val="28363B"/>
                </a:solidFill>
                <a:effectLst/>
                <a:latin typeface="Tahoma" panose="020B0604030504040204" pitchFamily="34" charset="0"/>
              </a:rPr>
              <a:t>core</a:t>
            </a:r>
            <a:r>
              <a:rPr lang="ru-RU" b="0" i="0" dirty="0">
                <a:solidFill>
                  <a:srgbClr val="28363B"/>
                </a:solidFill>
                <a:effectLst/>
                <a:latin typeface="Tahoma" panose="020B0604030504040204" pitchFamily="34" charset="0"/>
              </a:rPr>
              <a:t>) (Восточный Китай, Южная Африка, Восточная Европа), где наблюдается одновременно иммиграция и эмиграция населения; </a:t>
            </a:r>
          </a:p>
          <a:p>
            <a:r>
              <a:rPr lang="ru-RU" b="0" i="0" dirty="0">
                <a:solidFill>
                  <a:srgbClr val="28363B"/>
                </a:solidFill>
                <a:effectLst/>
                <a:latin typeface="Tahoma" panose="020B0604030504040204" pitchFamily="34" charset="0"/>
              </a:rPr>
              <a:t>4) зона трудовой эмиграции (</a:t>
            </a:r>
            <a:r>
              <a:rPr lang="ru-RU" b="0" i="1" dirty="0" err="1">
                <a:solidFill>
                  <a:srgbClr val="28363B"/>
                </a:solidFill>
                <a:effectLst/>
                <a:latin typeface="Tahoma" panose="020B0604030504040204" pitchFamily="34" charset="0"/>
              </a:rPr>
              <a:t>labour</a:t>
            </a:r>
            <a:r>
              <a:rPr lang="ru-RU" b="0" i="1" dirty="0">
                <a:solidFill>
                  <a:srgbClr val="28363B"/>
                </a:solidFill>
                <a:effectLst/>
                <a:latin typeface="Tahoma" panose="020B0604030504040204" pitchFamily="34" charset="0"/>
              </a:rPr>
              <a:t> </a:t>
            </a:r>
            <a:r>
              <a:rPr lang="ru-RU" b="0" i="1" dirty="0" err="1">
                <a:solidFill>
                  <a:srgbClr val="28363B"/>
                </a:solidFill>
                <a:effectLst/>
                <a:latin typeface="Tahoma" panose="020B0604030504040204" pitchFamily="34" charset="0"/>
              </a:rPr>
              <a:t>frontier</a:t>
            </a:r>
            <a:r>
              <a:rPr lang="ru-RU" b="0" i="0" dirty="0">
                <a:solidFill>
                  <a:srgbClr val="28363B"/>
                </a:solidFill>
                <a:effectLst/>
                <a:latin typeface="Tahoma" panose="020B0604030504040204" pitchFamily="34" charset="0"/>
              </a:rPr>
              <a:t>) (Северная Африка, Турция, Мексика, Филиппины и до недавнего времени Южная Европа), откуда происходят потоки трудовых мигрантов; </a:t>
            </a:r>
          </a:p>
          <a:p>
            <a:r>
              <a:rPr lang="ru-RU" b="0" i="0" dirty="0">
                <a:solidFill>
                  <a:srgbClr val="28363B"/>
                </a:solidFill>
                <a:effectLst/>
                <a:latin typeface="Tahoma" panose="020B0604030504040204" pitchFamily="34" charset="0"/>
              </a:rPr>
              <a:t>5) так называемая «ресурсная ниша» (“</a:t>
            </a:r>
            <a:r>
              <a:rPr lang="ru-RU" b="0" i="1" dirty="0" err="1">
                <a:solidFill>
                  <a:srgbClr val="28363B"/>
                </a:solidFill>
                <a:effectLst/>
                <a:latin typeface="Tahoma" panose="020B0604030504040204" pitchFamily="34" charset="0"/>
              </a:rPr>
              <a:t>resource</a:t>
            </a:r>
            <a:r>
              <a:rPr lang="ru-RU" b="0" i="1" dirty="0">
                <a:solidFill>
                  <a:srgbClr val="28363B"/>
                </a:solidFill>
                <a:effectLst/>
                <a:latin typeface="Tahoma" panose="020B0604030504040204" pitchFamily="34" charset="0"/>
              </a:rPr>
              <a:t> </a:t>
            </a:r>
            <a:r>
              <a:rPr lang="ru-RU" b="0" i="1" dirty="0" err="1">
                <a:solidFill>
                  <a:srgbClr val="28363B"/>
                </a:solidFill>
                <a:effectLst/>
                <a:latin typeface="Tahoma" panose="020B0604030504040204" pitchFamily="34" charset="0"/>
              </a:rPr>
              <a:t>niche</a:t>
            </a:r>
            <a:r>
              <a:rPr lang="ru-RU" b="0" i="0" dirty="0">
                <a:solidFill>
                  <a:srgbClr val="28363B"/>
                </a:solidFill>
                <a:effectLst/>
                <a:latin typeface="Tahoma" panose="020B0604030504040204" pitchFamily="34" charset="0"/>
              </a:rPr>
              <a:t>”) (отдельные районы Тропической Африки, Центральной Азии</a:t>
            </a:r>
            <a:r>
              <a:rPr lang="ru-RU" u="sng" dirty="0">
                <a:solidFill>
                  <a:srgbClr val="0058A2"/>
                </a:solidFill>
                <a:latin typeface="Tahoma" panose="020B0604030504040204" pitchFamily="34" charset="0"/>
              </a:rPr>
              <a:t> </a:t>
            </a:r>
            <a:r>
              <a:rPr lang="ru-RU" b="0" i="0" dirty="0">
                <a:solidFill>
                  <a:srgbClr val="28363B"/>
                </a:solidFill>
                <a:effectLst/>
                <a:latin typeface="Tahoma" panose="020B0604030504040204" pitchFamily="34" charset="0"/>
              </a:rPr>
              <a:t>и Латинской Америки), где миграционные потоки пока менее четко очерчены (</a:t>
            </a:r>
            <a:r>
              <a:rPr lang="ru-RU" b="0" i="0" dirty="0" err="1">
                <a:solidFill>
                  <a:srgbClr val="28363B"/>
                </a:solidFill>
                <a:effectLst/>
                <a:latin typeface="Tahoma" panose="020B0604030504040204" pitchFamily="34" charset="0"/>
              </a:rPr>
              <a:t>Skeldon</a:t>
            </a:r>
            <a:r>
              <a:rPr lang="ru-RU" b="0" i="0" dirty="0">
                <a:solidFill>
                  <a:srgbClr val="28363B"/>
                </a:solidFill>
                <a:effectLst/>
                <a:latin typeface="Tahoma" panose="020B0604030504040204" pitchFamily="34" charset="0"/>
              </a:rPr>
              <a:t> 1997: 52–53).</a:t>
            </a:r>
          </a:p>
          <a:p>
            <a:endParaRPr lang="ru-RU" dirty="0">
              <a:solidFill>
                <a:srgbClr val="28363B"/>
              </a:solidFill>
              <a:latin typeface="Tahoma" panose="020B0604030504040204" pitchFamily="34" charset="0"/>
            </a:endParaRPr>
          </a:p>
          <a:p>
            <a:r>
              <a:rPr lang="ru-RU" dirty="0">
                <a:solidFill>
                  <a:srgbClr val="28363B"/>
                </a:solidFill>
                <a:latin typeface="Tahoma" panose="020B0604030504040204" pitchFamily="34" charset="0"/>
              </a:rPr>
              <a:t>Дальнейшее развитие – в теории «миграционного горба» </a:t>
            </a:r>
            <a:r>
              <a:rPr lang="ru-RU" b="0" i="0" dirty="0">
                <a:solidFill>
                  <a:srgbClr val="28363B"/>
                </a:solidFill>
                <a:effectLst/>
                <a:latin typeface="Tahoma" panose="020B0604030504040204" pitchFamily="34" charset="0"/>
              </a:rPr>
              <a:t> Ф. Мартина и Дж. Тейлора. </a:t>
            </a:r>
          </a:p>
          <a:p>
            <a:r>
              <a:rPr lang="ru-RU" sz="1500" b="0" i="0" dirty="0">
                <a:solidFill>
                  <a:srgbClr val="28363B"/>
                </a:solidFill>
                <a:effectLst/>
                <a:latin typeface="Tahoma" panose="020B0604030504040204" pitchFamily="34" charset="0"/>
              </a:rPr>
              <a:t>На ранних стадиях развития некоторый рост доходов приводит к росту миграции, по мере роста благосостояния и возникновения миграционных сетей все большая часть населения втягивается в миграционные процессы. На более «зрелых» стадиях развития отток населения сокращается, и страны, прежде экспортировавшие свои трудовые ресурсы, превращаются в импортеров рабочей силы.</a:t>
            </a:r>
            <a:endParaRPr lang="ru-RU" sz="1500" dirty="0"/>
          </a:p>
        </p:txBody>
      </p:sp>
    </p:spTree>
    <p:extLst>
      <p:ext uri="{BB962C8B-B14F-4D97-AF65-F5344CB8AC3E}">
        <p14:creationId xmlns:p14="http://schemas.microsoft.com/office/powerpoint/2010/main" val="424400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sz="3600" dirty="0"/>
              <a:t>Миграция в теории человеческого капитала</a:t>
            </a:r>
          </a:p>
        </p:txBody>
      </p:sp>
      <p:sp>
        <p:nvSpPr>
          <p:cNvPr id="3" name="Прямоугольник 2"/>
          <p:cNvSpPr/>
          <p:nvPr/>
        </p:nvSpPr>
        <p:spPr>
          <a:xfrm>
            <a:off x="1000125" y="1127463"/>
            <a:ext cx="10668000" cy="369332"/>
          </a:xfrm>
          <a:prstGeom prst="rect">
            <a:avLst/>
          </a:prstGeom>
        </p:spPr>
        <p:txBody>
          <a:bodyPr wrap="square">
            <a:spAutoFit/>
          </a:bodyPr>
          <a:lstStyle/>
          <a:p>
            <a:r>
              <a:rPr lang="ru-RU" dirty="0"/>
              <a:t>Л. </a:t>
            </a:r>
            <a:r>
              <a:rPr lang="ru-RU" dirty="0" err="1"/>
              <a:t>Съяастад</a:t>
            </a:r>
            <a:r>
              <a:rPr lang="ru-RU" dirty="0"/>
              <a:t> (</a:t>
            </a:r>
            <a:r>
              <a:rPr lang="en-US" dirty="0"/>
              <a:t>L.A.</a:t>
            </a:r>
            <a:r>
              <a:rPr lang="ru-RU" dirty="0"/>
              <a:t> </a:t>
            </a:r>
            <a:r>
              <a:rPr lang="en-US" dirty="0" err="1"/>
              <a:t>Sjaastad</a:t>
            </a:r>
            <a:r>
              <a:rPr lang="en-US" dirty="0"/>
              <a:t>),</a:t>
            </a:r>
            <a:r>
              <a:rPr lang="ru-RU" dirty="0"/>
              <a:t> 1962 г.; Г. Беккер (</a:t>
            </a:r>
            <a:r>
              <a:rPr lang="en-US" dirty="0"/>
              <a:t>G.</a:t>
            </a:r>
            <a:r>
              <a:rPr lang="ru-RU" dirty="0"/>
              <a:t> </a:t>
            </a:r>
            <a:r>
              <a:rPr lang="en-US" dirty="0"/>
              <a:t>Becker), 1964</a:t>
            </a:r>
            <a:r>
              <a:rPr lang="ru-RU" dirty="0"/>
              <a:t> г.; В. Кларк </a:t>
            </a:r>
            <a:r>
              <a:rPr lang="en-US" dirty="0"/>
              <a:t>(W.A. Clark)</a:t>
            </a:r>
            <a:endParaRPr lang="ru-RU" dirty="0"/>
          </a:p>
        </p:txBody>
      </p:sp>
      <p:sp>
        <p:nvSpPr>
          <p:cNvPr id="4" name="Прямоугольник 3"/>
          <p:cNvSpPr/>
          <p:nvPr/>
        </p:nvSpPr>
        <p:spPr>
          <a:xfrm>
            <a:off x="909477" y="1859339"/>
            <a:ext cx="10401300" cy="2308324"/>
          </a:xfrm>
          <a:prstGeom prst="rect">
            <a:avLst/>
          </a:prstGeom>
        </p:spPr>
        <p:txBody>
          <a:bodyPr wrap="square">
            <a:spAutoFit/>
          </a:bodyPr>
          <a:lstStyle/>
          <a:p>
            <a:r>
              <a:rPr lang="ru-RU" dirty="0"/>
              <a:t>Миграция рассматривается как инвестиция в "человеческий капитал", направленная на</a:t>
            </a:r>
          </a:p>
          <a:p>
            <a:r>
              <a:rPr lang="ru-RU" dirty="0"/>
              <a:t>повышение доходов, уровня образования и так далее.</a:t>
            </a:r>
          </a:p>
          <a:p>
            <a:endParaRPr lang="ru-RU" dirty="0"/>
          </a:p>
          <a:p>
            <a:r>
              <a:rPr lang="ru-RU" dirty="0"/>
              <a:t>Модель «человеческого капитала» явно показывает, что выгоды от миграции проявляются только в течение определенного промежутка времени, и это частично объясняет тот факт,</a:t>
            </a:r>
          </a:p>
          <a:p>
            <a:r>
              <a:rPr lang="ru-RU" dirty="0"/>
              <a:t>что показатели миграции падают с увеличением возраста индивидуума.</a:t>
            </a:r>
          </a:p>
          <a:p>
            <a:endParaRPr lang="ru-RU" dirty="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ru-RU" dirty="0"/>
              <a:t>Глобальные миграционные тренды</a:t>
            </a:r>
            <a:endParaRPr lang="en-US" dirty="0"/>
          </a:p>
        </p:txBody>
      </p:sp>
      <p:sp>
        <p:nvSpPr>
          <p:cNvPr id="26" name="TextBox 25">
            <a:extLst>
              <a:ext uri="{FF2B5EF4-FFF2-40B4-BE49-F238E27FC236}">
                <a16:creationId xmlns:a16="http://schemas.microsoft.com/office/drawing/2014/main" id="{AD40DC6E-D292-4E2D-9E14-F6F49BE0432A}"/>
              </a:ext>
            </a:extLst>
          </p:cNvPr>
          <p:cNvSpPr txBox="1"/>
          <p:nvPr/>
        </p:nvSpPr>
        <p:spPr>
          <a:xfrm>
            <a:off x="5367648" y="1122628"/>
            <a:ext cx="6602680" cy="2308324"/>
          </a:xfrm>
          <a:prstGeom prst="rect">
            <a:avLst/>
          </a:prstGeom>
          <a:noFill/>
        </p:spPr>
        <p:txBody>
          <a:bodyPr wrap="square">
            <a:spAutoFit/>
          </a:bodyPr>
          <a:lstStyle/>
          <a:p>
            <a:r>
              <a:rPr lang="en-US" sz="1600" dirty="0" err="1"/>
              <a:t>António</a:t>
            </a:r>
            <a:r>
              <a:rPr lang="en-US" sz="1600" dirty="0"/>
              <a:t> </a:t>
            </a:r>
            <a:r>
              <a:rPr lang="en-US" sz="1600" dirty="0" err="1"/>
              <a:t>Vitorino</a:t>
            </a:r>
            <a:r>
              <a:rPr lang="en-US" sz="1600" dirty="0"/>
              <a:t> (</a:t>
            </a:r>
            <a:r>
              <a:rPr lang="ru-RU" sz="1600" dirty="0"/>
              <a:t>директор Международной организации по миграции): </a:t>
            </a:r>
            <a:r>
              <a:rPr lang="en-US" sz="1600" dirty="0"/>
              <a:t>«</a:t>
            </a:r>
            <a:r>
              <a:rPr lang="ru-RU" sz="1600" dirty="0"/>
              <a:t>мир столкнулся с парадоксом, уникальным в истории человечества» </a:t>
            </a:r>
            <a:endParaRPr lang="en-US" sz="1600" dirty="0"/>
          </a:p>
          <a:p>
            <a:endParaRPr lang="ru-RU" sz="1600" dirty="0"/>
          </a:p>
          <a:p>
            <a:r>
              <a:rPr lang="ru-RU" sz="1600" dirty="0"/>
              <a:t>Количество международных мигрантов в мире в 2019 году - </a:t>
            </a:r>
            <a:r>
              <a:rPr lang="en-US" sz="1600" b="1" dirty="0"/>
              <a:t>272 </a:t>
            </a:r>
            <a:r>
              <a:rPr lang="ru-RU" sz="1600" b="1" dirty="0"/>
              <a:t>миллионов</a:t>
            </a:r>
            <a:r>
              <a:rPr lang="en-US" sz="1600" b="1" dirty="0"/>
              <a:t> </a:t>
            </a:r>
            <a:r>
              <a:rPr lang="en-US" sz="1600" dirty="0"/>
              <a:t>(3</a:t>
            </a:r>
            <a:r>
              <a:rPr lang="ru-RU" sz="1600" dirty="0"/>
              <a:t>,</a:t>
            </a:r>
            <a:r>
              <a:rPr lang="en-US" sz="1600" dirty="0"/>
              <a:t>5% </a:t>
            </a:r>
            <a:r>
              <a:rPr lang="ru-RU" sz="1600" dirty="0"/>
              <a:t>мирового населения</a:t>
            </a:r>
            <a:r>
              <a:rPr lang="en-US" sz="1600" dirty="0"/>
              <a:t>)</a:t>
            </a:r>
            <a:r>
              <a:rPr lang="ru-RU" sz="1600" dirty="0"/>
              <a:t>, из них 52% мужчины, 48% – женщины, 74% - в активном возрасте </a:t>
            </a:r>
            <a:r>
              <a:rPr lang="en-US" sz="1600" dirty="0"/>
              <a:t>(20–64 </a:t>
            </a:r>
            <a:r>
              <a:rPr lang="ru-RU" sz="1600" dirty="0"/>
              <a:t>лет</a:t>
            </a:r>
            <a:r>
              <a:rPr lang="en-US" sz="1600" dirty="0"/>
              <a:t>)</a:t>
            </a:r>
            <a:r>
              <a:rPr lang="ru-RU" sz="1600" dirty="0"/>
              <a:t>.</a:t>
            </a:r>
            <a:endParaRPr lang="en-US" sz="1600" dirty="0"/>
          </a:p>
          <a:p>
            <a:r>
              <a:rPr lang="ru-RU" sz="1600" b="1" dirty="0"/>
              <a:t>На молодежь в возрасте до 29 лет приходится 30% всех</a:t>
            </a:r>
            <a:r>
              <a:rPr lang="en-US" sz="1600" b="1" dirty="0"/>
              <a:t> </a:t>
            </a:r>
            <a:r>
              <a:rPr lang="ru-RU" sz="1600" b="1" dirty="0"/>
              <a:t>мигрантов</a:t>
            </a:r>
            <a:r>
              <a:rPr lang="en-US" sz="1600" b="1" dirty="0"/>
              <a:t>.</a:t>
            </a:r>
            <a:endParaRPr lang="ru-RU" sz="1600" b="1" dirty="0"/>
          </a:p>
        </p:txBody>
      </p:sp>
      <p:pic>
        <p:nvPicPr>
          <p:cNvPr id="29" name="Рисунок 28">
            <a:extLst>
              <a:ext uri="{FF2B5EF4-FFF2-40B4-BE49-F238E27FC236}">
                <a16:creationId xmlns:a16="http://schemas.microsoft.com/office/drawing/2014/main" id="{9C647B47-E068-444B-9AF1-7FD88E5187A6}"/>
              </a:ext>
            </a:extLst>
          </p:cNvPr>
          <p:cNvPicPr>
            <a:picLocks noChangeAspect="1"/>
          </p:cNvPicPr>
          <p:nvPr/>
        </p:nvPicPr>
        <p:blipFill>
          <a:blip r:embed="rId2"/>
          <a:stretch>
            <a:fillRect/>
          </a:stretch>
        </p:blipFill>
        <p:spPr>
          <a:xfrm>
            <a:off x="5516594" y="3429000"/>
            <a:ext cx="6029834" cy="3132127"/>
          </a:xfrm>
          <a:prstGeom prst="rect">
            <a:avLst/>
          </a:prstGeom>
        </p:spPr>
      </p:pic>
      <p:pic>
        <p:nvPicPr>
          <p:cNvPr id="47105" name="Picture 1"/>
          <p:cNvPicPr>
            <a:picLocks noChangeAspect="1" noChangeArrowheads="1"/>
          </p:cNvPicPr>
          <p:nvPr/>
        </p:nvPicPr>
        <p:blipFill>
          <a:blip r:embed="rId3"/>
          <a:srcRect/>
          <a:stretch>
            <a:fillRect/>
          </a:stretch>
        </p:blipFill>
        <p:spPr bwMode="auto">
          <a:xfrm>
            <a:off x="368135" y="1066570"/>
            <a:ext cx="4476997" cy="5290564"/>
          </a:xfrm>
          <a:prstGeom prst="rect">
            <a:avLst/>
          </a:prstGeom>
          <a:noFill/>
          <a:ln w="9525">
            <a:noFill/>
            <a:miter lim="800000"/>
            <a:headEnd/>
            <a:tailEnd/>
          </a:ln>
          <a:effectLst/>
        </p:spPr>
      </p:pic>
    </p:spTree>
    <p:extLst>
      <p:ext uri="{BB962C8B-B14F-4D97-AF65-F5344CB8AC3E}">
        <p14:creationId xmlns:p14="http://schemas.microsoft.com/office/powerpoint/2010/main" val="1847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C704270-BAF2-4BD0-B6A2-47AD83FA7032}"/>
              </a:ext>
            </a:extLst>
          </p:cNvPr>
          <p:cNvSpPr>
            <a:spLocks noGrp="1"/>
          </p:cNvSpPr>
          <p:nvPr>
            <p:ph type="body" sz="quarter" idx="10"/>
          </p:nvPr>
        </p:nvSpPr>
        <p:spPr/>
        <p:txBody>
          <a:bodyPr/>
          <a:lstStyle/>
          <a:p>
            <a:r>
              <a:rPr lang="ru-RU" sz="3600" dirty="0"/>
              <a:t>Новая экономическая теория миграции - принципиально иной подход </a:t>
            </a:r>
          </a:p>
        </p:txBody>
      </p:sp>
      <p:sp>
        <p:nvSpPr>
          <p:cNvPr id="4" name="TextBox 3">
            <a:extLst>
              <a:ext uri="{FF2B5EF4-FFF2-40B4-BE49-F238E27FC236}">
                <a16:creationId xmlns:a16="http://schemas.microsoft.com/office/drawing/2014/main" id="{B8538166-9BF5-4567-B52D-1677660D2661}"/>
              </a:ext>
            </a:extLst>
          </p:cNvPr>
          <p:cNvSpPr txBox="1"/>
          <p:nvPr/>
        </p:nvSpPr>
        <p:spPr>
          <a:xfrm>
            <a:off x="323529" y="1564020"/>
            <a:ext cx="11286945" cy="4093428"/>
          </a:xfrm>
          <a:prstGeom prst="rect">
            <a:avLst/>
          </a:prstGeom>
          <a:noFill/>
        </p:spPr>
        <p:txBody>
          <a:bodyPr wrap="square">
            <a:spAutoFit/>
          </a:bodyPr>
          <a:lstStyle/>
          <a:p>
            <a:r>
              <a:rPr lang="ru-RU" sz="2600" dirty="0"/>
              <a:t>Главное отличие – роль домохозяйства, решение о перемещении принимаются не одним индивидом, а семьёй, или домашним хозяйством (</a:t>
            </a:r>
            <a:r>
              <a:rPr lang="ru-RU" sz="2600" b="1" dirty="0"/>
              <a:t>Старк, </a:t>
            </a:r>
            <a:r>
              <a:rPr lang="ru-RU" sz="2600" b="1" dirty="0" err="1"/>
              <a:t>Массей</a:t>
            </a:r>
            <a:r>
              <a:rPr lang="ru-RU" sz="2600" dirty="0"/>
              <a:t>). </a:t>
            </a:r>
          </a:p>
          <a:p>
            <a:endParaRPr lang="ru-RU" sz="2600" dirty="0"/>
          </a:p>
          <a:p>
            <a:r>
              <a:rPr lang="ru-RU" sz="2600" dirty="0"/>
              <a:t>Цель миграции – минимизировать риски, связанные с миграцией с максимизация доходов домохозяйства. </a:t>
            </a:r>
          </a:p>
          <a:p>
            <a:r>
              <a:rPr lang="ru-RU" sz="2600" dirty="0"/>
              <a:t>Денежные переводы мигрантов из страны реципиента в страну донора становятся одним из решающих факторов при принятии решения.</a:t>
            </a:r>
          </a:p>
          <a:p>
            <a:endParaRPr lang="ru-RU" sz="2600" dirty="0"/>
          </a:p>
          <a:p>
            <a:endParaRPr lang="ru-RU" sz="2600" dirty="0"/>
          </a:p>
        </p:txBody>
      </p:sp>
    </p:spTree>
    <p:extLst>
      <p:ext uri="{BB962C8B-B14F-4D97-AF65-F5344CB8AC3E}">
        <p14:creationId xmlns:p14="http://schemas.microsoft.com/office/powerpoint/2010/main" val="84719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C704270-BAF2-4BD0-B6A2-47AD83FA7032}"/>
              </a:ext>
            </a:extLst>
          </p:cNvPr>
          <p:cNvSpPr>
            <a:spLocks noGrp="1"/>
          </p:cNvSpPr>
          <p:nvPr>
            <p:ph type="body" sz="quarter" idx="10"/>
          </p:nvPr>
        </p:nvSpPr>
        <p:spPr/>
        <p:txBody>
          <a:bodyPr/>
          <a:lstStyle/>
          <a:p>
            <a:r>
              <a:rPr lang="ru-RU" sz="3600" dirty="0"/>
              <a:t>Новая экономическая теория миграции - принципиально иной подход </a:t>
            </a:r>
          </a:p>
        </p:txBody>
      </p:sp>
      <p:sp>
        <p:nvSpPr>
          <p:cNvPr id="4" name="TextBox 3">
            <a:extLst>
              <a:ext uri="{FF2B5EF4-FFF2-40B4-BE49-F238E27FC236}">
                <a16:creationId xmlns:a16="http://schemas.microsoft.com/office/drawing/2014/main" id="{B8538166-9BF5-4567-B52D-1677660D2661}"/>
              </a:ext>
            </a:extLst>
          </p:cNvPr>
          <p:cNvSpPr txBox="1"/>
          <p:nvPr/>
        </p:nvSpPr>
        <p:spPr>
          <a:xfrm>
            <a:off x="323529" y="1564020"/>
            <a:ext cx="11286945" cy="492443"/>
          </a:xfrm>
          <a:prstGeom prst="rect">
            <a:avLst/>
          </a:prstGeom>
          <a:noFill/>
        </p:spPr>
        <p:txBody>
          <a:bodyPr wrap="square">
            <a:spAutoFit/>
          </a:bodyPr>
          <a:lstStyle/>
          <a:p>
            <a:endParaRPr lang="ru-RU" sz="2600" dirty="0"/>
          </a:p>
        </p:txBody>
      </p:sp>
      <p:sp>
        <p:nvSpPr>
          <p:cNvPr id="5" name="Прямоугольник 4"/>
          <p:cNvSpPr/>
          <p:nvPr/>
        </p:nvSpPr>
        <p:spPr>
          <a:xfrm>
            <a:off x="352425" y="1724026"/>
            <a:ext cx="11706225" cy="3970318"/>
          </a:xfrm>
          <a:prstGeom prst="rect">
            <a:avLst/>
          </a:prstGeom>
        </p:spPr>
        <p:txBody>
          <a:bodyPr wrap="square">
            <a:spAutoFit/>
          </a:bodyPr>
          <a:lstStyle/>
          <a:p>
            <a:pPr>
              <a:buFontTx/>
              <a:buChar char="-"/>
            </a:pPr>
            <a:r>
              <a:rPr lang="ru-RU" dirty="0"/>
              <a:t> акцент на принятии решений на </a:t>
            </a:r>
            <a:r>
              <a:rPr lang="ru-RU" dirty="0" err="1"/>
              <a:t>микроуровне</a:t>
            </a:r>
            <a:r>
              <a:rPr lang="ru-RU" dirty="0"/>
              <a:t>, анализе домохозяйств</a:t>
            </a:r>
          </a:p>
          <a:p>
            <a:r>
              <a:rPr lang="ru-RU" dirty="0"/>
              <a:t>- разница в заработной плате не является необходимым условием для миграции</a:t>
            </a:r>
          </a:p>
          <a:p>
            <a:r>
              <a:rPr lang="ru-RU" dirty="0"/>
              <a:t>- возможность занятости в месте выбытия не исключает миграции</a:t>
            </a:r>
          </a:p>
          <a:p>
            <a:r>
              <a:rPr lang="ru-RU" dirty="0"/>
              <a:t>- миграционное движение необязательно останавливается, когда заработная плата выравнивается по обе стороны административных границ</a:t>
            </a:r>
          </a:p>
          <a:p>
            <a:r>
              <a:rPr lang="ru-RU" dirty="0"/>
              <a:t>- одинаковое ожидаемое увеличение дохода по-разному влияет на различные доходные группы</a:t>
            </a:r>
          </a:p>
          <a:p>
            <a:pPr>
              <a:buFontTx/>
              <a:buChar char="-"/>
            </a:pPr>
            <a:r>
              <a:rPr lang="ru-RU" dirty="0"/>
              <a:t>правительства могут влиять на уровень миграции путем регулирования не только рынков труда, но и рынков капитала и страхования</a:t>
            </a:r>
          </a:p>
          <a:p>
            <a:r>
              <a:rPr lang="ru-RU" dirty="0"/>
              <a:t>- правительственная политика и экономические изменения влияют на миграцию независимо от дохода (правительственная политика, направленная на обеспечение более высоких средних доходов в регионах выезда, может стимулировать рост миграции, если она не касается относительно бедных домашних хозяйств, и наоборот).</a:t>
            </a:r>
          </a:p>
          <a:p>
            <a:pPr>
              <a:buFontTx/>
              <a:buChar char="-"/>
            </a:pPr>
            <a:r>
              <a:rPr lang="ru-RU" b="1" dirty="0"/>
              <a:t>Критика</a:t>
            </a:r>
            <a:r>
              <a:rPr lang="ru-RU" dirty="0"/>
              <a:t>: отрыв от внешней среды – </a:t>
            </a:r>
            <a:r>
              <a:rPr lang="ru-RU" dirty="0" err="1"/>
              <a:t>внесемейных</a:t>
            </a:r>
            <a:r>
              <a:rPr lang="ru-RU" dirty="0"/>
              <a:t> связей, институтов миграции</a:t>
            </a:r>
            <a:br>
              <a:rPr lang="ru-RU" dirty="0"/>
            </a:br>
            <a:endParaRPr lang="ru-RU" dirty="0"/>
          </a:p>
        </p:txBody>
      </p:sp>
    </p:spTree>
    <p:extLst>
      <p:ext uri="{BB962C8B-B14F-4D97-AF65-F5344CB8AC3E}">
        <p14:creationId xmlns:p14="http://schemas.microsoft.com/office/powerpoint/2010/main" val="84719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2874A9D0-C544-4084-9C9A-6BD59DD99EC7}"/>
              </a:ext>
            </a:extLst>
          </p:cNvPr>
          <p:cNvSpPr>
            <a:spLocks noGrp="1"/>
          </p:cNvSpPr>
          <p:nvPr>
            <p:ph type="body" sz="quarter" idx="10"/>
          </p:nvPr>
        </p:nvSpPr>
        <p:spPr/>
        <p:txBody>
          <a:bodyPr/>
          <a:lstStyle/>
          <a:p>
            <a:r>
              <a:rPr lang="ru-RU" sz="5000" dirty="0"/>
              <a:t>Транснациональная парадигма (с 1990-х гг.)</a:t>
            </a:r>
          </a:p>
        </p:txBody>
      </p:sp>
      <p:sp>
        <p:nvSpPr>
          <p:cNvPr id="7" name="TextBox 6">
            <a:extLst>
              <a:ext uri="{FF2B5EF4-FFF2-40B4-BE49-F238E27FC236}">
                <a16:creationId xmlns:a16="http://schemas.microsoft.com/office/drawing/2014/main" id="{34EBF216-0B1F-4BEC-A6AA-6A1FF67B35B2}"/>
              </a:ext>
            </a:extLst>
          </p:cNvPr>
          <p:cNvSpPr txBox="1"/>
          <p:nvPr/>
        </p:nvSpPr>
        <p:spPr>
          <a:xfrm>
            <a:off x="323529" y="1393840"/>
            <a:ext cx="11010218" cy="3693319"/>
          </a:xfrm>
          <a:prstGeom prst="rect">
            <a:avLst/>
          </a:prstGeom>
          <a:noFill/>
        </p:spPr>
        <p:txBody>
          <a:bodyPr wrap="square">
            <a:spAutoFit/>
          </a:bodyPr>
          <a:lstStyle/>
          <a:p>
            <a:r>
              <a:rPr lang="ru-RU" b="1" dirty="0">
                <a:solidFill>
                  <a:srgbClr val="C00000"/>
                </a:solidFill>
              </a:rPr>
              <a:t>Важные моменты:</a:t>
            </a:r>
          </a:p>
          <a:p>
            <a:pPr marL="342900" indent="-342900">
              <a:buAutoNum type="arabicPeriod"/>
            </a:pPr>
            <a:r>
              <a:rPr lang="ru-RU" dirty="0"/>
              <a:t>Осознание итерационного характера миграционного цикла, того, что миграционная история продолжается даже после переезда в другую страну или возвращения обратно. </a:t>
            </a:r>
          </a:p>
          <a:p>
            <a:pPr marL="342900" indent="-342900">
              <a:buAutoNum type="arabicPeriod"/>
            </a:pPr>
            <a:r>
              <a:rPr lang="ru-RU" dirty="0"/>
              <a:t>Миграция представляется в качестве системы циркулирующих отношений и обменов, способствующих передаче знаний и информации. </a:t>
            </a:r>
          </a:p>
          <a:p>
            <a:pPr marL="342900" indent="-342900">
              <a:buAutoNum type="arabicPeriod"/>
            </a:pPr>
            <a:r>
              <a:rPr lang="ru-RU" dirty="0" err="1"/>
              <a:t>Трансмигранты</a:t>
            </a:r>
            <a:r>
              <a:rPr lang="ru-RU" dirty="0"/>
              <a:t> становятся самостоятельными </a:t>
            </a:r>
            <a:r>
              <a:rPr lang="ru-RU" dirty="0" err="1"/>
              <a:t>акторами</a:t>
            </a:r>
            <a:r>
              <a:rPr lang="ru-RU" dirty="0"/>
              <a:t> глобального мира, особой социальной группой, активность которой осуществляется не только в экономической, но и политической сфере, затрагивающей вопросы международного права и прав человека, интеграции и формирования коллективных идентичностей, взаимоотношения между гражданами и государством как в странах исхода, так и в странах актуального проживания, становления глобального гражданского общества.</a:t>
            </a:r>
          </a:p>
          <a:p>
            <a:pPr marL="342900" indent="-342900">
              <a:buAutoNum type="arabicPeriod"/>
            </a:pPr>
            <a:r>
              <a:rPr lang="ru-RU" dirty="0"/>
              <a:t>Особый акцент – на формирование транснациональных сетей, транснациональных социальных пространств и развитие.</a:t>
            </a:r>
          </a:p>
        </p:txBody>
      </p:sp>
    </p:spTree>
    <p:extLst>
      <p:ext uri="{BB962C8B-B14F-4D97-AF65-F5344CB8AC3E}">
        <p14:creationId xmlns:p14="http://schemas.microsoft.com/office/powerpoint/2010/main" val="143570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sz="3200" dirty="0"/>
              <a:t>Модель миграционной политики современной России</a:t>
            </a:r>
          </a:p>
        </p:txBody>
      </p:sp>
      <p:sp>
        <p:nvSpPr>
          <p:cNvPr id="3" name="Прямоугольник 2"/>
          <p:cNvSpPr/>
          <p:nvPr/>
        </p:nvSpPr>
        <p:spPr>
          <a:xfrm>
            <a:off x="876300" y="1038910"/>
            <a:ext cx="10610850" cy="646331"/>
          </a:xfrm>
          <a:prstGeom prst="rect">
            <a:avLst/>
          </a:prstGeom>
        </p:spPr>
        <p:txBody>
          <a:bodyPr wrap="square">
            <a:spAutoFit/>
          </a:bodyPr>
          <a:lstStyle/>
          <a:p>
            <a:r>
              <a:rPr lang="ru-RU" dirty="0">
                <a:solidFill>
                  <a:srgbClr val="FF0000"/>
                </a:solidFill>
              </a:rPr>
              <a:t>31.10.2018 Указ «О Концепции государственной миграционной политики Российской Федерации на 2019–2025 годы»</a:t>
            </a:r>
          </a:p>
        </p:txBody>
      </p:sp>
      <p:sp>
        <p:nvSpPr>
          <p:cNvPr id="4" name="TextBox 3"/>
          <p:cNvSpPr txBox="1"/>
          <p:nvPr/>
        </p:nvSpPr>
        <p:spPr>
          <a:xfrm>
            <a:off x="790575" y="1704974"/>
            <a:ext cx="10620375" cy="4339650"/>
          </a:xfrm>
          <a:prstGeom prst="rect">
            <a:avLst/>
          </a:prstGeom>
          <a:noFill/>
        </p:spPr>
        <p:txBody>
          <a:bodyPr wrap="square" rtlCol="0">
            <a:spAutoFit/>
          </a:bodyPr>
          <a:lstStyle/>
          <a:p>
            <a:pPr>
              <a:spcAft>
                <a:spcPts val="1200"/>
              </a:spcAft>
              <a:buFont typeface="Arial" pitchFamily="34" charset="0"/>
              <a:buChar char="•"/>
            </a:pPr>
            <a:r>
              <a:rPr lang="ru-RU" sz="1400" dirty="0"/>
              <a:t> ориентация на национальные интересы в сфере социально-экономического, пространственного и демографического развития страны</a:t>
            </a:r>
          </a:p>
          <a:p>
            <a:pPr>
              <a:spcAft>
                <a:spcPts val="1200"/>
              </a:spcAft>
              <a:buFont typeface="Arial" pitchFamily="34" charset="0"/>
              <a:buChar char="•"/>
            </a:pPr>
            <a:r>
              <a:rPr lang="ru-RU" sz="1400" dirty="0"/>
              <a:t> важный императив – обеспечение национальной безопасности</a:t>
            </a:r>
          </a:p>
          <a:p>
            <a:pPr>
              <a:spcAft>
                <a:spcPts val="1200"/>
              </a:spcAft>
              <a:buFont typeface="Arial" pitchFamily="34" charset="0"/>
              <a:buChar char="•"/>
            </a:pPr>
            <a:r>
              <a:rPr lang="ru-RU" sz="1400" dirty="0"/>
              <a:t> </a:t>
            </a:r>
            <a:r>
              <a:rPr lang="ru-RU" sz="1400" b="1" dirty="0"/>
              <a:t>ставка на сохранение исторических и культурных связей народов государств – участников Содружества Независимых Государств, развитие евразийской интеграции, привлечение соотечественников</a:t>
            </a:r>
          </a:p>
          <a:p>
            <a:pPr>
              <a:spcAft>
                <a:spcPts val="1200"/>
              </a:spcAft>
              <a:buFont typeface="Arial" pitchFamily="34" charset="0"/>
              <a:buChar char="•"/>
            </a:pPr>
            <a:r>
              <a:rPr lang="ru-RU" sz="1400" dirty="0"/>
              <a:t>взаимосвязь с государственной политикой в сфере социально-экономического развития, развития промышленности, науки, инноваций, образования, здравоохранения, культуры, занятости населения, регионального развития, обеспечения безопасности государства и государственной молодежной политикой, а также внешней политикой России</a:t>
            </a:r>
          </a:p>
          <a:p>
            <a:pPr>
              <a:spcAft>
                <a:spcPts val="1200"/>
              </a:spcAft>
              <a:buFont typeface="Arial" pitchFamily="34" charset="0"/>
              <a:buChar char="•"/>
            </a:pPr>
            <a:r>
              <a:rPr lang="ru-RU" sz="1400" dirty="0"/>
              <a:t>учет многообразия региональных и этнокультурных укладов жизни населения Российской Федерации</a:t>
            </a:r>
          </a:p>
          <a:p>
            <a:pPr>
              <a:spcAft>
                <a:spcPts val="1200"/>
              </a:spcAft>
              <a:buFont typeface="Arial" pitchFamily="34" charset="0"/>
              <a:buChar char="•"/>
            </a:pPr>
            <a:r>
              <a:rPr lang="ru-RU" sz="1400" dirty="0"/>
              <a:t>ориентация на большую простоту и прозрачность административных процедур, </a:t>
            </a:r>
          </a:p>
          <a:p>
            <a:pPr>
              <a:spcAft>
                <a:spcPts val="1200"/>
              </a:spcAft>
              <a:buFont typeface="Arial" pitchFamily="34" charset="0"/>
              <a:buChar char="•"/>
            </a:pPr>
            <a:r>
              <a:rPr lang="ru-RU" sz="1400" dirty="0"/>
              <a:t>участие институтов гражданского общества в реализации миграционной политики</a:t>
            </a:r>
          </a:p>
          <a:p>
            <a:pPr>
              <a:spcAft>
                <a:spcPts val="1200"/>
              </a:spcAft>
              <a:buFont typeface="Arial" pitchFamily="34" charset="0"/>
              <a:buChar char="•"/>
            </a:pPr>
            <a:r>
              <a:rPr lang="ru-RU" sz="1400" b="1" dirty="0"/>
              <a:t>внимание к вопросам адаптации иностранных граждан к правовым, социально-экономическим, культурным и иным условиям жизни в Российской Федерации</a:t>
            </a:r>
          </a:p>
          <a:p>
            <a:pPr>
              <a:spcAft>
                <a:spcPts val="1200"/>
              </a:spcAft>
              <a:buFont typeface="Arial" pitchFamily="34" charset="0"/>
              <a:buChar char="•"/>
            </a:pPr>
            <a:r>
              <a:rPr lang="ru-RU" sz="1400" dirty="0"/>
              <a:t>создание благоприятного режима для образовательной и академической миграции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37740428-F28D-AA6B-4FA6-BC6E668B8B77}"/>
              </a:ext>
            </a:extLst>
          </p:cNvPr>
          <p:cNvSpPr>
            <a:spLocks noGrp="1"/>
          </p:cNvSpPr>
          <p:nvPr>
            <p:ph type="body" sz="quarter" idx="10"/>
          </p:nvPr>
        </p:nvSpPr>
        <p:spPr/>
        <p:txBody>
          <a:bodyPr/>
          <a:lstStyle/>
          <a:p>
            <a:r>
              <a:rPr lang="ru-RU" dirty="0"/>
              <a:t>Россия – центр миграционного притяжения</a:t>
            </a:r>
          </a:p>
        </p:txBody>
      </p:sp>
      <p:pic>
        <p:nvPicPr>
          <p:cNvPr id="4" name="Рисунок 3">
            <a:extLst>
              <a:ext uri="{FF2B5EF4-FFF2-40B4-BE49-F238E27FC236}">
                <a16:creationId xmlns:a16="http://schemas.microsoft.com/office/drawing/2014/main" id="{DC8801D1-C134-3493-A8E7-C304B02DAF56}"/>
              </a:ext>
            </a:extLst>
          </p:cNvPr>
          <p:cNvPicPr>
            <a:picLocks noChangeAspect="1"/>
          </p:cNvPicPr>
          <p:nvPr/>
        </p:nvPicPr>
        <p:blipFill>
          <a:blip r:embed="rId2"/>
          <a:stretch>
            <a:fillRect/>
          </a:stretch>
        </p:blipFill>
        <p:spPr>
          <a:xfrm>
            <a:off x="1692926" y="1492851"/>
            <a:ext cx="8493701" cy="4532029"/>
          </a:xfrm>
          <a:prstGeom prst="rect">
            <a:avLst/>
          </a:prstGeom>
        </p:spPr>
      </p:pic>
      <p:sp>
        <p:nvSpPr>
          <p:cNvPr id="6" name="TextBox 5">
            <a:extLst>
              <a:ext uri="{FF2B5EF4-FFF2-40B4-BE49-F238E27FC236}">
                <a16:creationId xmlns:a16="http://schemas.microsoft.com/office/drawing/2014/main" id="{22F89CA9-D6B6-0BA3-A347-113A99E35B59}"/>
              </a:ext>
            </a:extLst>
          </p:cNvPr>
          <p:cNvSpPr txBox="1"/>
          <p:nvPr/>
        </p:nvSpPr>
        <p:spPr>
          <a:xfrm>
            <a:off x="441960" y="5535414"/>
            <a:ext cx="6106160" cy="369332"/>
          </a:xfrm>
          <a:prstGeom prst="rect">
            <a:avLst/>
          </a:prstGeom>
          <a:noFill/>
        </p:spPr>
        <p:txBody>
          <a:bodyPr wrap="square">
            <a:spAutoFit/>
          </a:bodyPr>
          <a:lstStyle/>
          <a:p>
            <a:r>
              <a:rPr lang="en-US" dirty="0"/>
              <a:t>UN DESA</a:t>
            </a:r>
            <a:r>
              <a:rPr lang="ru-RU" dirty="0"/>
              <a:t>,</a:t>
            </a:r>
            <a:r>
              <a:rPr lang="en-US" dirty="0"/>
              <a:t> January 2021,</a:t>
            </a:r>
            <a:endParaRPr lang="ru-RU" dirty="0"/>
          </a:p>
        </p:txBody>
      </p:sp>
    </p:spTree>
    <p:extLst>
      <p:ext uri="{BB962C8B-B14F-4D97-AF65-F5344CB8AC3E}">
        <p14:creationId xmlns:p14="http://schemas.microsoft.com/office/powerpoint/2010/main" val="407751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A819409B-9C2F-A885-83F7-40484D4F500C}"/>
              </a:ext>
            </a:extLst>
          </p:cNvPr>
          <p:cNvSpPr>
            <a:spLocks noGrp="1"/>
          </p:cNvSpPr>
          <p:nvPr>
            <p:ph type="body" sz="quarter" idx="10"/>
          </p:nvPr>
        </p:nvSpPr>
        <p:spPr/>
        <p:txBody>
          <a:bodyPr/>
          <a:lstStyle/>
          <a:p>
            <a:r>
              <a:rPr lang="ru-RU" dirty="0"/>
              <a:t>Топ-10 стран по количеству отчислений от мигрантов</a:t>
            </a:r>
          </a:p>
        </p:txBody>
      </p:sp>
      <p:pic>
        <p:nvPicPr>
          <p:cNvPr id="4" name="Рисунок 3">
            <a:extLst>
              <a:ext uri="{FF2B5EF4-FFF2-40B4-BE49-F238E27FC236}">
                <a16:creationId xmlns:a16="http://schemas.microsoft.com/office/drawing/2014/main" id="{228A0BEF-B337-4C80-23B8-FBF25A570B2C}"/>
              </a:ext>
            </a:extLst>
          </p:cNvPr>
          <p:cNvPicPr>
            <a:picLocks noChangeAspect="1"/>
          </p:cNvPicPr>
          <p:nvPr/>
        </p:nvPicPr>
        <p:blipFill>
          <a:blip r:embed="rId2"/>
          <a:stretch>
            <a:fillRect/>
          </a:stretch>
        </p:blipFill>
        <p:spPr>
          <a:xfrm>
            <a:off x="618395" y="1435902"/>
            <a:ext cx="10639701" cy="3644098"/>
          </a:xfrm>
          <a:prstGeom prst="rect">
            <a:avLst/>
          </a:prstGeom>
        </p:spPr>
      </p:pic>
    </p:spTree>
    <p:extLst>
      <p:ext uri="{BB962C8B-B14F-4D97-AF65-F5344CB8AC3E}">
        <p14:creationId xmlns:p14="http://schemas.microsoft.com/office/powerpoint/2010/main" val="830293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6F832A0D-6013-15C8-887B-E3C390DA3C97}"/>
              </a:ext>
            </a:extLst>
          </p:cNvPr>
          <p:cNvSpPr>
            <a:spLocks noGrp="1"/>
          </p:cNvSpPr>
          <p:nvPr>
            <p:ph type="body" sz="quarter" idx="10"/>
          </p:nvPr>
        </p:nvSpPr>
        <p:spPr/>
        <p:txBody>
          <a:bodyPr/>
          <a:lstStyle/>
          <a:p>
            <a:r>
              <a:rPr lang="ru-RU" sz="3000" dirty="0"/>
              <a:t>Позиции России среди стран по способности путешествовать, индексу человеческого развития и индексу уязвимости</a:t>
            </a:r>
          </a:p>
        </p:txBody>
      </p:sp>
      <p:pic>
        <p:nvPicPr>
          <p:cNvPr id="4" name="Рисунок 3">
            <a:extLst>
              <a:ext uri="{FF2B5EF4-FFF2-40B4-BE49-F238E27FC236}">
                <a16:creationId xmlns:a16="http://schemas.microsoft.com/office/drawing/2014/main" id="{222DE7E7-DB81-7EDE-96F3-1C05E847F67C}"/>
              </a:ext>
            </a:extLst>
          </p:cNvPr>
          <p:cNvPicPr>
            <a:picLocks noChangeAspect="1"/>
          </p:cNvPicPr>
          <p:nvPr/>
        </p:nvPicPr>
        <p:blipFill>
          <a:blip r:embed="rId2"/>
          <a:stretch>
            <a:fillRect/>
          </a:stretch>
        </p:blipFill>
        <p:spPr>
          <a:xfrm>
            <a:off x="623635" y="1211076"/>
            <a:ext cx="6600125" cy="4725488"/>
          </a:xfrm>
          <a:prstGeom prst="rect">
            <a:avLst/>
          </a:prstGeom>
        </p:spPr>
      </p:pic>
    </p:spTree>
    <p:extLst>
      <p:ext uri="{BB962C8B-B14F-4D97-AF65-F5344CB8AC3E}">
        <p14:creationId xmlns:p14="http://schemas.microsoft.com/office/powerpoint/2010/main" val="222360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28AA3E1-8492-7FA8-457D-91AA1F129C53}"/>
              </a:ext>
            </a:extLst>
          </p:cNvPr>
          <p:cNvSpPr>
            <a:spLocks noGrp="1"/>
          </p:cNvSpPr>
          <p:nvPr>
            <p:ph type="body" sz="quarter" idx="10"/>
          </p:nvPr>
        </p:nvSpPr>
        <p:spPr>
          <a:xfrm>
            <a:off x="309401" y="441109"/>
            <a:ext cx="11573197" cy="724247"/>
          </a:xfrm>
        </p:spPr>
        <p:txBody>
          <a:bodyPr/>
          <a:lstStyle/>
          <a:p>
            <a:r>
              <a:rPr lang="ru-RU" dirty="0"/>
              <a:t>Тенденции образовательной миграции</a:t>
            </a:r>
          </a:p>
        </p:txBody>
      </p:sp>
      <p:sp>
        <p:nvSpPr>
          <p:cNvPr id="4" name="TextBox 3">
            <a:extLst>
              <a:ext uri="{FF2B5EF4-FFF2-40B4-BE49-F238E27FC236}">
                <a16:creationId xmlns:a16="http://schemas.microsoft.com/office/drawing/2014/main" id="{8E8E4F67-70CA-1E48-BB93-66C7C17E95F2}"/>
              </a:ext>
            </a:extLst>
          </p:cNvPr>
          <p:cNvSpPr txBox="1"/>
          <p:nvPr/>
        </p:nvSpPr>
        <p:spPr>
          <a:xfrm>
            <a:off x="927100" y="1720840"/>
            <a:ext cx="10594340" cy="3416320"/>
          </a:xfrm>
          <a:prstGeom prst="rect">
            <a:avLst/>
          </a:prstGeom>
          <a:noFill/>
        </p:spPr>
        <p:txBody>
          <a:bodyPr wrap="square">
            <a:spAutoFit/>
          </a:bodyPr>
          <a:lstStyle/>
          <a:p>
            <a:r>
              <a:rPr lang="ru-RU" dirty="0"/>
              <a:t>В 2022 году сократился поток студентов из стран Восточной Европы, Прибалтики и Евросоюза, однако стало больше студентов из Вьетнама, Китая и Центральной Африки</a:t>
            </a:r>
          </a:p>
          <a:p>
            <a:endParaRPr lang="ru-RU" dirty="0"/>
          </a:p>
          <a:p>
            <a:r>
              <a:rPr lang="ru-RU" dirty="0"/>
              <a:t>Популярные направления - специализации в сфере культуры и точных наук, медицина</a:t>
            </a:r>
          </a:p>
          <a:p>
            <a:endParaRPr lang="ru-RU" dirty="0"/>
          </a:p>
          <a:p>
            <a:r>
              <a:rPr lang="ru-RU" dirty="0"/>
              <a:t>Усиливается конкуренция между российскими и зарубежными вузами и борьба за квалифицированные кадры в научных центрах усилится. </a:t>
            </a:r>
          </a:p>
          <a:p>
            <a:endParaRPr lang="ru-RU" dirty="0"/>
          </a:p>
          <a:p>
            <a:r>
              <a:rPr lang="ru-RU" dirty="0"/>
              <a:t>«Будет лучше, если кандидат в мигранты будет учиться русскому языку еще дома, на родине».</a:t>
            </a:r>
          </a:p>
          <a:p>
            <a:endParaRPr lang="ru-RU" dirty="0"/>
          </a:p>
          <a:p>
            <a:r>
              <a:rPr lang="ru-RU" dirty="0"/>
              <a:t>У 69% приезжих низкий уровень владения русским языком, а 6% вообще им не владеют, не умеют читать, писать, говорить по-русски. </a:t>
            </a:r>
          </a:p>
        </p:txBody>
      </p:sp>
    </p:spTree>
    <p:extLst>
      <p:ext uri="{BB962C8B-B14F-4D97-AF65-F5344CB8AC3E}">
        <p14:creationId xmlns:p14="http://schemas.microsoft.com/office/powerpoint/2010/main" val="170086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C49FF31-0074-ADAD-0C2D-6C9F626C05F6}"/>
              </a:ext>
            </a:extLst>
          </p:cNvPr>
          <p:cNvSpPr>
            <a:spLocks noGrp="1"/>
          </p:cNvSpPr>
          <p:nvPr>
            <p:ph type="body" sz="quarter" idx="10"/>
          </p:nvPr>
        </p:nvSpPr>
        <p:spPr/>
        <p:txBody>
          <a:bodyPr/>
          <a:lstStyle/>
          <a:p>
            <a:r>
              <a:rPr lang="ru-RU" dirty="0"/>
              <a:t>Международная миграция в приграничных регионах России</a:t>
            </a:r>
          </a:p>
        </p:txBody>
      </p:sp>
      <p:pic>
        <p:nvPicPr>
          <p:cNvPr id="3" name="Рисунок 2">
            <a:extLst>
              <a:ext uri="{FF2B5EF4-FFF2-40B4-BE49-F238E27FC236}">
                <a16:creationId xmlns:a16="http://schemas.microsoft.com/office/drawing/2014/main" id="{A615B86C-341A-7717-8CD8-50EBCE305667}"/>
              </a:ext>
            </a:extLst>
          </p:cNvPr>
          <p:cNvPicPr>
            <a:picLocks noChangeAspect="1"/>
          </p:cNvPicPr>
          <p:nvPr/>
        </p:nvPicPr>
        <p:blipFill>
          <a:blip r:embed="rId2"/>
          <a:stretch>
            <a:fillRect/>
          </a:stretch>
        </p:blipFill>
        <p:spPr>
          <a:xfrm>
            <a:off x="1721410" y="1663961"/>
            <a:ext cx="8424538" cy="3880869"/>
          </a:xfrm>
          <a:prstGeom prst="rect">
            <a:avLst/>
          </a:prstGeom>
        </p:spPr>
      </p:pic>
    </p:spTree>
    <p:extLst>
      <p:ext uri="{BB962C8B-B14F-4D97-AF65-F5344CB8AC3E}">
        <p14:creationId xmlns:p14="http://schemas.microsoft.com/office/powerpoint/2010/main" val="1843088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C49FF31-0074-ADAD-0C2D-6C9F626C05F6}"/>
              </a:ext>
            </a:extLst>
          </p:cNvPr>
          <p:cNvSpPr>
            <a:spLocks noGrp="1"/>
          </p:cNvSpPr>
          <p:nvPr>
            <p:ph type="body" sz="quarter" idx="10"/>
          </p:nvPr>
        </p:nvSpPr>
        <p:spPr/>
        <p:txBody>
          <a:bodyPr/>
          <a:lstStyle/>
          <a:p>
            <a:r>
              <a:rPr lang="ru-RU" dirty="0"/>
              <a:t>Международная миграция в приграничных регионах России</a:t>
            </a:r>
          </a:p>
        </p:txBody>
      </p:sp>
      <p:pic>
        <p:nvPicPr>
          <p:cNvPr id="4" name="Рисунок 3">
            <a:extLst>
              <a:ext uri="{FF2B5EF4-FFF2-40B4-BE49-F238E27FC236}">
                <a16:creationId xmlns:a16="http://schemas.microsoft.com/office/drawing/2014/main" id="{7225FE1C-80E5-EDE9-B098-F2FB0F779662}"/>
              </a:ext>
            </a:extLst>
          </p:cNvPr>
          <p:cNvPicPr>
            <a:picLocks noChangeAspect="1"/>
          </p:cNvPicPr>
          <p:nvPr/>
        </p:nvPicPr>
        <p:blipFill>
          <a:blip r:embed="rId2"/>
          <a:stretch>
            <a:fillRect/>
          </a:stretch>
        </p:blipFill>
        <p:spPr>
          <a:xfrm>
            <a:off x="2629888" y="2912598"/>
            <a:ext cx="4889416" cy="2822693"/>
          </a:xfrm>
          <a:prstGeom prst="rect">
            <a:avLst/>
          </a:prstGeom>
        </p:spPr>
      </p:pic>
      <p:sp>
        <p:nvSpPr>
          <p:cNvPr id="6" name="TextBox 5">
            <a:extLst>
              <a:ext uri="{FF2B5EF4-FFF2-40B4-BE49-F238E27FC236}">
                <a16:creationId xmlns:a16="http://schemas.microsoft.com/office/drawing/2014/main" id="{23CBC6DA-4DE5-8872-213F-F2100B9BFD48}"/>
              </a:ext>
            </a:extLst>
          </p:cNvPr>
          <p:cNvSpPr txBox="1"/>
          <p:nvPr/>
        </p:nvSpPr>
        <p:spPr>
          <a:xfrm>
            <a:off x="1887166" y="1665011"/>
            <a:ext cx="8861897" cy="369332"/>
          </a:xfrm>
          <a:prstGeom prst="rect">
            <a:avLst/>
          </a:prstGeom>
          <a:noFill/>
        </p:spPr>
        <p:txBody>
          <a:bodyPr wrap="square">
            <a:spAutoFit/>
          </a:bodyPr>
          <a:lstStyle/>
          <a:p>
            <a:r>
              <a:rPr lang="ru-RU" sz="1800" dirty="0">
                <a:effectLst/>
                <a:latin typeface="Times New Roman" panose="02020603050405020304" pitchFamily="18" charset="0"/>
                <a:ea typeface="Calibri" panose="020F0502020204030204" pitchFamily="34" charset="0"/>
              </a:rPr>
              <a:t>Суммарный прирост населения трудоспособного возраста из стран СНГ (2017-2021)</a:t>
            </a:r>
            <a:endParaRPr lang="ru-RU" dirty="0"/>
          </a:p>
        </p:txBody>
      </p:sp>
    </p:spTree>
    <p:extLst>
      <p:ext uri="{BB962C8B-B14F-4D97-AF65-F5344CB8AC3E}">
        <p14:creationId xmlns:p14="http://schemas.microsoft.com/office/powerpoint/2010/main" val="89690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ru-RU" dirty="0"/>
              <a:t>Глобальные тренды</a:t>
            </a:r>
          </a:p>
        </p:txBody>
      </p:sp>
      <p:pic>
        <p:nvPicPr>
          <p:cNvPr id="48130" name="Picture 2"/>
          <p:cNvPicPr>
            <a:picLocks noChangeAspect="1" noChangeArrowheads="1"/>
          </p:cNvPicPr>
          <p:nvPr/>
        </p:nvPicPr>
        <p:blipFill>
          <a:blip r:embed="rId2"/>
          <a:srcRect/>
          <a:stretch>
            <a:fillRect/>
          </a:stretch>
        </p:blipFill>
        <p:spPr bwMode="auto">
          <a:xfrm>
            <a:off x="180357" y="1232954"/>
            <a:ext cx="7170470" cy="4327279"/>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a:srcRect l="40639"/>
          <a:stretch>
            <a:fillRect/>
          </a:stretch>
        </p:blipFill>
        <p:spPr bwMode="auto">
          <a:xfrm>
            <a:off x="7885985" y="1198562"/>
            <a:ext cx="3640997" cy="2221531"/>
          </a:xfrm>
          <a:prstGeom prst="rect">
            <a:avLst/>
          </a:prstGeom>
          <a:noFill/>
          <a:ln w="9525">
            <a:noFill/>
            <a:miter lim="800000"/>
            <a:headEnd/>
            <a:tailEnd/>
          </a:ln>
          <a:effectLst/>
        </p:spPr>
      </p:pic>
      <p:sp>
        <p:nvSpPr>
          <p:cNvPr id="5" name="TextBox 4"/>
          <p:cNvSpPr txBox="1"/>
          <p:nvPr/>
        </p:nvSpPr>
        <p:spPr>
          <a:xfrm>
            <a:off x="7552706" y="3515095"/>
            <a:ext cx="4156364" cy="3139321"/>
          </a:xfrm>
          <a:prstGeom prst="rect">
            <a:avLst/>
          </a:prstGeom>
          <a:noFill/>
        </p:spPr>
        <p:txBody>
          <a:bodyPr wrap="square" rtlCol="0">
            <a:spAutoFit/>
          </a:bodyPr>
          <a:lstStyle/>
          <a:p>
            <a:r>
              <a:rPr lang="ru-RU" b="1" dirty="0">
                <a:solidFill>
                  <a:srgbClr val="FF0000"/>
                </a:solidFill>
              </a:rPr>
              <a:t>6 </a:t>
            </a:r>
            <a:r>
              <a:rPr lang="ru-RU" b="1" dirty="0" err="1">
                <a:solidFill>
                  <a:srgbClr val="FF0000"/>
                </a:solidFill>
              </a:rPr>
              <a:t>млн</a:t>
            </a:r>
            <a:r>
              <a:rPr lang="ru-RU" b="1" dirty="0">
                <a:solidFill>
                  <a:srgbClr val="FF0000"/>
                </a:solidFill>
              </a:rPr>
              <a:t> </a:t>
            </a:r>
            <a:r>
              <a:rPr lang="ru-RU" dirty="0"/>
              <a:t>иностранных студентов (2019, в 2000 – 2 </a:t>
            </a:r>
            <a:r>
              <a:rPr lang="ru-RU" dirty="0" err="1"/>
              <a:t>млн</a:t>
            </a:r>
            <a:r>
              <a:rPr lang="ru-RU" dirty="0"/>
              <a:t>): половина из них – в 6 странах: Великобритания, США, Австралия, Франция, Германия и Россия.</a:t>
            </a:r>
          </a:p>
          <a:p>
            <a:r>
              <a:rPr lang="ru-RU" b="1" dirty="0">
                <a:solidFill>
                  <a:srgbClr val="FF0000"/>
                </a:solidFill>
              </a:rPr>
              <a:t>100  млн </a:t>
            </a:r>
            <a:r>
              <a:rPr lang="ru-RU" dirty="0"/>
              <a:t>– вынужденно перемещенные (2022)</a:t>
            </a:r>
          </a:p>
          <a:p>
            <a:r>
              <a:rPr lang="en-US" b="1" dirty="0">
                <a:solidFill>
                  <a:srgbClr val="FF0000"/>
                </a:solidFill>
              </a:rPr>
              <a:t>$126 </a:t>
            </a:r>
            <a:r>
              <a:rPr lang="ru-RU" b="1" dirty="0">
                <a:solidFill>
                  <a:srgbClr val="FF0000"/>
                </a:solidFill>
              </a:rPr>
              <a:t>млрд</a:t>
            </a:r>
            <a:r>
              <a:rPr lang="en-US" b="1" dirty="0">
                <a:solidFill>
                  <a:srgbClr val="FF0000"/>
                </a:solidFill>
              </a:rPr>
              <a:t> </a:t>
            </a:r>
            <a:r>
              <a:rPr lang="ru-RU" b="1" dirty="0">
                <a:solidFill>
                  <a:srgbClr val="FF0000"/>
                </a:solidFill>
              </a:rPr>
              <a:t>в</a:t>
            </a:r>
            <a:r>
              <a:rPr lang="en-US" b="1" dirty="0">
                <a:solidFill>
                  <a:srgbClr val="FF0000"/>
                </a:solidFill>
              </a:rPr>
              <a:t> 2000 $702 </a:t>
            </a:r>
            <a:r>
              <a:rPr lang="ru-RU" b="1" dirty="0">
                <a:solidFill>
                  <a:srgbClr val="FF0000"/>
                </a:solidFill>
              </a:rPr>
              <a:t>млрд</a:t>
            </a:r>
            <a:r>
              <a:rPr lang="en-US" b="1" dirty="0">
                <a:solidFill>
                  <a:srgbClr val="FF0000"/>
                </a:solidFill>
              </a:rPr>
              <a:t> </a:t>
            </a:r>
            <a:r>
              <a:rPr lang="ru-RU" b="1" dirty="0">
                <a:solidFill>
                  <a:srgbClr val="FF0000"/>
                </a:solidFill>
              </a:rPr>
              <a:t>в</a:t>
            </a:r>
            <a:r>
              <a:rPr lang="en-US" b="1" dirty="0">
                <a:solidFill>
                  <a:srgbClr val="FF0000"/>
                </a:solidFill>
              </a:rPr>
              <a:t> 2020</a:t>
            </a:r>
            <a:endParaRPr lang="ru-RU" b="1" dirty="0">
              <a:solidFill>
                <a:srgbClr val="FF0000"/>
              </a:solidFill>
            </a:endParaRPr>
          </a:p>
          <a:p>
            <a:r>
              <a:rPr lang="ru-RU" b="1" dirty="0">
                <a:solidFill>
                  <a:srgbClr val="FF0000"/>
                </a:solidFill>
              </a:rPr>
              <a:t>40 тыс</a:t>
            </a:r>
            <a:r>
              <a:rPr lang="ru-RU" dirty="0"/>
              <a:t>. – смертей, связанных с миграцией</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C49FF31-0074-ADAD-0C2D-6C9F626C05F6}"/>
              </a:ext>
            </a:extLst>
          </p:cNvPr>
          <p:cNvSpPr>
            <a:spLocks noGrp="1"/>
          </p:cNvSpPr>
          <p:nvPr>
            <p:ph type="body" sz="quarter" idx="10"/>
          </p:nvPr>
        </p:nvSpPr>
        <p:spPr/>
        <p:txBody>
          <a:bodyPr/>
          <a:lstStyle/>
          <a:p>
            <a:r>
              <a:rPr lang="ru-RU" dirty="0"/>
              <a:t>Международная миграция в приграничных регионах России</a:t>
            </a:r>
          </a:p>
        </p:txBody>
      </p:sp>
      <p:pic>
        <p:nvPicPr>
          <p:cNvPr id="3" name="Рисунок 2">
            <a:extLst>
              <a:ext uri="{FF2B5EF4-FFF2-40B4-BE49-F238E27FC236}">
                <a16:creationId xmlns:a16="http://schemas.microsoft.com/office/drawing/2014/main" id="{379AD92B-47A0-9F6D-5C53-98158F9B5C20}"/>
              </a:ext>
            </a:extLst>
          </p:cNvPr>
          <p:cNvPicPr>
            <a:picLocks noChangeAspect="1"/>
          </p:cNvPicPr>
          <p:nvPr/>
        </p:nvPicPr>
        <p:blipFill>
          <a:blip r:embed="rId2"/>
          <a:stretch>
            <a:fillRect/>
          </a:stretch>
        </p:blipFill>
        <p:spPr>
          <a:xfrm>
            <a:off x="2337881" y="2210254"/>
            <a:ext cx="6469192" cy="3729126"/>
          </a:xfrm>
          <a:prstGeom prst="rect">
            <a:avLst/>
          </a:prstGeom>
        </p:spPr>
      </p:pic>
      <p:sp>
        <p:nvSpPr>
          <p:cNvPr id="7" name="TextBox 6">
            <a:extLst>
              <a:ext uri="{FF2B5EF4-FFF2-40B4-BE49-F238E27FC236}">
                <a16:creationId xmlns:a16="http://schemas.microsoft.com/office/drawing/2014/main" id="{4BB5E2AB-5A24-75E8-D2A2-B0172FB194FC}"/>
              </a:ext>
            </a:extLst>
          </p:cNvPr>
          <p:cNvSpPr txBox="1"/>
          <p:nvPr/>
        </p:nvSpPr>
        <p:spPr>
          <a:xfrm>
            <a:off x="2091447" y="1533120"/>
            <a:ext cx="8326876" cy="959237"/>
          </a:xfrm>
          <a:prstGeom prst="rect">
            <a:avLst/>
          </a:prstGeom>
          <a:noFill/>
        </p:spPr>
        <p:txBody>
          <a:bodyPr wrap="square">
            <a:spAutoFit/>
          </a:bodyPr>
          <a:lstStyle/>
          <a:p>
            <a:pPr algn="ctr">
              <a:lnSpc>
                <a:spcPct val="106000"/>
              </a:lnSpc>
              <a:spcAft>
                <a:spcPts val="80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Компенсаторный коэффициент миграции из стран СНГ, 2017-2021 (только по регионам с суммарным отрицательным естественным приростом), % возмещения естественной убыли населения.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970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C49FF31-0074-ADAD-0C2D-6C9F626C05F6}"/>
              </a:ext>
            </a:extLst>
          </p:cNvPr>
          <p:cNvSpPr>
            <a:spLocks noGrp="1"/>
          </p:cNvSpPr>
          <p:nvPr>
            <p:ph type="body" sz="quarter" idx="10"/>
          </p:nvPr>
        </p:nvSpPr>
        <p:spPr/>
        <p:txBody>
          <a:bodyPr/>
          <a:lstStyle/>
          <a:p>
            <a:r>
              <a:rPr lang="ru-RU" dirty="0"/>
              <a:t>Международная миграция в приграничных регионах России</a:t>
            </a:r>
          </a:p>
        </p:txBody>
      </p:sp>
      <p:sp>
        <p:nvSpPr>
          <p:cNvPr id="7" name="TextBox 6">
            <a:extLst>
              <a:ext uri="{FF2B5EF4-FFF2-40B4-BE49-F238E27FC236}">
                <a16:creationId xmlns:a16="http://schemas.microsoft.com/office/drawing/2014/main" id="{4BB5E2AB-5A24-75E8-D2A2-B0172FB194FC}"/>
              </a:ext>
            </a:extLst>
          </p:cNvPr>
          <p:cNvSpPr txBox="1"/>
          <p:nvPr/>
        </p:nvSpPr>
        <p:spPr>
          <a:xfrm>
            <a:off x="2091447" y="1533120"/>
            <a:ext cx="8326876" cy="665631"/>
          </a:xfrm>
          <a:prstGeom prst="rect">
            <a:avLst/>
          </a:prstGeom>
          <a:noFill/>
        </p:spPr>
        <p:txBody>
          <a:bodyPr wrap="square">
            <a:spAutoFit/>
          </a:bodyPr>
          <a:lstStyle/>
          <a:p>
            <a:pPr algn="ctr">
              <a:lnSpc>
                <a:spcPct val="106000"/>
              </a:lnSpc>
              <a:spcAft>
                <a:spcPts val="800"/>
              </a:spcAft>
            </a:pPr>
            <a:r>
              <a:rPr lang="ru-RU" sz="1800" dirty="0">
                <a:effectLst/>
                <a:latin typeface="Times New Roman" panose="02020603050405020304" pitchFamily="18" charset="0"/>
                <a:ea typeface="Calibri" panose="020F0502020204030204" pitchFamily="34" charset="0"/>
              </a:rPr>
              <a:t>Количество прибывших детей мигрантов (до 15 лет) из стран СНГ, сумма за 2017-2021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3E16D86-C762-DABD-8C3F-38B25D8CA024}"/>
              </a:ext>
            </a:extLst>
          </p:cNvPr>
          <p:cNvPicPr>
            <a:picLocks noChangeAspect="1"/>
          </p:cNvPicPr>
          <p:nvPr/>
        </p:nvPicPr>
        <p:blipFill>
          <a:blip r:embed="rId2"/>
          <a:stretch>
            <a:fillRect/>
          </a:stretch>
        </p:blipFill>
        <p:spPr>
          <a:xfrm>
            <a:off x="2480553" y="2316925"/>
            <a:ext cx="5885234" cy="3796453"/>
          </a:xfrm>
          <a:prstGeom prst="rect">
            <a:avLst/>
          </a:prstGeom>
        </p:spPr>
      </p:pic>
    </p:spTree>
    <p:extLst>
      <p:ext uri="{BB962C8B-B14F-4D97-AF65-F5344CB8AC3E}">
        <p14:creationId xmlns:p14="http://schemas.microsoft.com/office/powerpoint/2010/main" val="963514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C49FF31-0074-ADAD-0C2D-6C9F626C05F6}"/>
              </a:ext>
            </a:extLst>
          </p:cNvPr>
          <p:cNvSpPr>
            <a:spLocks noGrp="1"/>
          </p:cNvSpPr>
          <p:nvPr>
            <p:ph type="body" sz="quarter" idx="10"/>
          </p:nvPr>
        </p:nvSpPr>
        <p:spPr/>
        <p:txBody>
          <a:bodyPr/>
          <a:lstStyle/>
          <a:p>
            <a:r>
              <a:rPr lang="ru-RU" sz="4000" dirty="0"/>
              <a:t>Международная миграция в приграничных регионах России</a:t>
            </a:r>
          </a:p>
        </p:txBody>
      </p:sp>
      <p:sp>
        <p:nvSpPr>
          <p:cNvPr id="7" name="TextBox 6">
            <a:extLst>
              <a:ext uri="{FF2B5EF4-FFF2-40B4-BE49-F238E27FC236}">
                <a16:creationId xmlns:a16="http://schemas.microsoft.com/office/drawing/2014/main" id="{4BB5E2AB-5A24-75E8-D2A2-B0172FB194FC}"/>
              </a:ext>
            </a:extLst>
          </p:cNvPr>
          <p:cNvSpPr txBox="1"/>
          <p:nvPr/>
        </p:nvSpPr>
        <p:spPr>
          <a:xfrm>
            <a:off x="7217923" y="1552575"/>
            <a:ext cx="4224134" cy="2133661"/>
          </a:xfrm>
          <a:prstGeom prst="rect">
            <a:avLst/>
          </a:prstGeom>
          <a:noFill/>
        </p:spPr>
        <p:txBody>
          <a:bodyPr wrap="square">
            <a:spAutoFit/>
          </a:bodyPr>
          <a:lstStyle/>
          <a:p>
            <a:pPr algn="ctr">
              <a:lnSpc>
                <a:spcPct val="106000"/>
              </a:lnSpc>
              <a:spcAft>
                <a:spcPts val="800"/>
              </a:spcAft>
            </a:pPr>
            <a:r>
              <a:rPr lang="ru-RU" sz="1800" dirty="0">
                <a:effectLst/>
                <a:latin typeface="Times New Roman" panose="02020603050405020304" pitchFamily="18" charset="0"/>
                <a:ea typeface="Calibri" panose="020F0502020204030204" pitchFamily="34" charset="0"/>
              </a:rPr>
              <a:t>Распределение миграционных потоков по странам передвижения в приграничных регионах по количеству прибывших (2021). </a:t>
            </a:r>
            <a:r>
              <a:rPr lang="ru-RU" sz="1800" i="1" dirty="0">
                <a:effectLst/>
                <a:latin typeface="Times New Roman" panose="02020603050405020304" pitchFamily="18" charset="0"/>
                <a:ea typeface="Calibri" panose="020F0502020204030204" pitchFamily="34" charset="0"/>
              </a:rPr>
              <a:t>Источник: Численность и миграция населения в Российской Федерации (статистический бюллетень).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5E9C786-65D4-531D-130C-E9D3D72192C9}"/>
              </a:ext>
            </a:extLst>
          </p:cNvPr>
          <p:cNvPicPr>
            <a:picLocks noChangeAspect="1"/>
          </p:cNvPicPr>
          <p:nvPr/>
        </p:nvPicPr>
        <p:blipFill>
          <a:blip r:embed="rId2"/>
          <a:stretch>
            <a:fillRect/>
          </a:stretch>
        </p:blipFill>
        <p:spPr>
          <a:xfrm>
            <a:off x="749943" y="1133301"/>
            <a:ext cx="5828281" cy="5291787"/>
          </a:xfrm>
          <a:prstGeom prst="rect">
            <a:avLst/>
          </a:prstGeom>
        </p:spPr>
      </p:pic>
    </p:spTree>
    <p:extLst>
      <p:ext uri="{BB962C8B-B14F-4D97-AF65-F5344CB8AC3E}">
        <p14:creationId xmlns:p14="http://schemas.microsoft.com/office/powerpoint/2010/main" val="348410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36DA3AD0-4090-3198-7E3E-E59F004C9CB9}"/>
              </a:ext>
            </a:extLst>
          </p:cNvPr>
          <p:cNvSpPr>
            <a:spLocks noGrp="1"/>
          </p:cNvSpPr>
          <p:nvPr>
            <p:ph type="body" sz="quarter" idx="10"/>
          </p:nvPr>
        </p:nvSpPr>
        <p:spPr/>
        <p:txBody>
          <a:bodyPr/>
          <a:lstStyle/>
          <a:p>
            <a:r>
              <a:rPr lang="ru-RU" sz="4000" dirty="0"/>
              <a:t>Миграция молодежи в странах ЦА (СНГ)</a:t>
            </a:r>
          </a:p>
        </p:txBody>
      </p:sp>
      <p:pic>
        <p:nvPicPr>
          <p:cNvPr id="4" name="Рисунок 3">
            <a:extLst>
              <a:ext uri="{FF2B5EF4-FFF2-40B4-BE49-F238E27FC236}">
                <a16:creationId xmlns:a16="http://schemas.microsoft.com/office/drawing/2014/main" id="{C6B89219-EF0F-C2CD-5B9A-6CC37D574400}"/>
              </a:ext>
            </a:extLst>
          </p:cNvPr>
          <p:cNvPicPr>
            <a:picLocks noChangeAspect="1"/>
          </p:cNvPicPr>
          <p:nvPr/>
        </p:nvPicPr>
        <p:blipFill>
          <a:blip r:embed="rId2"/>
          <a:stretch>
            <a:fillRect/>
          </a:stretch>
        </p:blipFill>
        <p:spPr>
          <a:xfrm>
            <a:off x="526146" y="1206868"/>
            <a:ext cx="7774564" cy="4586503"/>
          </a:xfrm>
          <a:prstGeom prst="rect">
            <a:avLst/>
          </a:prstGeom>
        </p:spPr>
      </p:pic>
      <p:sp>
        <p:nvSpPr>
          <p:cNvPr id="5" name="Овал 4">
            <a:extLst>
              <a:ext uri="{FF2B5EF4-FFF2-40B4-BE49-F238E27FC236}">
                <a16:creationId xmlns:a16="http://schemas.microsoft.com/office/drawing/2014/main" id="{E1D46759-D722-108F-780C-D90D1E7200D3}"/>
              </a:ext>
            </a:extLst>
          </p:cNvPr>
          <p:cNvSpPr/>
          <p:nvPr/>
        </p:nvSpPr>
        <p:spPr>
          <a:xfrm>
            <a:off x="4704080" y="2245360"/>
            <a:ext cx="3515370" cy="28752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422AD512-EF9B-4812-FFE9-C35BC1C227D9}"/>
              </a:ext>
            </a:extLst>
          </p:cNvPr>
          <p:cNvSpPr txBox="1"/>
          <p:nvPr/>
        </p:nvSpPr>
        <p:spPr>
          <a:xfrm>
            <a:off x="1817336" y="1204308"/>
            <a:ext cx="5169877" cy="646331"/>
          </a:xfrm>
          <a:prstGeom prst="rect">
            <a:avLst/>
          </a:prstGeom>
          <a:noFill/>
        </p:spPr>
        <p:txBody>
          <a:bodyPr wrap="none" rtlCol="0">
            <a:spAutoFit/>
          </a:bodyPr>
          <a:lstStyle/>
          <a:p>
            <a:r>
              <a:rPr lang="ru-RU" dirty="0">
                <a:solidFill>
                  <a:srgbClr val="FF0000"/>
                </a:solidFill>
              </a:rPr>
              <a:t>Казахстан – новый центр миграционного</a:t>
            </a:r>
          </a:p>
          <a:p>
            <a:r>
              <a:rPr lang="ru-RU" dirty="0">
                <a:solidFill>
                  <a:srgbClr val="FF0000"/>
                </a:solidFill>
              </a:rPr>
              <a:t>Притяжения в СНГ, теряющий свою молодежь</a:t>
            </a:r>
          </a:p>
        </p:txBody>
      </p:sp>
      <p:sp>
        <p:nvSpPr>
          <p:cNvPr id="10" name="TextBox 9">
            <a:extLst>
              <a:ext uri="{FF2B5EF4-FFF2-40B4-BE49-F238E27FC236}">
                <a16:creationId xmlns:a16="http://schemas.microsoft.com/office/drawing/2014/main" id="{B3F41502-2351-F9EF-078E-7586D6F45C9B}"/>
              </a:ext>
            </a:extLst>
          </p:cNvPr>
          <p:cNvSpPr txBox="1"/>
          <p:nvPr/>
        </p:nvSpPr>
        <p:spPr>
          <a:xfrm>
            <a:off x="7863830" y="1178918"/>
            <a:ext cx="3515370" cy="923330"/>
          </a:xfrm>
          <a:prstGeom prst="rect">
            <a:avLst/>
          </a:prstGeom>
          <a:noFill/>
        </p:spPr>
        <p:txBody>
          <a:bodyPr wrap="square">
            <a:spAutoFit/>
          </a:bodyPr>
          <a:lstStyle/>
          <a:p>
            <a:r>
              <a:rPr lang="ru-RU" dirty="0"/>
              <a:t> Доля молодежи среди мигрантов сокращается: с 36% в 2009 году до 21,2% в 2017-м</a:t>
            </a:r>
          </a:p>
        </p:txBody>
      </p:sp>
    </p:spTree>
    <p:extLst>
      <p:ext uri="{BB962C8B-B14F-4D97-AF65-F5344CB8AC3E}">
        <p14:creationId xmlns:p14="http://schemas.microsoft.com/office/powerpoint/2010/main" val="147323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74EA8B3-7F22-98EF-B6A9-BBB4BC29BF7C}"/>
              </a:ext>
            </a:extLst>
          </p:cNvPr>
          <p:cNvSpPr>
            <a:spLocks noGrp="1"/>
          </p:cNvSpPr>
          <p:nvPr>
            <p:ph type="body" sz="quarter" idx="10"/>
          </p:nvPr>
        </p:nvSpPr>
        <p:spPr/>
        <p:txBody>
          <a:bodyPr/>
          <a:lstStyle/>
          <a:p>
            <a:r>
              <a:rPr lang="ru-RU" sz="4000" dirty="0"/>
              <a:t>Миграция молодежи в странах ЦА (СНГ)</a:t>
            </a:r>
          </a:p>
        </p:txBody>
      </p:sp>
      <p:sp>
        <p:nvSpPr>
          <p:cNvPr id="3" name="TextBox 2">
            <a:extLst>
              <a:ext uri="{FF2B5EF4-FFF2-40B4-BE49-F238E27FC236}">
                <a16:creationId xmlns:a16="http://schemas.microsoft.com/office/drawing/2014/main" id="{8EF0CD99-B9E9-C6A8-A77C-D3CDBEC19D7A}"/>
              </a:ext>
            </a:extLst>
          </p:cNvPr>
          <p:cNvSpPr txBox="1"/>
          <p:nvPr/>
        </p:nvSpPr>
        <p:spPr>
          <a:xfrm>
            <a:off x="622300" y="1063756"/>
            <a:ext cx="10947400" cy="5047536"/>
          </a:xfrm>
          <a:prstGeom prst="rect">
            <a:avLst/>
          </a:prstGeom>
          <a:noFill/>
        </p:spPr>
        <p:txBody>
          <a:bodyPr wrap="square">
            <a:spAutoFit/>
          </a:bodyPr>
          <a:lstStyle/>
          <a:p>
            <a:r>
              <a:rPr lang="ru-RU" sz="1400" b="1" dirty="0"/>
              <a:t>Кыргызстан: </a:t>
            </a:r>
            <a:r>
              <a:rPr lang="ru-RU" sz="1400" dirty="0"/>
              <a:t>отрицательное сальдо миграции молодежи. </a:t>
            </a:r>
          </a:p>
          <a:p>
            <a:endParaRPr lang="ru-RU" sz="1400" dirty="0"/>
          </a:p>
          <a:p>
            <a:r>
              <a:rPr lang="ru-RU" sz="1400" dirty="0"/>
              <a:t>С 2014 по 2018 год из страны в целом эмигрировали </a:t>
            </a:r>
            <a:r>
              <a:rPr lang="ru-RU" sz="1400" b="1" dirty="0">
                <a:solidFill>
                  <a:srgbClr val="FF0000"/>
                </a:solidFill>
              </a:rPr>
              <a:t>19,3 тыс. </a:t>
            </a:r>
            <a:r>
              <a:rPr lang="ru-RU" sz="1400" dirty="0"/>
              <a:t>человека в возрасте 15-34 лет, а иммигрировали только </a:t>
            </a:r>
            <a:r>
              <a:rPr lang="ru-RU" sz="1400" b="1" dirty="0">
                <a:solidFill>
                  <a:srgbClr val="FF0000"/>
                </a:solidFill>
              </a:rPr>
              <a:t>7,5 тыс</a:t>
            </a:r>
            <a:r>
              <a:rPr lang="ru-RU" sz="1400" dirty="0">
                <a:solidFill>
                  <a:srgbClr val="FF0000"/>
                </a:solidFill>
              </a:rPr>
              <a:t>.</a:t>
            </a:r>
          </a:p>
          <a:p>
            <a:r>
              <a:rPr lang="ru-RU" sz="1400" dirty="0"/>
              <a:t>Сальдо составило – </a:t>
            </a:r>
            <a:r>
              <a:rPr lang="ru-RU" sz="1400" b="1" dirty="0">
                <a:solidFill>
                  <a:srgbClr val="FF0000"/>
                </a:solidFill>
              </a:rPr>
              <a:t>11,7 тыс. человек</a:t>
            </a:r>
            <a:r>
              <a:rPr lang="ru-RU" sz="1400" dirty="0"/>
              <a:t>. </a:t>
            </a:r>
          </a:p>
          <a:p>
            <a:r>
              <a:rPr lang="ru-RU" sz="1400" dirty="0"/>
              <a:t>По экспертным оценкам, среди </a:t>
            </a:r>
            <a:r>
              <a:rPr lang="ru-RU" sz="1400" dirty="0" err="1"/>
              <a:t>кыргызстанских</a:t>
            </a:r>
            <a:r>
              <a:rPr lang="ru-RU" sz="1400" dirty="0"/>
              <a:t> трудящихся-мигрантов доля молодежи составляет около </a:t>
            </a:r>
            <a:r>
              <a:rPr lang="ru-RU" sz="1400" b="1" dirty="0"/>
              <a:t>47%</a:t>
            </a:r>
            <a:r>
              <a:rPr lang="ru-RU" sz="1400" dirty="0"/>
              <a:t> от общего числа.</a:t>
            </a:r>
          </a:p>
          <a:p>
            <a:endParaRPr lang="ru-RU" sz="1400" dirty="0"/>
          </a:p>
          <a:p>
            <a:r>
              <a:rPr lang="ru-RU" sz="1400" dirty="0"/>
              <a:t>В </a:t>
            </a:r>
            <a:r>
              <a:rPr lang="ru-RU" sz="1400" b="1" dirty="0"/>
              <a:t>Таджикистане</a:t>
            </a:r>
            <a:r>
              <a:rPr lang="ru-RU" sz="1400" dirty="0"/>
              <a:t> в период с 2009 по 2018 год  объемы миграции сократились на 30%, доля молодежи составляет </a:t>
            </a:r>
            <a:r>
              <a:rPr lang="ru-RU" sz="1400" b="1" dirty="0"/>
              <a:t>38-40%</a:t>
            </a:r>
            <a:r>
              <a:rPr lang="ru-RU" sz="1400" dirty="0"/>
              <a:t> от всего объема мигрантов.</a:t>
            </a:r>
          </a:p>
          <a:p>
            <a:endParaRPr lang="ru-RU" sz="1400" dirty="0"/>
          </a:p>
          <a:p>
            <a:r>
              <a:rPr lang="ru-RU" sz="1400" b="1" dirty="0"/>
              <a:t>Узбекистан</a:t>
            </a:r>
            <a:r>
              <a:rPr lang="ru-RU" sz="1400" dirty="0"/>
              <a:t> в общем объеме трудовой миграции молодежь составляет от 20 до 70%.  С 2009 года только по линии Агентства по вопросам внешней трудовой миграции выехало </a:t>
            </a:r>
            <a:r>
              <a:rPr lang="ru-RU" sz="1400" b="1" dirty="0"/>
              <a:t>13,4 тыс. чел</a:t>
            </a:r>
            <a:r>
              <a:rPr lang="ru-RU" sz="1400" dirty="0"/>
              <a:t>. в возрасте до 30 лет.</a:t>
            </a:r>
          </a:p>
          <a:p>
            <a:endParaRPr lang="ru-RU" sz="1400" b="1" dirty="0"/>
          </a:p>
          <a:p>
            <a:r>
              <a:rPr lang="ru-RU" sz="1400" b="1" dirty="0"/>
              <a:t>Образовательная миграция:</a:t>
            </a:r>
          </a:p>
          <a:p>
            <a:pPr marL="285750" indent="-285750">
              <a:buFont typeface="Arial" panose="020B0604020202020204" pitchFamily="34" charset="0"/>
              <a:buChar char="•"/>
            </a:pPr>
            <a:r>
              <a:rPr lang="ru-RU" sz="1400" dirty="0"/>
              <a:t>основной принимающей страной остается Россия</a:t>
            </a:r>
          </a:p>
          <a:p>
            <a:pPr marL="285750" indent="-285750">
              <a:buFont typeface="Arial" panose="020B0604020202020204" pitchFamily="34" charset="0"/>
              <a:buChar char="•"/>
            </a:pPr>
            <a:r>
              <a:rPr lang="ru-RU" sz="1400" dirty="0"/>
              <a:t>значимыми центрами образовательной миграции в Центральной Азии становятся Казахстан и Кыргызстан</a:t>
            </a:r>
          </a:p>
          <a:p>
            <a:pPr marL="285750" indent="-285750">
              <a:buFont typeface="Arial" panose="020B0604020202020204" pitchFamily="34" charset="0"/>
              <a:buChar char="•"/>
            </a:pPr>
            <a:r>
              <a:rPr lang="ru-RU" sz="1400" dirty="0"/>
              <a:t>интенсивно увеличивается образовательная миграция из Узбекистана в другие страны Центральной Азии</a:t>
            </a:r>
          </a:p>
          <a:p>
            <a:pPr marL="285750" indent="-285750">
              <a:buFont typeface="Arial" panose="020B0604020202020204" pitchFamily="34" charset="0"/>
              <a:buChar char="•"/>
            </a:pPr>
            <a:endParaRPr lang="ru-RU" sz="1400" dirty="0"/>
          </a:p>
          <a:p>
            <a:r>
              <a:rPr lang="ru-RU" sz="1400" b="1" dirty="0"/>
              <a:t>Образовательная миграция:</a:t>
            </a:r>
          </a:p>
          <a:p>
            <a:pPr marL="285750" indent="-285750">
              <a:buFont typeface="Arial" panose="020B0604020202020204" pitchFamily="34" charset="0"/>
              <a:buChar char="•"/>
            </a:pPr>
            <a:r>
              <a:rPr lang="ru-RU" sz="1400" dirty="0"/>
              <a:t>основной принимающей страной остается Россия;</a:t>
            </a:r>
          </a:p>
          <a:p>
            <a:pPr marL="285750" indent="-285750">
              <a:buFont typeface="Arial" panose="020B0604020202020204" pitchFamily="34" charset="0"/>
              <a:buChar char="•"/>
            </a:pPr>
            <a:r>
              <a:rPr lang="ru-RU" sz="1400" dirty="0"/>
              <a:t>значимыми точками притяжения трудовой миграции становятся страны, находящиеся за пределами Евразийской миграционной системы</a:t>
            </a:r>
          </a:p>
          <a:p>
            <a:pPr marL="285750" indent="-285750">
              <a:buFont typeface="Arial" panose="020B0604020202020204" pitchFamily="34" charset="0"/>
              <a:buChar char="•"/>
            </a:pPr>
            <a:r>
              <a:rPr lang="ru-RU" sz="1400" dirty="0"/>
              <a:t>интенсивно увеличивается трудовая миграция из Узбекистана</a:t>
            </a:r>
          </a:p>
          <a:p>
            <a:endParaRPr lang="ru-RU" sz="1400" dirty="0"/>
          </a:p>
        </p:txBody>
      </p:sp>
    </p:spTree>
    <p:extLst>
      <p:ext uri="{BB962C8B-B14F-4D97-AF65-F5344CB8AC3E}">
        <p14:creationId xmlns:p14="http://schemas.microsoft.com/office/powerpoint/2010/main" val="253025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C4C23612-C3DA-B2CE-8CF7-EB85D6D8164C}"/>
              </a:ext>
            </a:extLst>
          </p:cNvPr>
          <p:cNvSpPr>
            <a:spLocks noGrp="1"/>
          </p:cNvSpPr>
          <p:nvPr>
            <p:ph type="body" sz="quarter" idx="10"/>
          </p:nvPr>
        </p:nvSpPr>
        <p:spPr/>
        <p:txBody>
          <a:bodyPr/>
          <a:lstStyle/>
          <a:p>
            <a:r>
              <a:rPr lang="ru-RU" dirty="0"/>
              <a:t>Невозвратный характер миграции</a:t>
            </a:r>
          </a:p>
        </p:txBody>
      </p:sp>
      <p:pic>
        <p:nvPicPr>
          <p:cNvPr id="4" name="Рисунок 3">
            <a:extLst>
              <a:ext uri="{FF2B5EF4-FFF2-40B4-BE49-F238E27FC236}">
                <a16:creationId xmlns:a16="http://schemas.microsoft.com/office/drawing/2014/main" id="{6F520B69-7F9D-9540-15EC-EBBC54866178}"/>
              </a:ext>
            </a:extLst>
          </p:cNvPr>
          <p:cNvPicPr>
            <a:picLocks noChangeAspect="1"/>
          </p:cNvPicPr>
          <p:nvPr/>
        </p:nvPicPr>
        <p:blipFill>
          <a:blip r:embed="rId2"/>
          <a:stretch>
            <a:fillRect/>
          </a:stretch>
        </p:blipFill>
        <p:spPr>
          <a:xfrm>
            <a:off x="564302" y="1724157"/>
            <a:ext cx="7077707" cy="4199123"/>
          </a:xfrm>
          <a:prstGeom prst="rect">
            <a:avLst/>
          </a:prstGeom>
        </p:spPr>
      </p:pic>
      <p:sp>
        <p:nvSpPr>
          <p:cNvPr id="6" name="TextBox 5">
            <a:extLst>
              <a:ext uri="{FF2B5EF4-FFF2-40B4-BE49-F238E27FC236}">
                <a16:creationId xmlns:a16="http://schemas.microsoft.com/office/drawing/2014/main" id="{521FA0A3-E34A-3E6F-2BD4-1F43C8C46E32}"/>
              </a:ext>
            </a:extLst>
          </p:cNvPr>
          <p:cNvSpPr txBox="1"/>
          <p:nvPr/>
        </p:nvSpPr>
        <p:spPr>
          <a:xfrm>
            <a:off x="655320" y="1063756"/>
            <a:ext cx="8752840" cy="646331"/>
          </a:xfrm>
          <a:prstGeom prst="rect">
            <a:avLst/>
          </a:prstGeom>
          <a:noFill/>
        </p:spPr>
        <p:txBody>
          <a:bodyPr wrap="square">
            <a:spAutoFit/>
          </a:bodyPr>
          <a:lstStyle/>
          <a:p>
            <a:r>
              <a:rPr lang="ru-RU" dirty="0"/>
              <a:t> «Собираетесь ли вы вернуться</a:t>
            </a:r>
          </a:p>
          <a:p>
            <a:r>
              <a:rPr lang="ru-RU" dirty="0"/>
              <a:t>на родину» (онлайн-опрос лиц, проживающих за рубежом, %), 2019, </a:t>
            </a:r>
            <a:r>
              <a:rPr lang="en-US" dirty="0"/>
              <a:t>n = 520)</a:t>
            </a:r>
            <a:endParaRPr lang="ru-RU" dirty="0"/>
          </a:p>
        </p:txBody>
      </p:sp>
    </p:spTree>
    <p:extLst>
      <p:ext uri="{BB962C8B-B14F-4D97-AF65-F5344CB8AC3E}">
        <p14:creationId xmlns:p14="http://schemas.microsoft.com/office/powerpoint/2010/main" val="33580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pic>
        <p:nvPicPr>
          <p:cNvPr id="4" name="Рисунок 3">
            <a:extLst>
              <a:ext uri="{FF2B5EF4-FFF2-40B4-BE49-F238E27FC236}">
                <a16:creationId xmlns:a16="http://schemas.microsoft.com/office/drawing/2014/main" id="{853F21A0-0EB3-2521-C0E7-0F5BB0C66F1A}"/>
              </a:ext>
            </a:extLst>
          </p:cNvPr>
          <p:cNvPicPr>
            <a:picLocks noChangeAspect="1"/>
          </p:cNvPicPr>
          <p:nvPr/>
        </p:nvPicPr>
        <p:blipFill>
          <a:blip r:embed="rId2"/>
          <a:stretch>
            <a:fillRect/>
          </a:stretch>
        </p:blipFill>
        <p:spPr>
          <a:xfrm>
            <a:off x="1348824" y="1823431"/>
            <a:ext cx="7486830" cy="4162321"/>
          </a:xfrm>
          <a:prstGeom prst="rect">
            <a:avLst/>
          </a:prstGeom>
        </p:spPr>
      </p:pic>
    </p:spTree>
    <p:extLst>
      <p:ext uri="{BB962C8B-B14F-4D97-AF65-F5344CB8AC3E}">
        <p14:creationId xmlns:p14="http://schemas.microsoft.com/office/powerpoint/2010/main" val="1872410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sp>
        <p:nvSpPr>
          <p:cNvPr id="5" name="TextBox 4">
            <a:extLst>
              <a:ext uri="{FF2B5EF4-FFF2-40B4-BE49-F238E27FC236}">
                <a16:creationId xmlns:a16="http://schemas.microsoft.com/office/drawing/2014/main" id="{5CD61DE7-D98C-C5A8-7DF1-12670B0DED50}"/>
              </a:ext>
            </a:extLst>
          </p:cNvPr>
          <p:cNvSpPr txBox="1"/>
          <p:nvPr/>
        </p:nvSpPr>
        <p:spPr>
          <a:xfrm>
            <a:off x="447473" y="1459308"/>
            <a:ext cx="6108970" cy="2585323"/>
          </a:xfrm>
          <a:prstGeom prst="rect">
            <a:avLst/>
          </a:prstGeom>
          <a:noFill/>
        </p:spPr>
        <p:txBody>
          <a:bodyPr wrap="square">
            <a:spAutoFit/>
          </a:bodyPr>
          <a:lstStyle/>
          <a:p>
            <a:pPr marL="342900" indent="-342900">
              <a:buAutoNum type="arabicPeriod"/>
            </a:pPr>
            <a:r>
              <a:rPr lang="ru-RU" b="1" dirty="0"/>
              <a:t>Экономическая ситуация:</a:t>
            </a:r>
          </a:p>
          <a:p>
            <a:pPr marL="285750" indent="-285750">
              <a:buFont typeface="Arial" panose="020B0604020202020204" pitchFamily="34" charset="0"/>
              <a:buChar char="•"/>
            </a:pPr>
            <a:r>
              <a:rPr lang="ru-RU" sz="1600" dirty="0"/>
              <a:t>системная бедность и материальный кризис в семье;</a:t>
            </a:r>
          </a:p>
          <a:p>
            <a:pPr marL="285750" indent="-285750">
              <a:buFont typeface="Arial" panose="020B0604020202020204" pitchFamily="34" charset="0"/>
              <a:buChar char="•"/>
            </a:pPr>
            <a:r>
              <a:rPr lang="ru-RU" sz="1600" dirty="0"/>
              <a:t>отсутствие рабочих мест внутри страны как таковых; в том числе — сложности с трудоустройством </a:t>
            </a:r>
          </a:p>
          <a:p>
            <a:pPr marL="285750" indent="-285750">
              <a:buFont typeface="Arial" panose="020B0604020202020204" pitchFamily="34" charset="0"/>
              <a:buChar char="•"/>
            </a:pPr>
            <a:r>
              <a:rPr lang="ru-RU" sz="1600" dirty="0"/>
              <a:t>отсутствие рабочих мест по отдельным профессиям;</a:t>
            </a:r>
          </a:p>
          <a:p>
            <a:pPr marL="285750" indent="-285750">
              <a:buFont typeface="Arial" panose="020B0604020202020204" pitchFamily="34" charset="0"/>
              <a:buChar char="•"/>
            </a:pPr>
            <a:r>
              <a:rPr lang="ru-RU" sz="1600" dirty="0"/>
              <a:t>низкий уровень заработной платы на имеющихся рабочих местах;</a:t>
            </a:r>
          </a:p>
          <a:p>
            <a:pPr marL="285750" indent="-285750">
              <a:buFont typeface="Arial" panose="020B0604020202020204" pitchFamily="34" charset="0"/>
              <a:buChar char="•"/>
            </a:pPr>
            <a:r>
              <a:rPr lang="ru-RU" sz="1600" dirty="0"/>
              <a:t>преобладание на рынке труда рабочих мест, предполагающих тяжелую монотонную работу (в том числе — в сельской местности).</a:t>
            </a:r>
          </a:p>
        </p:txBody>
      </p:sp>
      <p:pic>
        <p:nvPicPr>
          <p:cNvPr id="7" name="Рисунок 6">
            <a:extLst>
              <a:ext uri="{FF2B5EF4-FFF2-40B4-BE49-F238E27FC236}">
                <a16:creationId xmlns:a16="http://schemas.microsoft.com/office/drawing/2014/main" id="{6EE94093-56CC-7463-CE97-8F2A74BA4201}"/>
              </a:ext>
            </a:extLst>
          </p:cNvPr>
          <p:cNvPicPr>
            <a:picLocks noChangeAspect="1"/>
          </p:cNvPicPr>
          <p:nvPr/>
        </p:nvPicPr>
        <p:blipFill>
          <a:blip r:embed="rId2"/>
          <a:stretch>
            <a:fillRect/>
          </a:stretch>
        </p:blipFill>
        <p:spPr>
          <a:xfrm>
            <a:off x="6721814" y="1425181"/>
            <a:ext cx="4244043" cy="4007637"/>
          </a:xfrm>
          <a:prstGeom prst="rect">
            <a:avLst/>
          </a:prstGeom>
        </p:spPr>
      </p:pic>
    </p:spTree>
    <p:extLst>
      <p:ext uri="{BB962C8B-B14F-4D97-AF65-F5344CB8AC3E}">
        <p14:creationId xmlns:p14="http://schemas.microsoft.com/office/powerpoint/2010/main" val="393443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sp>
        <p:nvSpPr>
          <p:cNvPr id="5" name="TextBox 4">
            <a:extLst>
              <a:ext uri="{FF2B5EF4-FFF2-40B4-BE49-F238E27FC236}">
                <a16:creationId xmlns:a16="http://schemas.microsoft.com/office/drawing/2014/main" id="{5CD61DE7-D98C-C5A8-7DF1-12670B0DED50}"/>
              </a:ext>
            </a:extLst>
          </p:cNvPr>
          <p:cNvSpPr txBox="1"/>
          <p:nvPr/>
        </p:nvSpPr>
        <p:spPr>
          <a:xfrm>
            <a:off x="447473" y="1459308"/>
            <a:ext cx="6108970" cy="3108543"/>
          </a:xfrm>
          <a:prstGeom prst="rect">
            <a:avLst/>
          </a:prstGeom>
          <a:noFill/>
        </p:spPr>
        <p:txBody>
          <a:bodyPr wrap="square">
            <a:spAutoFit/>
          </a:bodyPr>
          <a:lstStyle/>
          <a:p>
            <a:r>
              <a:rPr lang="ru-RU" b="1" dirty="0"/>
              <a:t>2. Социально-психологические факторы (возрастного характера):</a:t>
            </a:r>
          </a:p>
          <a:p>
            <a:pPr marL="285750" indent="-285750">
              <a:buFont typeface="Arial" panose="020B0604020202020204" pitchFamily="34" charset="0"/>
              <a:buChar char="•"/>
            </a:pPr>
            <a:r>
              <a:rPr lang="ru-RU" sz="1600" dirty="0"/>
              <a:t>проживание на родине без родителей, тоска по родителям, которые длительное время находятся в трудовой миграции</a:t>
            </a:r>
          </a:p>
          <a:p>
            <a:pPr marL="285750" indent="-285750">
              <a:buFont typeface="Arial" panose="020B0604020202020204" pitchFamily="34" charset="0"/>
              <a:buChar char="•"/>
            </a:pPr>
            <a:r>
              <a:rPr lang="ru-RU" sz="1600" dirty="0"/>
              <a:t>депрессия, связанная с разрывом брачных отношений (у женщин зачастую усиливаемая безденежьем)</a:t>
            </a:r>
          </a:p>
          <a:p>
            <a:pPr marL="285750" indent="-285750">
              <a:buFont typeface="Arial" panose="020B0604020202020204" pitchFamily="34" charset="0"/>
              <a:buChar char="•"/>
            </a:pPr>
            <a:r>
              <a:rPr lang="ru-RU" sz="1600" dirty="0"/>
              <a:t>подражание, следование образцу: решил ехать, потому что все едут</a:t>
            </a:r>
          </a:p>
          <a:p>
            <a:pPr marL="285750" indent="-285750">
              <a:buFont typeface="Arial" panose="020B0604020202020204" pitchFamily="34" charset="0"/>
              <a:buChar char="•"/>
            </a:pPr>
            <a:r>
              <a:rPr lang="ru-RU" sz="1600" dirty="0"/>
              <a:t>выезд под влиянием супругов, брачных партнеров, девушки</a:t>
            </a:r>
          </a:p>
          <a:p>
            <a:pPr marL="285750" indent="-285750">
              <a:buFont typeface="Arial" panose="020B0604020202020204" pitchFamily="34" charset="0"/>
              <a:buChar char="•"/>
            </a:pPr>
            <a:r>
              <a:rPr lang="ru-RU" sz="1600" dirty="0"/>
              <a:t>спонтанные, немотивированные решения.</a:t>
            </a:r>
          </a:p>
        </p:txBody>
      </p:sp>
      <p:pic>
        <p:nvPicPr>
          <p:cNvPr id="4" name="Рисунок 3">
            <a:extLst>
              <a:ext uri="{FF2B5EF4-FFF2-40B4-BE49-F238E27FC236}">
                <a16:creationId xmlns:a16="http://schemas.microsoft.com/office/drawing/2014/main" id="{E539BFAF-AE55-42D3-903A-31341E21AA69}"/>
              </a:ext>
            </a:extLst>
          </p:cNvPr>
          <p:cNvPicPr>
            <a:picLocks noChangeAspect="1"/>
          </p:cNvPicPr>
          <p:nvPr/>
        </p:nvPicPr>
        <p:blipFill>
          <a:blip r:embed="rId2"/>
          <a:stretch>
            <a:fillRect/>
          </a:stretch>
        </p:blipFill>
        <p:spPr>
          <a:xfrm>
            <a:off x="6857252" y="1459308"/>
            <a:ext cx="3505144" cy="1206071"/>
          </a:xfrm>
          <a:prstGeom prst="rect">
            <a:avLst/>
          </a:prstGeom>
        </p:spPr>
      </p:pic>
      <p:pic>
        <p:nvPicPr>
          <p:cNvPr id="8" name="Рисунок 7">
            <a:extLst>
              <a:ext uri="{FF2B5EF4-FFF2-40B4-BE49-F238E27FC236}">
                <a16:creationId xmlns:a16="http://schemas.microsoft.com/office/drawing/2014/main" id="{76623DAF-8F2C-016D-1A19-FB35FF83DD85}"/>
              </a:ext>
            </a:extLst>
          </p:cNvPr>
          <p:cNvPicPr>
            <a:picLocks noChangeAspect="1"/>
          </p:cNvPicPr>
          <p:nvPr/>
        </p:nvPicPr>
        <p:blipFill>
          <a:blip r:embed="rId3"/>
          <a:stretch>
            <a:fillRect/>
          </a:stretch>
        </p:blipFill>
        <p:spPr>
          <a:xfrm>
            <a:off x="6934324" y="2775607"/>
            <a:ext cx="3758607" cy="2834030"/>
          </a:xfrm>
          <a:prstGeom prst="rect">
            <a:avLst/>
          </a:prstGeom>
        </p:spPr>
      </p:pic>
    </p:spTree>
    <p:extLst>
      <p:ext uri="{BB962C8B-B14F-4D97-AF65-F5344CB8AC3E}">
        <p14:creationId xmlns:p14="http://schemas.microsoft.com/office/powerpoint/2010/main" val="1320492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sp>
        <p:nvSpPr>
          <p:cNvPr id="5" name="TextBox 4">
            <a:extLst>
              <a:ext uri="{FF2B5EF4-FFF2-40B4-BE49-F238E27FC236}">
                <a16:creationId xmlns:a16="http://schemas.microsoft.com/office/drawing/2014/main" id="{5CD61DE7-D98C-C5A8-7DF1-12670B0DED50}"/>
              </a:ext>
            </a:extLst>
          </p:cNvPr>
          <p:cNvSpPr txBox="1"/>
          <p:nvPr/>
        </p:nvSpPr>
        <p:spPr>
          <a:xfrm>
            <a:off x="447473" y="1459308"/>
            <a:ext cx="6108970" cy="2677656"/>
          </a:xfrm>
          <a:prstGeom prst="rect">
            <a:avLst/>
          </a:prstGeom>
          <a:noFill/>
        </p:spPr>
        <p:txBody>
          <a:bodyPr wrap="square">
            <a:spAutoFit/>
          </a:bodyPr>
          <a:lstStyle/>
          <a:p>
            <a:r>
              <a:rPr lang="ru-RU" b="1" dirty="0"/>
              <a:t>3. Ситуация в сфере образования (прежде всего — высшего и среднего специального). </a:t>
            </a:r>
            <a:r>
              <a:rPr lang="ru-RU" dirty="0"/>
              <a:t>Получение качественного – эффективный социальный лифт, а способ решения экономических вопросов:</a:t>
            </a:r>
          </a:p>
          <a:p>
            <a:pPr marL="285750" indent="-285750">
              <a:buFont typeface="Arial" panose="020B0604020202020204" pitchFamily="34" charset="0"/>
              <a:buChar char="•"/>
            </a:pPr>
            <a:r>
              <a:rPr lang="ru-RU" sz="1600" dirty="0"/>
              <a:t>низкое качество высшего и среднего специального</a:t>
            </a:r>
          </a:p>
          <a:p>
            <a:pPr marL="285750" indent="-285750">
              <a:buFont typeface="Arial" panose="020B0604020202020204" pitchFamily="34" charset="0"/>
              <a:buChar char="•"/>
            </a:pPr>
            <a:r>
              <a:rPr lang="ru-RU" sz="1600" dirty="0"/>
              <a:t>образования (в том числе — слабое материально- техническое оснащение учебных заведений);</a:t>
            </a:r>
          </a:p>
          <a:p>
            <a:pPr marL="285750" indent="-285750">
              <a:buFont typeface="Arial" panose="020B0604020202020204" pitchFamily="34" charset="0"/>
              <a:buChar char="•"/>
            </a:pPr>
            <a:r>
              <a:rPr lang="ru-RU" sz="1600" dirty="0"/>
              <a:t>некомпетентность профессорско-преподавательского состава;</a:t>
            </a:r>
          </a:p>
          <a:p>
            <a:pPr marL="285750" indent="-285750">
              <a:buFont typeface="Arial" panose="020B0604020202020204" pitchFamily="34" charset="0"/>
              <a:buChar char="•"/>
            </a:pPr>
            <a:r>
              <a:rPr lang="ru-RU" sz="1600" dirty="0"/>
              <a:t>коррумпированность системы образования</a:t>
            </a:r>
          </a:p>
        </p:txBody>
      </p:sp>
      <p:pic>
        <p:nvPicPr>
          <p:cNvPr id="6" name="Рисунок 5">
            <a:extLst>
              <a:ext uri="{FF2B5EF4-FFF2-40B4-BE49-F238E27FC236}">
                <a16:creationId xmlns:a16="http://schemas.microsoft.com/office/drawing/2014/main" id="{05F02A42-BCE1-13F6-39B4-0EC285CA5AD5}"/>
              </a:ext>
            </a:extLst>
          </p:cNvPr>
          <p:cNvPicPr>
            <a:picLocks noChangeAspect="1"/>
          </p:cNvPicPr>
          <p:nvPr/>
        </p:nvPicPr>
        <p:blipFill>
          <a:blip r:embed="rId2"/>
          <a:stretch>
            <a:fillRect/>
          </a:stretch>
        </p:blipFill>
        <p:spPr>
          <a:xfrm>
            <a:off x="6774313" y="1386532"/>
            <a:ext cx="3910453" cy="2042467"/>
          </a:xfrm>
          <a:prstGeom prst="rect">
            <a:avLst/>
          </a:prstGeom>
        </p:spPr>
      </p:pic>
      <p:pic>
        <p:nvPicPr>
          <p:cNvPr id="9" name="Рисунок 8">
            <a:extLst>
              <a:ext uri="{FF2B5EF4-FFF2-40B4-BE49-F238E27FC236}">
                <a16:creationId xmlns:a16="http://schemas.microsoft.com/office/drawing/2014/main" id="{7F6D941A-E5AF-7CAB-D89C-4EE0148C22C1}"/>
              </a:ext>
            </a:extLst>
          </p:cNvPr>
          <p:cNvPicPr>
            <a:picLocks noChangeAspect="1"/>
          </p:cNvPicPr>
          <p:nvPr/>
        </p:nvPicPr>
        <p:blipFill>
          <a:blip r:embed="rId3"/>
          <a:stretch>
            <a:fillRect/>
          </a:stretch>
        </p:blipFill>
        <p:spPr>
          <a:xfrm>
            <a:off x="6556443" y="3920274"/>
            <a:ext cx="3856060" cy="1497300"/>
          </a:xfrm>
          <a:prstGeom prst="rect">
            <a:avLst/>
          </a:prstGeom>
        </p:spPr>
      </p:pic>
    </p:spTree>
    <p:extLst>
      <p:ext uri="{BB962C8B-B14F-4D97-AF65-F5344CB8AC3E}">
        <p14:creationId xmlns:p14="http://schemas.microsoft.com/office/powerpoint/2010/main" val="313107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31AA48AD-C575-462A-9971-17640CEF8A08}"/>
              </a:ext>
            </a:extLst>
          </p:cNvPr>
          <p:cNvSpPr>
            <a:spLocks noGrp="1"/>
          </p:cNvSpPr>
          <p:nvPr>
            <p:ph type="body" sz="quarter" idx="10"/>
          </p:nvPr>
        </p:nvSpPr>
        <p:spPr/>
        <p:txBody>
          <a:bodyPr/>
          <a:lstStyle/>
          <a:p>
            <a:r>
              <a:rPr lang="ru-RU" sz="4000" dirty="0"/>
              <a:t>Новые центры миграционного притяжения</a:t>
            </a:r>
          </a:p>
        </p:txBody>
      </p:sp>
      <p:pic>
        <p:nvPicPr>
          <p:cNvPr id="3" name="Рисунок 2">
            <a:extLst>
              <a:ext uri="{FF2B5EF4-FFF2-40B4-BE49-F238E27FC236}">
                <a16:creationId xmlns:a16="http://schemas.microsoft.com/office/drawing/2014/main" id="{62402F14-CA54-4AC1-B3DC-B3D3AB2DC8EA}"/>
              </a:ext>
            </a:extLst>
          </p:cNvPr>
          <p:cNvPicPr>
            <a:picLocks noChangeAspect="1"/>
          </p:cNvPicPr>
          <p:nvPr/>
        </p:nvPicPr>
        <p:blipFill>
          <a:blip r:embed="rId2"/>
          <a:stretch>
            <a:fillRect/>
          </a:stretch>
        </p:blipFill>
        <p:spPr>
          <a:xfrm>
            <a:off x="323529" y="1274018"/>
            <a:ext cx="7723191" cy="4170523"/>
          </a:xfrm>
          <a:prstGeom prst="rect">
            <a:avLst/>
          </a:prstGeom>
        </p:spPr>
      </p:pic>
      <p:sp>
        <p:nvSpPr>
          <p:cNvPr id="5" name="TextBox 4">
            <a:extLst>
              <a:ext uri="{FF2B5EF4-FFF2-40B4-BE49-F238E27FC236}">
                <a16:creationId xmlns:a16="http://schemas.microsoft.com/office/drawing/2014/main" id="{86DFB05F-38AF-8F6E-D791-4066A6787FE7}"/>
              </a:ext>
            </a:extLst>
          </p:cNvPr>
          <p:cNvSpPr txBox="1"/>
          <p:nvPr/>
        </p:nvSpPr>
        <p:spPr>
          <a:xfrm>
            <a:off x="3054485" y="3263789"/>
            <a:ext cx="6108970" cy="369332"/>
          </a:xfrm>
          <a:prstGeom prst="rect">
            <a:avLst/>
          </a:prstGeom>
          <a:noFill/>
        </p:spPr>
        <p:txBody>
          <a:bodyPr wrap="square">
            <a:spAutoFit/>
          </a:bodyPr>
          <a:lstStyle/>
          <a:p>
            <a:r>
              <a:rPr lang="ru-RU" b="0" dirty="0">
                <a:effectLst/>
              </a:rPr>
              <a:t> </a:t>
            </a:r>
            <a:endParaRPr lang="ru-RU" dirty="0"/>
          </a:p>
        </p:txBody>
      </p:sp>
      <p:sp>
        <p:nvSpPr>
          <p:cNvPr id="13" name="TextBox 12">
            <a:extLst>
              <a:ext uri="{FF2B5EF4-FFF2-40B4-BE49-F238E27FC236}">
                <a16:creationId xmlns:a16="http://schemas.microsoft.com/office/drawing/2014/main" id="{5D71A98C-9505-5940-CEB5-1592A3C4AF77}"/>
              </a:ext>
            </a:extLst>
          </p:cNvPr>
          <p:cNvSpPr txBox="1"/>
          <p:nvPr/>
        </p:nvSpPr>
        <p:spPr>
          <a:xfrm>
            <a:off x="8046720" y="1493520"/>
            <a:ext cx="3464560" cy="2308324"/>
          </a:xfrm>
          <a:prstGeom prst="rect">
            <a:avLst/>
          </a:prstGeom>
          <a:noFill/>
        </p:spPr>
        <p:txBody>
          <a:bodyPr wrap="square" rtlCol="0">
            <a:spAutoFit/>
          </a:bodyPr>
          <a:lstStyle/>
          <a:p>
            <a:r>
              <a:rPr lang="ru-RU" dirty="0"/>
              <a:t>Более 40% всех международных мигрантов в 2020 году (115 млн) родились в Азии, около 20% из них – происходят всего из 6 стран – Индии, Китая, </a:t>
            </a:r>
            <a:r>
              <a:rPr lang="ru-RU" dirty="0" err="1"/>
              <a:t>Бангладеша</a:t>
            </a:r>
            <a:r>
              <a:rPr lang="ru-RU" dirty="0"/>
              <a:t>, Пакистана, Филиппин и Афганистана. </a:t>
            </a:r>
          </a:p>
        </p:txBody>
      </p:sp>
    </p:spTree>
    <p:extLst>
      <p:ext uri="{BB962C8B-B14F-4D97-AF65-F5344CB8AC3E}">
        <p14:creationId xmlns:p14="http://schemas.microsoft.com/office/powerpoint/2010/main" val="3027831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sp>
        <p:nvSpPr>
          <p:cNvPr id="5" name="TextBox 4">
            <a:extLst>
              <a:ext uri="{FF2B5EF4-FFF2-40B4-BE49-F238E27FC236}">
                <a16:creationId xmlns:a16="http://schemas.microsoft.com/office/drawing/2014/main" id="{5CD61DE7-D98C-C5A8-7DF1-12670B0DED50}"/>
              </a:ext>
            </a:extLst>
          </p:cNvPr>
          <p:cNvSpPr txBox="1"/>
          <p:nvPr/>
        </p:nvSpPr>
        <p:spPr>
          <a:xfrm>
            <a:off x="447473" y="1459308"/>
            <a:ext cx="6108970" cy="3016210"/>
          </a:xfrm>
          <a:prstGeom prst="rect">
            <a:avLst/>
          </a:prstGeom>
          <a:noFill/>
        </p:spPr>
        <p:txBody>
          <a:bodyPr wrap="square">
            <a:spAutoFit/>
          </a:bodyPr>
          <a:lstStyle/>
          <a:p>
            <a:r>
              <a:rPr lang="ru-RU" b="1" dirty="0"/>
              <a:t>4. Политические факторы. </a:t>
            </a:r>
            <a:r>
              <a:rPr lang="ru-RU" dirty="0"/>
              <a:t>В</a:t>
            </a:r>
            <a:r>
              <a:rPr lang="ru-RU" sz="1500" dirty="0"/>
              <a:t>осприятие молодыми людьми политической системы и государственных услуг (образование, здравоохранение, социальная защита), своих возможностей, в том числе — уровень уверенности в будущем, возможность планировать свою жизнь и жизнь своих детей.</a:t>
            </a:r>
          </a:p>
          <a:p>
            <a:r>
              <a:rPr lang="ru-RU" sz="1600" dirty="0"/>
              <a:t>низкое качество высшего и среднего специального</a:t>
            </a:r>
          </a:p>
          <a:p>
            <a:pPr marL="285750" indent="-285750">
              <a:buFont typeface="Arial" panose="020B0604020202020204" pitchFamily="34" charset="0"/>
              <a:buChar char="•"/>
            </a:pPr>
            <a:endParaRPr lang="ru-RU" sz="1600" dirty="0"/>
          </a:p>
          <a:p>
            <a:r>
              <a:rPr lang="ru-RU" sz="1600" dirty="0">
                <a:solidFill>
                  <a:srgbClr val="C00000"/>
                </a:solidFill>
              </a:rPr>
              <a:t>Для высококвалифицированной молодежи коррупция, бюрократия на всех уровнях, безнаказанность</a:t>
            </a:r>
          </a:p>
          <a:p>
            <a:r>
              <a:rPr lang="ru-RU" sz="1600" dirty="0">
                <a:solidFill>
                  <a:srgbClr val="C00000"/>
                </a:solidFill>
              </a:rPr>
              <a:t>и безответственность чиновников зачастую стоит на</a:t>
            </a:r>
          </a:p>
          <a:p>
            <a:r>
              <a:rPr lang="ru-RU" sz="1600" dirty="0">
                <a:solidFill>
                  <a:srgbClr val="C00000"/>
                </a:solidFill>
              </a:rPr>
              <a:t>первом месте, выше безработицы, низкого уровня</a:t>
            </a:r>
          </a:p>
          <a:p>
            <a:r>
              <a:rPr lang="ru-RU" sz="1600" dirty="0">
                <a:solidFill>
                  <a:srgbClr val="C00000"/>
                </a:solidFill>
              </a:rPr>
              <a:t>заработной платы, отсутствия социальных гарантий</a:t>
            </a:r>
          </a:p>
        </p:txBody>
      </p:sp>
      <p:pic>
        <p:nvPicPr>
          <p:cNvPr id="4" name="Рисунок 3">
            <a:extLst>
              <a:ext uri="{FF2B5EF4-FFF2-40B4-BE49-F238E27FC236}">
                <a16:creationId xmlns:a16="http://schemas.microsoft.com/office/drawing/2014/main" id="{C9C3B32B-3BC7-6937-D824-9FD1013CE581}"/>
              </a:ext>
            </a:extLst>
          </p:cNvPr>
          <p:cNvPicPr>
            <a:picLocks noChangeAspect="1"/>
          </p:cNvPicPr>
          <p:nvPr/>
        </p:nvPicPr>
        <p:blipFill>
          <a:blip r:embed="rId2"/>
          <a:stretch>
            <a:fillRect/>
          </a:stretch>
        </p:blipFill>
        <p:spPr>
          <a:xfrm>
            <a:off x="6745609" y="1459308"/>
            <a:ext cx="3506246" cy="1745501"/>
          </a:xfrm>
          <a:prstGeom prst="rect">
            <a:avLst/>
          </a:prstGeom>
        </p:spPr>
      </p:pic>
    </p:spTree>
    <p:extLst>
      <p:ext uri="{BB962C8B-B14F-4D97-AF65-F5344CB8AC3E}">
        <p14:creationId xmlns:p14="http://schemas.microsoft.com/office/powerpoint/2010/main" val="213796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Мотивы и драйверы молодежной миграции</a:t>
            </a:r>
          </a:p>
        </p:txBody>
      </p:sp>
      <p:pic>
        <p:nvPicPr>
          <p:cNvPr id="8" name="Рисунок 7">
            <a:extLst>
              <a:ext uri="{FF2B5EF4-FFF2-40B4-BE49-F238E27FC236}">
                <a16:creationId xmlns:a16="http://schemas.microsoft.com/office/drawing/2014/main" id="{EBF8BA4D-5F65-93B6-ED46-D529598C95B2}"/>
              </a:ext>
            </a:extLst>
          </p:cNvPr>
          <p:cNvPicPr>
            <a:picLocks noChangeAspect="1"/>
          </p:cNvPicPr>
          <p:nvPr/>
        </p:nvPicPr>
        <p:blipFill>
          <a:blip r:embed="rId2"/>
          <a:stretch>
            <a:fillRect/>
          </a:stretch>
        </p:blipFill>
        <p:spPr>
          <a:xfrm>
            <a:off x="401936" y="3710525"/>
            <a:ext cx="6539911" cy="1318653"/>
          </a:xfrm>
          <a:prstGeom prst="rect">
            <a:avLst/>
          </a:prstGeom>
        </p:spPr>
      </p:pic>
      <p:pic>
        <p:nvPicPr>
          <p:cNvPr id="10" name="Рисунок 9">
            <a:extLst>
              <a:ext uri="{FF2B5EF4-FFF2-40B4-BE49-F238E27FC236}">
                <a16:creationId xmlns:a16="http://schemas.microsoft.com/office/drawing/2014/main" id="{1724E2B1-ED65-0822-95B1-08BE91EC1138}"/>
              </a:ext>
            </a:extLst>
          </p:cNvPr>
          <p:cNvPicPr>
            <a:picLocks noChangeAspect="1"/>
          </p:cNvPicPr>
          <p:nvPr/>
        </p:nvPicPr>
        <p:blipFill>
          <a:blip r:embed="rId3"/>
          <a:stretch>
            <a:fillRect/>
          </a:stretch>
        </p:blipFill>
        <p:spPr>
          <a:xfrm>
            <a:off x="411541" y="1955155"/>
            <a:ext cx="6539911" cy="1301348"/>
          </a:xfrm>
          <a:prstGeom prst="rect">
            <a:avLst/>
          </a:prstGeom>
        </p:spPr>
      </p:pic>
      <p:sp>
        <p:nvSpPr>
          <p:cNvPr id="11" name="TextBox 10">
            <a:extLst>
              <a:ext uri="{FF2B5EF4-FFF2-40B4-BE49-F238E27FC236}">
                <a16:creationId xmlns:a16="http://schemas.microsoft.com/office/drawing/2014/main" id="{8D68C872-1917-7823-9EFD-42695EF862D0}"/>
              </a:ext>
            </a:extLst>
          </p:cNvPr>
          <p:cNvSpPr txBox="1"/>
          <p:nvPr/>
        </p:nvSpPr>
        <p:spPr>
          <a:xfrm>
            <a:off x="2404878" y="1593308"/>
            <a:ext cx="1267014" cy="369332"/>
          </a:xfrm>
          <a:prstGeom prst="rect">
            <a:avLst/>
          </a:prstGeom>
          <a:noFill/>
        </p:spPr>
        <p:txBody>
          <a:bodyPr wrap="none" rtlCol="0">
            <a:spAutoFit/>
          </a:bodyPr>
          <a:lstStyle/>
          <a:p>
            <a:r>
              <a:rPr lang="ru-RU" dirty="0">
                <a:solidFill>
                  <a:srgbClr val="C00000"/>
                </a:solidFill>
              </a:rPr>
              <a:t>Казахстан</a:t>
            </a:r>
          </a:p>
        </p:txBody>
      </p:sp>
      <p:sp>
        <p:nvSpPr>
          <p:cNvPr id="12" name="TextBox 11">
            <a:extLst>
              <a:ext uri="{FF2B5EF4-FFF2-40B4-BE49-F238E27FC236}">
                <a16:creationId xmlns:a16="http://schemas.microsoft.com/office/drawing/2014/main" id="{C3403BFC-9A64-62A3-1D8C-2E8AE7B16BBA}"/>
              </a:ext>
            </a:extLst>
          </p:cNvPr>
          <p:cNvSpPr txBox="1"/>
          <p:nvPr/>
        </p:nvSpPr>
        <p:spPr>
          <a:xfrm>
            <a:off x="2284904" y="3334218"/>
            <a:ext cx="1564724" cy="369332"/>
          </a:xfrm>
          <a:prstGeom prst="rect">
            <a:avLst/>
          </a:prstGeom>
          <a:noFill/>
        </p:spPr>
        <p:txBody>
          <a:bodyPr wrap="none" rtlCol="0">
            <a:spAutoFit/>
          </a:bodyPr>
          <a:lstStyle/>
          <a:p>
            <a:r>
              <a:rPr lang="ru-RU" dirty="0">
                <a:solidFill>
                  <a:srgbClr val="C00000"/>
                </a:solidFill>
              </a:rPr>
              <a:t>Таджикистан</a:t>
            </a:r>
          </a:p>
        </p:txBody>
      </p:sp>
      <p:pic>
        <p:nvPicPr>
          <p:cNvPr id="14" name="Рисунок 13">
            <a:extLst>
              <a:ext uri="{FF2B5EF4-FFF2-40B4-BE49-F238E27FC236}">
                <a16:creationId xmlns:a16="http://schemas.microsoft.com/office/drawing/2014/main" id="{C0CDD463-6257-30A3-E0DE-A7431F9E7DE4}"/>
              </a:ext>
            </a:extLst>
          </p:cNvPr>
          <p:cNvPicPr>
            <a:picLocks noChangeAspect="1"/>
          </p:cNvPicPr>
          <p:nvPr/>
        </p:nvPicPr>
        <p:blipFill>
          <a:blip r:embed="rId4"/>
          <a:stretch>
            <a:fillRect/>
          </a:stretch>
        </p:blipFill>
        <p:spPr>
          <a:xfrm>
            <a:off x="401937" y="5400352"/>
            <a:ext cx="6867669" cy="1349142"/>
          </a:xfrm>
          <a:prstGeom prst="rect">
            <a:avLst/>
          </a:prstGeom>
        </p:spPr>
      </p:pic>
      <p:sp>
        <p:nvSpPr>
          <p:cNvPr id="15" name="TextBox 14">
            <a:extLst>
              <a:ext uri="{FF2B5EF4-FFF2-40B4-BE49-F238E27FC236}">
                <a16:creationId xmlns:a16="http://schemas.microsoft.com/office/drawing/2014/main" id="{A60DFB33-00FD-F7DB-82B6-5AC1EA385C84}"/>
              </a:ext>
            </a:extLst>
          </p:cNvPr>
          <p:cNvSpPr txBox="1"/>
          <p:nvPr/>
        </p:nvSpPr>
        <p:spPr>
          <a:xfrm>
            <a:off x="2299196" y="5047559"/>
            <a:ext cx="1382301" cy="369332"/>
          </a:xfrm>
          <a:prstGeom prst="rect">
            <a:avLst/>
          </a:prstGeom>
          <a:noFill/>
        </p:spPr>
        <p:txBody>
          <a:bodyPr wrap="none" rtlCol="0">
            <a:spAutoFit/>
          </a:bodyPr>
          <a:lstStyle/>
          <a:p>
            <a:r>
              <a:rPr lang="ru-RU" dirty="0">
                <a:solidFill>
                  <a:srgbClr val="C00000"/>
                </a:solidFill>
              </a:rPr>
              <a:t>Узбекистан</a:t>
            </a:r>
          </a:p>
        </p:txBody>
      </p:sp>
      <p:sp>
        <p:nvSpPr>
          <p:cNvPr id="19" name="TextBox 18">
            <a:extLst>
              <a:ext uri="{FF2B5EF4-FFF2-40B4-BE49-F238E27FC236}">
                <a16:creationId xmlns:a16="http://schemas.microsoft.com/office/drawing/2014/main" id="{040E5D2E-6771-7CDB-A469-36CFB570FE0D}"/>
              </a:ext>
            </a:extLst>
          </p:cNvPr>
          <p:cNvSpPr txBox="1"/>
          <p:nvPr/>
        </p:nvSpPr>
        <p:spPr>
          <a:xfrm>
            <a:off x="6941847" y="1501132"/>
            <a:ext cx="5091268" cy="4401205"/>
          </a:xfrm>
          <a:prstGeom prst="rect">
            <a:avLst/>
          </a:prstGeom>
          <a:noFill/>
        </p:spPr>
        <p:txBody>
          <a:bodyPr wrap="square">
            <a:spAutoFit/>
          </a:bodyPr>
          <a:lstStyle/>
          <a:p>
            <a:pPr marL="285750" indent="-285750">
              <a:buFont typeface="Arial" panose="020B0604020202020204" pitchFamily="34" charset="0"/>
              <a:buChar char="•"/>
            </a:pPr>
            <a:r>
              <a:rPr lang="ru-RU" sz="1400" dirty="0"/>
              <a:t>высокооплачиваемая работа, поиск средств к существованию;</a:t>
            </a:r>
          </a:p>
          <a:p>
            <a:pPr marL="285750" indent="-285750">
              <a:buFont typeface="Arial" panose="020B0604020202020204" pitchFamily="34" charset="0"/>
              <a:buChar char="•"/>
            </a:pPr>
            <a:r>
              <a:rPr lang="ru-RU" sz="1400" dirty="0"/>
              <a:t>стремление получить качественное образование и</a:t>
            </a:r>
          </a:p>
          <a:p>
            <a:pPr marL="285750" indent="-285750">
              <a:buFont typeface="Arial" panose="020B0604020202020204" pitchFamily="34" charset="0"/>
              <a:buChar char="•"/>
            </a:pPr>
            <a:r>
              <a:rPr lang="ru-RU" sz="1400" dirty="0"/>
              <a:t>доступ к социальным лифтам;</a:t>
            </a:r>
          </a:p>
          <a:p>
            <a:pPr marL="285750" indent="-285750">
              <a:buFont typeface="Arial" panose="020B0604020202020204" pitchFamily="34" charset="0"/>
              <a:buChar char="•"/>
            </a:pPr>
            <a:r>
              <a:rPr lang="ru-RU" sz="1400" dirty="0"/>
              <a:t>желание увидеть мир и быть вовлеченными в глобальные процессы;</a:t>
            </a:r>
          </a:p>
          <a:p>
            <a:pPr marL="285750" indent="-285750">
              <a:buFont typeface="Arial" panose="020B0604020202020204" pitchFamily="34" charset="0"/>
              <a:buChar char="•"/>
            </a:pPr>
            <a:r>
              <a:rPr lang="ru-RU" sz="1400" dirty="0"/>
              <a:t>внешнее стимулирование, связанное с тем, что экономически развитые государства заинтересованы в притоке молодежи </a:t>
            </a:r>
          </a:p>
          <a:p>
            <a:pPr marL="285750" indent="-285750">
              <a:buFont typeface="Arial" panose="020B0604020202020204" pitchFamily="34" charset="0"/>
              <a:buChar char="•"/>
            </a:pPr>
            <a:r>
              <a:rPr lang="ru-RU" sz="1400" dirty="0"/>
              <a:t>опасения национальных и других меньшинств за</a:t>
            </a:r>
          </a:p>
          <a:p>
            <a:pPr marL="285750" indent="-285750">
              <a:buFont typeface="Arial" panose="020B0604020202020204" pitchFamily="34" charset="0"/>
              <a:buChar char="•"/>
            </a:pPr>
            <a:r>
              <a:rPr lang="ru-RU" sz="1400" dirty="0"/>
              <a:t>перспективы своего существования, связанные с</a:t>
            </a:r>
          </a:p>
          <a:p>
            <a:pPr marL="285750" indent="-285750">
              <a:buFont typeface="Arial" panose="020B0604020202020204" pitchFamily="34" charset="0"/>
              <a:buChar char="•"/>
            </a:pPr>
            <a:r>
              <a:rPr lang="ru-RU" sz="1400" dirty="0"/>
              <a:t>устойчивым трендом на исламизацию, в том числе</a:t>
            </a:r>
          </a:p>
          <a:p>
            <a:pPr marL="285750" indent="-285750">
              <a:buFont typeface="Arial" panose="020B0604020202020204" pitchFamily="34" charset="0"/>
              <a:buChar char="•"/>
            </a:pPr>
            <a:r>
              <a:rPr lang="ru-RU" sz="1400" dirty="0"/>
              <a:t>агрессивную;</a:t>
            </a:r>
          </a:p>
          <a:p>
            <a:pPr marL="285750" indent="-285750">
              <a:buFont typeface="Arial" panose="020B0604020202020204" pitchFamily="34" charset="0"/>
              <a:buChar char="•"/>
            </a:pPr>
            <a:r>
              <a:rPr lang="ru-RU" sz="1400" dirty="0"/>
              <a:t>стремление избавиться от давления общественного мнения местных сообществ, а также со стороны семьи и близких;</a:t>
            </a:r>
          </a:p>
          <a:p>
            <a:pPr marL="285750" indent="-285750">
              <a:buFont typeface="Arial" panose="020B0604020202020204" pitchFamily="34" charset="0"/>
              <a:buChar char="•"/>
            </a:pPr>
            <a:r>
              <a:rPr lang="ru-RU" sz="1400" dirty="0"/>
              <a:t>поиск перспектив для самореализации и возможности изменить свою жизнь;</a:t>
            </a:r>
          </a:p>
          <a:p>
            <a:pPr marL="285750" indent="-285750">
              <a:buFont typeface="Arial" panose="020B0604020202020204" pitchFamily="34" charset="0"/>
              <a:buChar char="•"/>
            </a:pPr>
            <a:r>
              <a:rPr lang="ru-RU" sz="1400" dirty="0"/>
              <a:t>воздействие привлекательного образа жизни, созданного СМИ и социальными сетями.</a:t>
            </a:r>
          </a:p>
        </p:txBody>
      </p:sp>
    </p:spTree>
    <p:extLst>
      <p:ext uri="{BB962C8B-B14F-4D97-AF65-F5344CB8AC3E}">
        <p14:creationId xmlns:p14="http://schemas.microsoft.com/office/powerpoint/2010/main" val="26028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dirty="0"/>
              <a:t>Факторы, стимулирующие миграцию молодежи</a:t>
            </a:r>
          </a:p>
        </p:txBody>
      </p:sp>
      <p:sp>
        <p:nvSpPr>
          <p:cNvPr id="4" name="TextBox 3">
            <a:extLst>
              <a:ext uri="{FF2B5EF4-FFF2-40B4-BE49-F238E27FC236}">
                <a16:creationId xmlns:a16="http://schemas.microsoft.com/office/drawing/2014/main" id="{D769D8BF-9A05-40E6-7F69-18D8113681BC}"/>
              </a:ext>
            </a:extLst>
          </p:cNvPr>
          <p:cNvSpPr txBox="1"/>
          <p:nvPr/>
        </p:nvSpPr>
        <p:spPr>
          <a:xfrm>
            <a:off x="749030" y="1460666"/>
            <a:ext cx="6108970" cy="4801314"/>
          </a:xfrm>
          <a:prstGeom prst="rect">
            <a:avLst/>
          </a:prstGeom>
          <a:noFill/>
        </p:spPr>
        <p:txBody>
          <a:bodyPr wrap="square">
            <a:spAutoFit/>
          </a:bodyPr>
          <a:lstStyle/>
          <a:p>
            <a:pPr marL="285750" indent="-285750">
              <a:buFont typeface="Arial" panose="020B0604020202020204" pitchFamily="34" charset="0"/>
              <a:buChar char="•"/>
            </a:pPr>
            <a:r>
              <a:rPr lang="ru-RU" dirty="0"/>
              <a:t>наличие работы и ее разнообразие, более</a:t>
            </a:r>
          </a:p>
          <a:p>
            <a:r>
              <a:rPr lang="ru-RU" dirty="0"/>
              <a:t>высокие заработки по сравнению с оплатой труда на</a:t>
            </a:r>
          </a:p>
          <a:p>
            <a:r>
              <a:rPr lang="ru-RU" dirty="0"/>
              <a:t>Родине</a:t>
            </a:r>
          </a:p>
          <a:p>
            <a:pPr marL="285750" indent="-285750">
              <a:buFont typeface="Arial" panose="020B0604020202020204" pitchFamily="34" charset="0"/>
              <a:buChar char="•"/>
            </a:pPr>
            <a:r>
              <a:rPr lang="ru-RU" dirty="0"/>
              <a:t>наличие механизмов, упрощающих регистрацию и трудоустройство в рамках ЕАЭС</a:t>
            </a:r>
          </a:p>
          <a:p>
            <a:pPr marL="285750" indent="-285750">
              <a:buFont typeface="Arial" panose="020B0604020202020204" pitchFamily="34" charset="0"/>
              <a:buChar char="•"/>
            </a:pPr>
            <a:r>
              <a:rPr lang="ru-RU" dirty="0"/>
              <a:t>наличие </a:t>
            </a:r>
            <a:r>
              <a:rPr lang="ru-RU" dirty="0" err="1"/>
              <a:t>мигрантских</a:t>
            </a:r>
            <a:r>
              <a:rPr lang="ru-RU" dirty="0"/>
              <a:t> сетей </a:t>
            </a:r>
          </a:p>
          <a:p>
            <a:pPr marL="285750" indent="-285750">
              <a:buFont typeface="Arial" panose="020B0604020202020204" pitchFamily="34" charset="0"/>
              <a:buChar char="•"/>
            </a:pPr>
            <a:r>
              <a:rPr lang="ru-RU" dirty="0"/>
              <a:t>наличие установленных успешных связей с работодателем</a:t>
            </a:r>
          </a:p>
          <a:p>
            <a:pPr marL="285750" indent="-285750">
              <a:buFont typeface="Arial" panose="020B0604020202020204" pitchFamily="34" charset="0"/>
              <a:buChar char="•"/>
            </a:pPr>
            <a:r>
              <a:rPr lang="ru-RU" dirty="0"/>
              <a:t>доступность и качество государственных гарантий в</a:t>
            </a:r>
          </a:p>
          <a:p>
            <a:pPr marL="285750" indent="-285750">
              <a:buFont typeface="Arial" panose="020B0604020202020204" pitchFamily="34" charset="0"/>
              <a:buChar char="•"/>
            </a:pPr>
            <a:r>
              <a:rPr lang="ru-RU" dirty="0"/>
              <a:t>стране пребывания</a:t>
            </a:r>
          </a:p>
          <a:p>
            <a:pPr marL="285750" indent="-285750">
              <a:buFont typeface="Arial" panose="020B0604020202020204" pitchFamily="34" charset="0"/>
              <a:buChar char="•"/>
            </a:pPr>
            <a:r>
              <a:rPr lang="ru-RU" dirty="0"/>
              <a:t>качественное (иногда — и более доступное) образование и работа;</a:t>
            </a:r>
          </a:p>
          <a:p>
            <a:pPr marL="285750" indent="-285750">
              <a:buFont typeface="Arial" panose="020B0604020202020204" pitchFamily="34" charset="0"/>
              <a:buChar char="•"/>
            </a:pPr>
            <a:r>
              <a:rPr lang="ru-RU" dirty="0"/>
              <a:t>личная свобода, личное пространство, возможность</a:t>
            </a:r>
          </a:p>
          <a:p>
            <a:pPr marL="285750" indent="-285750">
              <a:buFont typeface="Arial" panose="020B0604020202020204" pitchFamily="34" charset="0"/>
              <a:buChar char="•"/>
            </a:pPr>
            <a:r>
              <a:rPr lang="ru-RU" dirty="0"/>
              <a:t>высказывать и отстаивать личное мнение: </a:t>
            </a:r>
          </a:p>
          <a:p>
            <a:pPr marL="285750" indent="-285750">
              <a:buFont typeface="Arial" panose="020B0604020202020204" pitchFamily="34" charset="0"/>
              <a:buChar char="•"/>
            </a:pPr>
            <a:r>
              <a:rPr lang="ru-RU" dirty="0"/>
              <a:t>хорошие перспективы для детей: инфраструктура,</a:t>
            </a:r>
          </a:p>
          <a:p>
            <a:pPr marL="285750" indent="-285750">
              <a:buFont typeface="Arial" panose="020B0604020202020204" pitchFamily="34" charset="0"/>
              <a:buChar char="•"/>
            </a:pPr>
            <a:r>
              <a:rPr lang="ru-RU" dirty="0"/>
              <a:t>человеческий капитал, качественное образование,</a:t>
            </a:r>
          </a:p>
          <a:p>
            <a:pPr marL="285750" indent="-285750">
              <a:buFont typeface="Arial" panose="020B0604020202020204" pitchFamily="34" charset="0"/>
              <a:buChar char="•"/>
            </a:pPr>
            <a:r>
              <a:rPr lang="ru-RU" dirty="0"/>
              <a:t>государственная политика, медицинская поддержка</a:t>
            </a:r>
          </a:p>
        </p:txBody>
      </p:sp>
      <p:pic>
        <p:nvPicPr>
          <p:cNvPr id="6" name="Рисунок 5">
            <a:extLst>
              <a:ext uri="{FF2B5EF4-FFF2-40B4-BE49-F238E27FC236}">
                <a16:creationId xmlns:a16="http://schemas.microsoft.com/office/drawing/2014/main" id="{3738A6F9-240E-C7EB-5343-A53ADC112670}"/>
              </a:ext>
            </a:extLst>
          </p:cNvPr>
          <p:cNvPicPr>
            <a:picLocks noChangeAspect="1"/>
          </p:cNvPicPr>
          <p:nvPr/>
        </p:nvPicPr>
        <p:blipFill>
          <a:blip r:embed="rId2"/>
          <a:stretch>
            <a:fillRect/>
          </a:stretch>
        </p:blipFill>
        <p:spPr>
          <a:xfrm>
            <a:off x="7031225" y="1567669"/>
            <a:ext cx="4411745" cy="3490713"/>
          </a:xfrm>
          <a:prstGeom prst="rect">
            <a:avLst/>
          </a:prstGeom>
        </p:spPr>
      </p:pic>
    </p:spTree>
    <p:extLst>
      <p:ext uri="{BB962C8B-B14F-4D97-AF65-F5344CB8AC3E}">
        <p14:creationId xmlns:p14="http://schemas.microsoft.com/office/powerpoint/2010/main" val="607347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sz="4000" dirty="0"/>
              <a:t>Факторы, сдерживающие миграцию молодежи или приводящие к возврату</a:t>
            </a:r>
          </a:p>
        </p:txBody>
      </p:sp>
      <p:sp>
        <p:nvSpPr>
          <p:cNvPr id="5" name="TextBox 4">
            <a:extLst>
              <a:ext uri="{FF2B5EF4-FFF2-40B4-BE49-F238E27FC236}">
                <a16:creationId xmlns:a16="http://schemas.microsoft.com/office/drawing/2014/main" id="{B90BC2A5-A1AA-ECA1-CFE4-0F465C1AF073}"/>
              </a:ext>
            </a:extLst>
          </p:cNvPr>
          <p:cNvSpPr txBox="1"/>
          <p:nvPr/>
        </p:nvSpPr>
        <p:spPr>
          <a:xfrm>
            <a:off x="252919" y="1225689"/>
            <a:ext cx="11206264" cy="5847755"/>
          </a:xfrm>
          <a:prstGeom prst="rect">
            <a:avLst/>
          </a:prstGeom>
          <a:noFill/>
        </p:spPr>
        <p:txBody>
          <a:bodyPr wrap="square">
            <a:spAutoFit/>
          </a:bodyPr>
          <a:lstStyle/>
          <a:p>
            <a:r>
              <a:rPr lang="ru-RU" sz="1700" dirty="0"/>
              <a:t>1. </a:t>
            </a:r>
            <a:r>
              <a:rPr lang="ru-RU" sz="1700" b="1" dirty="0"/>
              <a:t>Родственные связи </a:t>
            </a:r>
            <a:r>
              <a:rPr lang="ru-RU" sz="1700" dirty="0"/>
              <a:t>— как правило, необходимость поддержки престарелых родителей, привычка</a:t>
            </a:r>
          </a:p>
          <a:p>
            <a:r>
              <a:rPr lang="ru-RU" sz="1700" dirty="0"/>
              <a:t>жить в семье, друзья, комфортное окружение, наличие маленьких детей, с которыми трудно адаптироваться на новом месте. </a:t>
            </a:r>
          </a:p>
          <a:p>
            <a:endParaRPr lang="ru-RU" sz="1700" dirty="0"/>
          </a:p>
          <a:p>
            <a:r>
              <a:rPr lang="ru-RU" sz="1700" dirty="0"/>
              <a:t>2. </a:t>
            </a:r>
            <a:r>
              <a:rPr lang="ru-RU" sz="1700" b="1" dirty="0"/>
              <a:t>«Чувство Родины», </a:t>
            </a:r>
            <a:r>
              <a:rPr lang="ru-RU" sz="1700" dirty="0"/>
              <a:t>привязанность к местной культуре, ощущение комфорта жить там, где все известно и понятно, желание послужить развитию своей страны, что-то улучшить. </a:t>
            </a:r>
          </a:p>
          <a:p>
            <a:endParaRPr lang="ru-RU" sz="1700" dirty="0"/>
          </a:p>
          <a:p>
            <a:r>
              <a:rPr lang="ru-RU" sz="1700" dirty="0"/>
              <a:t>3. </a:t>
            </a:r>
            <a:r>
              <a:rPr lang="ru-RU" sz="1700" b="1" dirty="0"/>
              <a:t>Отсутствие проблем </a:t>
            </a:r>
            <a:r>
              <a:rPr lang="ru-RU" sz="1700" dirty="0"/>
              <a:t>— наличие своего жилья, стабильной и хорошо оплачиваемой работы или средне- и долгосрочных контрактных отношений с компанией-работодателем, перспективы профессионального и карьерного роста, связанные с низкой конкуренцией, собственный бизнес. </a:t>
            </a:r>
          </a:p>
          <a:p>
            <a:endParaRPr lang="ru-RU" sz="1700" dirty="0"/>
          </a:p>
          <a:p>
            <a:r>
              <a:rPr lang="ru-RU" sz="1700" dirty="0"/>
              <a:t>4. </a:t>
            </a:r>
            <a:r>
              <a:rPr lang="ru-RU" sz="1700" b="1" dirty="0"/>
              <a:t>Характер труда, оплаты труда, условия быта за рубежом</a:t>
            </a:r>
            <a:r>
              <a:rPr lang="ru-RU" sz="1700" dirty="0"/>
              <a:t>: работа перестала быть прибыльной, долги</a:t>
            </a:r>
          </a:p>
          <a:p>
            <a:endParaRPr lang="ru-RU" sz="1700" dirty="0"/>
          </a:p>
          <a:p>
            <a:r>
              <a:rPr lang="ru-RU" sz="1700" dirty="0"/>
              <a:t>5. </a:t>
            </a:r>
            <a:r>
              <a:rPr lang="ru-RU" sz="1700" b="1" dirty="0"/>
              <a:t>Причины, связанные со здоровьем </a:t>
            </a:r>
            <a:r>
              <a:rPr lang="ru-RU" sz="1700" dirty="0"/>
              <a:t>— резко ухудшилось состояние здоровья, возникла необходимость в дорогостоящей операции, получил травму</a:t>
            </a:r>
          </a:p>
          <a:p>
            <a:endParaRPr lang="ru-RU" sz="1700" dirty="0"/>
          </a:p>
          <a:p>
            <a:r>
              <a:rPr lang="ru-RU" sz="1700" dirty="0"/>
              <a:t>6. </a:t>
            </a:r>
            <a:r>
              <a:rPr lang="ru-RU" sz="1700" b="1" dirty="0"/>
              <a:t>Административно-политические и технические при</a:t>
            </a:r>
            <a:r>
              <a:rPr lang="ru-RU" sz="1700" dirty="0"/>
              <a:t>чины как личного, так и международного характера</a:t>
            </a:r>
          </a:p>
          <a:p>
            <a:endParaRPr lang="ru-RU" sz="1700" dirty="0"/>
          </a:p>
          <a:p>
            <a:r>
              <a:rPr lang="ru-RU" sz="1700" dirty="0"/>
              <a:t>7. </a:t>
            </a:r>
            <a:r>
              <a:rPr lang="ru-RU" sz="1700" b="1" dirty="0" err="1"/>
              <a:t>Достиженческо</a:t>
            </a:r>
            <a:r>
              <a:rPr lang="ru-RU" sz="1700" b="1" dirty="0"/>
              <a:t>-патриотические причины</a:t>
            </a:r>
            <a:r>
              <a:rPr lang="ru-RU" sz="1700" dirty="0"/>
              <a:t>: • достиг поставленной цели (накопил деньги на жилье, семью; завершил обучение в университете); • изначально планировал вернуться.</a:t>
            </a:r>
          </a:p>
          <a:p>
            <a:endParaRPr lang="ru-RU" sz="1700" dirty="0"/>
          </a:p>
          <a:p>
            <a:endParaRPr lang="ru-RU" sz="1700" dirty="0"/>
          </a:p>
        </p:txBody>
      </p:sp>
    </p:spTree>
    <p:extLst>
      <p:ext uri="{BB962C8B-B14F-4D97-AF65-F5344CB8AC3E}">
        <p14:creationId xmlns:p14="http://schemas.microsoft.com/office/powerpoint/2010/main" val="4063531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071F8AE-EBD4-8640-A2F6-D8770D98A794}"/>
              </a:ext>
            </a:extLst>
          </p:cNvPr>
          <p:cNvSpPr>
            <a:spLocks noGrp="1"/>
          </p:cNvSpPr>
          <p:nvPr>
            <p:ph type="body" sz="quarter" idx="10"/>
          </p:nvPr>
        </p:nvSpPr>
        <p:spPr/>
        <p:txBody>
          <a:bodyPr/>
          <a:lstStyle/>
          <a:p>
            <a:r>
              <a:rPr lang="ru-RU" sz="4000" dirty="0"/>
              <a:t>Факторы, сдерживающие миграцию молодежи или приводящие к возврату</a:t>
            </a:r>
          </a:p>
        </p:txBody>
      </p:sp>
      <p:sp>
        <p:nvSpPr>
          <p:cNvPr id="5" name="TextBox 4">
            <a:extLst>
              <a:ext uri="{FF2B5EF4-FFF2-40B4-BE49-F238E27FC236}">
                <a16:creationId xmlns:a16="http://schemas.microsoft.com/office/drawing/2014/main" id="{B90BC2A5-A1AA-ECA1-CFE4-0F465C1AF073}"/>
              </a:ext>
            </a:extLst>
          </p:cNvPr>
          <p:cNvSpPr txBox="1"/>
          <p:nvPr/>
        </p:nvSpPr>
        <p:spPr>
          <a:xfrm>
            <a:off x="252919" y="1225689"/>
            <a:ext cx="11206264" cy="5847755"/>
          </a:xfrm>
          <a:prstGeom prst="rect">
            <a:avLst/>
          </a:prstGeom>
          <a:noFill/>
        </p:spPr>
        <p:txBody>
          <a:bodyPr wrap="square">
            <a:spAutoFit/>
          </a:bodyPr>
          <a:lstStyle/>
          <a:p>
            <a:r>
              <a:rPr lang="ru-RU" sz="1700" dirty="0"/>
              <a:t>1. </a:t>
            </a:r>
            <a:r>
              <a:rPr lang="ru-RU" sz="1700" b="1" dirty="0"/>
              <a:t>Родственные связи </a:t>
            </a:r>
            <a:r>
              <a:rPr lang="ru-RU" sz="1700" dirty="0"/>
              <a:t>— как правило, необходимость поддержки престарелых родителей, привычка</a:t>
            </a:r>
          </a:p>
          <a:p>
            <a:r>
              <a:rPr lang="ru-RU" sz="1700" dirty="0"/>
              <a:t>жить в семье, друзья, комфортное окружение, наличие маленьких детей, с которыми трудно адаптироваться на новом месте. </a:t>
            </a:r>
          </a:p>
          <a:p>
            <a:endParaRPr lang="ru-RU" sz="1700" dirty="0"/>
          </a:p>
          <a:p>
            <a:r>
              <a:rPr lang="ru-RU" sz="1700" dirty="0"/>
              <a:t>2. </a:t>
            </a:r>
            <a:r>
              <a:rPr lang="ru-RU" sz="1700" b="1" dirty="0"/>
              <a:t>«Чувство Родины», </a:t>
            </a:r>
            <a:r>
              <a:rPr lang="ru-RU" sz="1700" dirty="0"/>
              <a:t>привязанность к местной культуре, ощущение комфорта жить там, где все известно и понятно, желание послужить развитию своей страны, что-то улучшить. </a:t>
            </a:r>
          </a:p>
          <a:p>
            <a:endParaRPr lang="ru-RU" sz="1700" dirty="0"/>
          </a:p>
          <a:p>
            <a:r>
              <a:rPr lang="ru-RU" sz="1700" dirty="0"/>
              <a:t>3. </a:t>
            </a:r>
            <a:r>
              <a:rPr lang="ru-RU" sz="1700" b="1" dirty="0"/>
              <a:t>Отсутствие проблем </a:t>
            </a:r>
            <a:r>
              <a:rPr lang="ru-RU" sz="1700" dirty="0"/>
              <a:t>— наличие своего жилья, стабильной и хорошо оплачиваемой работы или средне- и долгосрочных контрактных отношений с компанией-работодателем, перспективы профессионального и карьерного роста, связанные с низкой конкуренцией, собственный бизнес. </a:t>
            </a:r>
          </a:p>
          <a:p>
            <a:endParaRPr lang="ru-RU" sz="1700" dirty="0"/>
          </a:p>
          <a:p>
            <a:r>
              <a:rPr lang="ru-RU" sz="1700" dirty="0"/>
              <a:t>4. </a:t>
            </a:r>
            <a:r>
              <a:rPr lang="ru-RU" sz="1700" b="1" dirty="0"/>
              <a:t>Характер труда, оплаты труда, условия быта за рубежом</a:t>
            </a:r>
            <a:r>
              <a:rPr lang="ru-RU" sz="1700" dirty="0"/>
              <a:t>: работа перестала быть прибыльной, долги</a:t>
            </a:r>
          </a:p>
          <a:p>
            <a:endParaRPr lang="ru-RU" sz="1700" dirty="0"/>
          </a:p>
          <a:p>
            <a:r>
              <a:rPr lang="ru-RU" sz="1700" dirty="0"/>
              <a:t>5. </a:t>
            </a:r>
            <a:r>
              <a:rPr lang="ru-RU" sz="1700" b="1" dirty="0"/>
              <a:t>Причины, связанные со здоровьем </a:t>
            </a:r>
            <a:r>
              <a:rPr lang="ru-RU" sz="1700" dirty="0"/>
              <a:t>— резко ухудшилось состояние здоровья, возникла необходимость в дорогостоящей операции, получил травму</a:t>
            </a:r>
          </a:p>
          <a:p>
            <a:endParaRPr lang="ru-RU" sz="1700" dirty="0"/>
          </a:p>
          <a:p>
            <a:r>
              <a:rPr lang="ru-RU" sz="1700" dirty="0"/>
              <a:t>6. </a:t>
            </a:r>
            <a:r>
              <a:rPr lang="ru-RU" sz="1700" b="1" dirty="0"/>
              <a:t>Административно-политические и технические при</a:t>
            </a:r>
            <a:r>
              <a:rPr lang="ru-RU" sz="1700" dirty="0"/>
              <a:t>чины как личного, так и международного характера</a:t>
            </a:r>
          </a:p>
          <a:p>
            <a:endParaRPr lang="ru-RU" sz="1700" dirty="0"/>
          </a:p>
          <a:p>
            <a:r>
              <a:rPr lang="ru-RU" sz="1700" dirty="0"/>
              <a:t>7. </a:t>
            </a:r>
            <a:r>
              <a:rPr lang="ru-RU" sz="1700" b="1" dirty="0" err="1"/>
              <a:t>Достиженческо</a:t>
            </a:r>
            <a:r>
              <a:rPr lang="ru-RU" sz="1700" b="1" dirty="0"/>
              <a:t>-патриотические причины</a:t>
            </a:r>
            <a:r>
              <a:rPr lang="ru-RU" sz="1700" dirty="0"/>
              <a:t>: • достиг поставленной цели (накопил деньги на жилье, семью; завершил обучение в университете); • изначально планировал вернуться.</a:t>
            </a:r>
          </a:p>
          <a:p>
            <a:endParaRPr lang="ru-RU" sz="1700" dirty="0"/>
          </a:p>
          <a:p>
            <a:endParaRPr lang="ru-RU" sz="1700" dirty="0"/>
          </a:p>
        </p:txBody>
      </p:sp>
    </p:spTree>
    <p:extLst>
      <p:ext uri="{BB962C8B-B14F-4D97-AF65-F5344CB8AC3E}">
        <p14:creationId xmlns:p14="http://schemas.microsoft.com/office/powerpoint/2010/main" val="2171328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80FBE00-DC92-7F81-09DB-3EBE356B5FBB}"/>
              </a:ext>
            </a:extLst>
          </p:cNvPr>
          <p:cNvSpPr>
            <a:spLocks noGrp="1"/>
          </p:cNvSpPr>
          <p:nvPr>
            <p:ph type="body" sz="quarter" idx="10"/>
          </p:nvPr>
        </p:nvSpPr>
        <p:spPr/>
        <p:txBody>
          <a:bodyPr/>
          <a:lstStyle/>
          <a:p>
            <a:r>
              <a:rPr lang="ru-RU" dirty="0"/>
              <a:t>Характеристики успешного опыта</a:t>
            </a:r>
          </a:p>
        </p:txBody>
      </p:sp>
      <p:sp>
        <p:nvSpPr>
          <p:cNvPr id="4" name="TextBox 3">
            <a:extLst>
              <a:ext uri="{FF2B5EF4-FFF2-40B4-BE49-F238E27FC236}">
                <a16:creationId xmlns:a16="http://schemas.microsoft.com/office/drawing/2014/main" id="{1D9614C1-2B32-CDAB-96C6-A639F352CE53}"/>
              </a:ext>
            </a:extLst>
          </p:cNvPr>
          <p:cNvSpPr txBox="1"/>
          <p:nvPr/>
        </p:nvSpPr>
        <p:spPr>
          <a:xfrm>
            <a:off x="758756" y="1397675"/>
            <a:ext cx="10136222" cy="2031325"/>
          </a:xfrm>
          <a:prstGeom prst="rect">
            <a:avLst/>
          </a:prstGeom>
          <a:noFill/>
        </p:spPr>
        <p:txBody>
          <a:bodyPr wrap="square">
            <a:spAutoFit/>
          </a:bodyPr>
          <a:lstStyle/>
          <a:p>
            <a:pPr marL="285750" indent="-285750">
              <a:buFont typeface="Arial" panose="020B0604020202020204" pitchFamily="34" charset="0"/>
              <a:buChar char="•"/>
            </a:pPr>
            <a:r>
              <a:rPr lang="ru-RU" dirty="0"/>
              <a:t>получена возможность приобретения высококачественного образования и обучения в лидирующих вузах мира, что позволит стать востребованным специалистом, обеспечить надлежащий уровень жизни и зарплаты</a:t>
            </a:r>
          </a:p>
          <a:p>
            <a:pPr marL="285750" indent="-285750">
              <a:buFont typeface="Arial" panose="020B0604020202020204" pitchFamily="34" charset="0"/>
              <a:buChar char="•"/>
            </a:pPr>
            <a:r>
              <a:rPr lang="ru-RU" dirty="0"/>
              <a:t>найдены работа и нужные связи, открывающие перспективы для хорошей жизни и социального комфорта</a:t>
            </a:r>
          </a:p>
          <a:p>
            <a:pPr marL="285750" indent="-285750">
              <a:buFont typeface="Arial" panose="020B0604020202020204" pitchFamily="34" charset="0"/>
              <a:buChar char="•"/>
            </a:pPr>
            <a:r>
              <a:rPr lang="ru-RU" dirty="0"/>
              <a:t>получено ощущение свободы и самореализации</a:t>
            </a:r>
          </a:p>
          <a:p>
            <a:pPr marL="285750" indent="-285750">
              <a:buFont typeface="Arial" panose="020B0604020202020204" pitchFamily="34" charset="0"/>
              <a:buChar char="•"/>
            </a:pPr>
            <a:r>
              <a:rPr lang="ru-RU" dirty="0"/>
              <a:t>Навыки критического, «широкого» мышления</a:t>
            </a:r>
          </a:p>
        </p:txBody>
      </p:sp>
    </p:spTree>
    <p:extLst>
      <p:ext uri="{BB962C8B-B14F-4D97-AF65-F5344CB8AC3E}">
        <p14:creationId xmlns:p14="http://schemas.microsoft.com/office/powerpoint/2010/main" val="3336906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80FBE00-DC92-7F81-09DB-3EBE356B5FBB}"/>
              </a:ext>
            </a:extLst>
          </p:cNvPr>
          <p:cNvSpPr>
            <a:spLocks noGrp="1"/>
          </p:cNvSpPr>
          <p:nvPr>
            <p:ph type="body" sz="quarter" idx="10"/>
          </p:nvPr>
        </p:nvSpPr>
        <p:spPr/>
        <p:txBody>
          <a:bodyPr/>
          <a:lstStyle/>
          <a:p>
            <a:r>
              <a:rPr lang="ru-RU" sz="4000" dirty="0"/>
              <a:t>Риски и эффекты для отправляющих стран</a:t>
            </a:r>
          </a:p>
        </p:txBody>
      </p:sp>
      <p:sp>
        <p:nvSpPr>
          <p:cNvPr id="4" name="TextBox 3">
            <a:extLst>
              <a:ext uri="{FF2B5EF4-FFF2-40B4-BE49-F238E27FC236}">
                <a16:creationId xmlns:a16="http://schemas.microsoft.com/office/drawing/2014/main" id="{1D9614C1-2B32-CDAB-96C6-A639F352CE53}"/>
              </a:ext>
            </a:extLst>
          </p:cNvPr>
          <p:cNvSpPr txBox="1"/>
          <p:nvPr/>
        </p:nvSpPr>
        <p:spPr>
          <a:xfrm>
            <a:off x="690662" y="1173940"/>
            <a:ext cx="10136222" cy="3693319"/>
          </a:xfrm>
          <a:prstGeom prst="rect">
            <a:avLst/>
          </a:prstGeom>
          <a:noFill/>
        </p:spPr>
        <p:txBody>
          <a:bodyPr wrap="square">
            <a:spAutoFit/>
          </a:bodyPr>
          <a:lstStyle/>
          <a:p>
            <a:pPr marL="285750" indent="-285750">
              <a:buFont typeface="Arial" panose="020B0604020202020204" pitchFamily="34" charset="0"/>
              <a:buChar char="•"/>
            </a:pPr>
            <a:r>
              <a:rPr lang="ru-RU" sz="2400" b="1" dirty="0"/>
              <a:t>Социально-демографическое воздействие </a:t>
            </a:r>
            <a:r>
              <a:rPr lang="ru-RU" sz="2400" dirty="0"/>
              <a:t>(доля мигрантов среди всей молодежи - 0,15 до 0,2% от общего количества молодых людей) – риски сокращения трудоспособного населения, безнадзорности оставленных детей, одновременно снижается социальная напряженность и нагрузка на системы социального обслуживания, риски здоровья, проблемы семей</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dirty="0"/>
          </a:p>
        </p:txBody>
      </p:sp>
      <p:pic>
        <p:nvPicPr>
          <p:cNvPr id="7" name="Рисунок 6">
            <a:extLst>
              <a:ext uri="{FF2B5EF4-FFF2-40B4-BE49-F238E27FC236}">
                <a16:creationId xmlns:a16="http://schemas.microsoft.com/office/drawing/2014/main" id="{E403DEE5-451B-3C25-5333-C531E40CC015}"/>
              </a:ext>
            </a:extLst>
          </p:cNvPr>
          <p:cNvPicPr>
            <a:picLocks noChangeAspect="1"/>
          </p:cNvPicPr>
          <p:nvPr/>
        </p:nvPicPr>
        <p:blipFill>
          <a:blip r:embed="rId2"/>
          <a:stretch>
            <a:fillRect/>
          </a:stretch>
        </p:blipFill>
        <p:spPr>
          <a:xfrm>
            <a:off x="535019" y="3675358"/>
            <a:ext cx="4340048" cy="1791587"/>
          </a:xfrm>
          <a:prstGeom prst="rect">
            <a:avLst/>
          </a:prstGeom>
        </p:spPr>
      </p:pic>
      <p:pic>
        <p:nvPicPr>
          <p:cNvPr id="9" name="Рисунок 8">
            <a:extLst>
              <a:ext uri="{FF2B5EF4-FFF2-40B4-BE49-F238E27FC236}">
                <a16:creationId xmlns:a16="http://schemas.microsoft.com/office/drawing/2014/main" id="{404C0AEC-5DAB-1629-A4DE-8767855C15EA}"/>
              </a:ext>
            </a:extLst>
          </p:cNvPr>
          <p:cNvPicPr>
            <a:picLocks noChangeAspect="1"/>
          </p:cNvPicPr>
          <p:nvPr/>
        </p:nvPicPr>
        <p:blipFill>
          <a:blip r:embed="rId3"/>
          <a:stretch>
            <a:fillRect/>
          </a:stretch>
        </p:blipFill>
        <p:spPr>
          <a:xfrm>
            <a:off x="5448925" y="3701422"/>
            <a:ext cx="4036676" cy="1946254"/>
          </a:xfrm>
          <a:prstGeom prst="rect">
            <a:avLst/>
          </a:prstGeom>
        </p:spPr>
      </p:pic>
    </p:spTree>
    <p:extLst>
      <p:ext uri="{BB962C8B-B14F-4D97-AF65-F5344CB8AC3E}">
        <p14:creationId xmlns:p14="http://schemas.microsoft.com/office/powerpoint/2010/main" val="1325989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80FBE00-DC92-7F81-09DB-3EBE356B5FBB}"/>
              </a:ext>
            </a:extLst>
          </p:cNvPr>
          <p:cNvSpPr>
            <a:spLocks noGrp="1"/>
          </p:cNvSpPr>
          <p:nvPr>
            <p:ph type="body" sz="quarter" idx="10"/>
          </p:nvPr>
        </p:nvSpPr>
        <p:spPr/>
        <p:txBody>
          <a:bodyPr/>
          <a:lstStyle/>
          <a:p>
            <a:r>
              <a:rPr lang="ru-RU" sz="4000" dirty="0"/>
              <a:t>Риски и эффекты для отправляющих стран</a:t>
            </a:r>
          </a:p>
        </p:txBody>
      </p:sp>
      <p:sp>
        <p:nvSpPr>
          <p:cNvPr id="4" name="TextBox 3">
            <a:extLst>
              <a:ext uri="{FF2B5EF4-FFF2-40B4-BE49-F238E27FC236}">
                <a16:creationId xmlns:a16="http://schemas.microsoft.com/office/drawing/2014/main" id="{1D9614C1-2B32-CDAB-96C6-A639F352CE53}"/>
              </a:ext>
            </a:extLst>
          </p:cNvPr>
          <p:cNvSpPr txBox="1"/>
          <p:nvPr/>
        </p:nvSpPr>
        <p:spPr>
          <a:xfrm>
            <a:off x="690662" y="1173940"/>
            <a:ext cx="10136222" cy="5539978"/>
          </a:xfrm>
          <a:prstGeom prst="rect">
            <a:avLst/>
          </a:prstGeom>
          <a:noFill/>
        </p:spPr>
        <p:txBody>
          <a:bodyPr wrap="square">
            <a:spAutoFit/>
          </a:bodyPr>
          <a:lstStyle/>
          <a:p>
            <a:pPr marL="285750" indent="-285750">
              <a:buFont typeface="Arial" panose="020B0604020202020204" pitchFamily="34" charset="0"/>
              <a:buChar char="•"/>
            </a:pPr>
            <a:r>
              <a:rPr lang="ru-RU" sz="2400" b="1" dirty="0"/>
              <a:t>Экономическое воздействие </a:t>
            </a:r>
            <a:r>
              <a:rPr lang="ru-RU" sz="2400" dirty="0"/>
              <a:t>влияние на сферу высшего образования, сокращение абитуриентов, снижение требований, оснащение материальной базы, проблемы в инженерном секторе, сокращение поступлений в бюджет, рост коррупции из-за потоков перечислений не подкрепленных производством, рост иждивенческой психологии, истощение человеческого капитала. </a:t>
            </a:r>
            <a:r>
              <a:rPr lang="ru-RU" sz="2400" u="sng" dirty="0"/>
              <a:t>Положительные моменты</a:t>
            </a:r>
            <a:r>
              <a:rPr lang="ru-RU" sz="2400" dirty="0"/>
              <a:t>: улучшение условий жизни семей мигрантов, выполнение роли «моста», развитие коммерции, инвестирование и создание рабочих мест (создание малых предприятий, главным образом — в сфере обслуживания и торговли), инвестиции в развитие «малой родины» (постройка стадионов, мостов, дорог)</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803545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80FBE00-DC92-7F81-09DB-3EBE356B5FBB}"/>
              </a:ext>
            </a:extLst>
          </p:cNvPr>
          <p:cNvSpPr>
            <a:spLocks noGrp="1"/>
          </p:cNvSpPr>
          <p:nvPr>
            <p:ph type="body" sz="quarter" idx="10"/>
          </p:nvPr>
        </p:nvSpPr>
        <p:spPr/>
        <p:txBody>
          <a:bodyPr/>
          <a:lstStyle/>
          <a:p>
            <a:r>
              <a:rPr lang="ru-RU" sz="4000" dirty="0"/>
              <a:t>Риски и эффекты для отправляющих стран</a:t>
            </a:r>
          </a:p>
        </p:txBody>
      </p:sp>
      <p:sp>
        <p:nvSpPr>
          <p:cNvPr id="4" name="TextBox 3">
            <a:extLst>
              <a:ext uri="{FF2B5EF4-FFF2-40B4-BE49-F238E27FC236}">
                <a16:creationId xmlns:a16="http://schemas.microsoft.com/office/drawing/2014/main" id="{1D9614C1-2B32-CDAB-96C6-A639F352CE53}"/>
              </a:ext>
            </a:extLst>
          </p:cNvPr>
          <p:cNvSpPr txBox="1"/>
          <p:nvPr/>
        </p:nvSpPr>
        <p:spPr>
          <a:xfrm>
            <a:off x="690662" y="1173940"/>
            <a:ext cx="10136222" cy="4062651"/>
          </a:xfrm>
          <a:prstGeom prst="rect">
            <a:avLst/>
          </a:prstGeom>
          <a:noFill/>
        </p:spPr>
        <p:txBody>
          <a:bodyPr wrap="square">
            <a:spAutoFit/>
          </a:bodyPr>
          <a:lstStyle/>
          <a:p>
            <a:pPr marL="285750" indent="-285750">
              <a:buFont typeface="Arial" panose="020B0604020202020204" pitchFamily="34" charset="0"/>
              <a:buChar char="•"/>
            </a:pPr>
            <a:r>
              <a:rPr lang="ru-RU" sz="2400" b="1" dirty="0"/>
              <a:t>Политическое воздействие: </a:t>
            </a:r>
            <a:r>
              <a:rPr lang="ru-RU" sz="2400" dirty="0"/>
              <a:t>сокращение электората, аполитичность молодежи, исключение из политических процессов, сокращение протестной активности, но увеличение рисков религиозного плана, рост солидарности мигрантов, вектор на развитие гражданских институтов, геополитическая зависимость, стереотипы значимости молодежной миграции, кризис национальной идентичности и традиционных институтов (аксакалы в Таджикистане), радикализация молодежи, отход от традиционных религиозных практик</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233543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2E9535F6-8610-4546-9A99-0DC168465C59}"/>
              </a:ext>
            </a:extLst>
          </p:cNvPr>
          <p:cNvSpPr>
            <a:spLocks noGrp="1"/>
          </p:cNvSpPr>
          <p:nvPr>
            <p:ph type="body" sz="quarter" idx="10"/>
          </p:nvPr>
        </p:nvSpPr>
        <p:spPr/>
        <p:txBody>
          <a:bodyPr/>
          <a:lstStyle/>
          <a:p>
            <a:r>
              <a:rPr lang="ru-RU" dirty="0"/>
              <a:t>Контакты</a:t>
            </a:r>
          </a:p>
        </p:txBody>
      </p:sp>
      <p:sp>
        <p:nvSpPr>
          <p:cNvPr id="5" name="Прямоугольник 4">
            <a:extLst>
              <a:ext uri="{FF2B5EF4-FFF2-40B4-BE49-F238E27FC236}">
                <a16:creationId xmlns:a16="http://schemas.microsoft.com/office/drawing/2014/main" id="{7D96D37D-1A4A-40C8-9004-40E8FE4CF09C}"/>
              </a:ext>
            </a:extLst>
          </p:cNvPr>
          <p:cNvSpPr/>
          <p:nvPr/>
        </p:nvSpPr>
        <p:spPr>
          <a:xfrm>
            <a:off x="2747628" y="1713146"/>
            <a:ext cx="6696744" cy="3282373"/>
          </a:xfrm>
          <a:prstGeom prst="rect">
            <a:avLst/>
          </a:prstGeom>
        </p:spPr>
        <p:txBody>
          <a:bodyPr wrap="square">
            <a:spAutoFit/>
          </a:bodyPr>
          <a:ls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lgn="ctr" fontAlgn="auto">
              <a:lnSpc>
                <a:spcPct val="150000"/>
              </a:lnSpc>
              <a:spcBef>
                <a:spcPts val="1000"/>
              </a:spcBef>
              <a:spcAft>
                <a:spcPts val="0"/>
              </a:spcAft>
              <a:defRPr/>
            </a:pPr>
            <a:r>
              <a:rPr lang="ru-RU" sz="2200" b="1" dirty="0">
                <a:latin typeface="+mn-lt"/>
              </a:rPr>
              <a:t>Омельченко Дарья Алексеевна</a:t>
            </a:r>
          </a:p>
          <a:p>
            <a:pPr lvl="0" algn="ctr" fontAlgn="auto">
              <a:lnSpc>
                <a:spcPct val="150000"/>
              </a:lnSpc>
              <a:spcBef>
                <a:spcPts val="1000"/>
              </a:spcBef>
              <a:spcAft>
                <a:spcPts val="0"/>
              </a:spcAft>
              <a:defRPr/>
            </a:pPr>
            <a:r>
              <a:rPr lang="en-US" sz="2200" b="1" dirty="0">
                <a:latin typeface="+mn-lt"/>
              </a:rPr>
              <a:t>daria.omelchenko@mail.ru</a:t>
            </a:r>
            <a:endParaRPr lang="ru-RU" sz="2200" b="1" dirty="0">
              <a:latin typeface="+mn-lt"/>
            </a:endParaRPr>
          </a:p>
          <a:p>
            <a:pPr lvl="0" algn="ctr" fontAlgn="auto">
              <a:lnSpc>
                <a:spcPct val="150000"/>
              </a:lnSpc>
              <a:spcBef>
                <a:spcPts val="1000"/>
              </a:spcBef>
              <a:spcAft>
                <a:spcPts val="0"/>
              </a:spcAft>
              <a:defRPr/>
            </a:pPr>
            <a:r>
              <a:rPr lang="ru-RU" sz="2000" dirty="0">
                <a:latin typeface="+mn-lt"/>
              </a:rPr>
              <a:t>ФГБОУ ВО «Алтайский государственный университет»</a:t>
            </a:r>
            <a:br>
              <a:rPr lang="ru-RU" sz="2000" dirty="0">
                <a:latin typeface="+mn-lt"/>
              </a:rPr>
            </a:br>
            <a:r>
              <a:rPr lang="ru-RU" sz="2000" dirty="0">
                <a:latin typeface="+mn-lt"/>
              </a:rPr>
              <a:t>656049, Барнаул, ул. Димитрова, 66</a:t>
            </a:r>
            <a:r>
              <a:rPr lang="ru-RU" sz="2000" dirty="0">
                <a:solidFill>
                  <a:prstClr val="black"/>
                </a:solidFill>
                <a:latin typeface="+mn-lt"/>
              </a:rPr>
              <a:t>, </a:t>
            </a:r>
            <a:r>
              <a:rPr lang="ru-RU" sz="2000" dirty="0" err="1">
                <a:solidFill>
                  <a:prstClr val="black"/>
                </a:solidFill>
                <a:latin typeface="+mn-lt"/>
              </a:rPr>
              <a:t>каб</a:t>
            </a:r>
            <a:r>
              <a:rPr lang="ru-RU" sz="2000" dirty="0">
                <a:solidFill>
                  <a:prstClr val="black"/>
                </a:solidFill>
                <a:latin typeface="+mn-lt"/>
              </a:rPr>
              <a:t>. 515</a:t>
            </a:r>
            <a:br>
              <a:rPr lang="ru-RU" sz="2000" dirty="0">
                <a:solidFill>
                  <a:prstClr val="black"/>
                </a:solidFill>
                <a:latin typeface="+mn-lt"/>
              </a:rPr>
            </a:br>
            <a:r>
              <a:rPr lang="ru-RU" sz="2000" dirty="0">
                <a:solidFill>
                  <a:prstClr val="black"/>
                </a:solidFill>
                <a:latin typeface="+mn-lt"/>
              </a:rPr>
              <a:t>+7 (3852) 29-66-12</a:t>
            </a:r>
          </a:p>
          <a:p>
            <a:pPr lvl="0" algn="ctr" fontAlgn="auto">
              <a:lnSpc>
                <a:spcPct val="150000"/>
              </a:lnSpc>
              <a:spcBef>
                <a:spcPts val="1000"/>
              </a:spcBef>
              <a:spcAft>
                <a:spcPts val="0"/>
              </a:spcAft>
              <a:defRPr/>
            </a:pPr>
            <a:r>
              <a:rPr lang="en-US" sz="2000" dirty="0">
                <a:solidFill>
                  <a:prstClr val="black"/>
                </a:solidFill>
                <a:latin typeface="+mn-lt"/>
              </a:rPr>
              <a:t>WhatsApp</a:t>
            </a:r>
            <a:r>
              <a:rPr lang="ru-RU" sz="2000" dirty="0">
                <a:solidFill>
                  <a:prstClr val="black"/>
                </a:solidFill>
                <a:latin typeface="+mn-lt"/>
              </a:rPr>
              <a:t>:</a:t>
            </a:r>
            <a:r>
              <a:rPr lang="en-US" sz="2000" dirty="0">
                <a:solidFill>
                  <a:prstClr val="black"/>
                </a:solidFill>
                <a:latin typeface="+mn-lt"/>
              </a:rPr>
              <a:t> +7</a:t>
            </a:r>
            <a:r>
              <a:rPr lang="ru-RU" sz="2000" dirty="0">
                <a:solidFill>
                  <a:prstClr val="black"/>
                </a:solidFill>
                <a:latin typeface="+mn-lt"/>
              </a:rPr>
              <a:t> </a:t>
            </a:r>
            <a:r>
              <a:rPr lang="en-US" sz="2000" dirty="0">
                <a:solidFill>
                  <a:prstClr val="black"/>
                </a:solidFill>
                <a:latin typeface="+mn-lt"/>
              </a:rPr>
              <a:t>9</a:t>
            </a:r>
            <a:r>
              <a:rPr lang="ru-RU" sz="2000" dirty="0">
                <a:solidFill>
                  <a:prstClr val="black"/>
                </a:solidFill>
                <a:latin typeface="+mn-lt"/>
              </a:rPr>
              <a:t>13 214 8119</a:t>
            </a:r>
            <a:endParaRPr lang="en-US" sz="2000" dirty="0">
              <a:solidFill>
                <a:prstClr val="black"/>
              </a:solidFill>
              <a:latin typeface="+mn-lt"/>
            </a:endParaRPr>
          </a:p>
        </p:txBody>
      </p:sp>
    </p:spTree>
    <p:extLst>
      <p:ext uri="{BB962C8B-B14F-4D97-AF65-F5344CB8AC3E}">
        <p14:creationId xmlns:p14="http://schemas.microsoft.com/office/powerpoint/2010/main" val="407043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106326E-8E93-5CD4-746D-99D5B3BC853B}"/>
              </a:ext>
            </a:extLst>
          </p:cNvPr>
          <p:cNvSpPr>
            <a:spLocks noGrp="1"/>
          </p:cNvSpPr>
          <p:nvPr>
            <p:ph type="body" sz="quarter" idx="10"/>
          </p:nvPr>
        </p:nvSpPr>
        <p:spPr/>
        <p:txBody>
          <a:bodyPr/>
          <a:lstStyle/>
          <a:p>
            <a:r>
              <a:rPr lang="ru-RU" dirty="0"/>
              <a:t>Рост населения и экономический рост</a:t>
            </a:r>
          </a:p>
        </p:txBody>
      </p:sp>
      <p:pic>
        <p:nvPicPr>
          <p:cNvPr id="4" name="Рисунок 3">
            <a:extLst>
              <a:ext uri="{FF2B5EF4-FFF2-40B4-BE49-F238E27FC236}">
                <a16:creationId xmlns:a16="http://schemas.microsoft.com/office/drawing/2014/main" id="{1068CC6E-BE6C-F035-77F7-5335B9C9C73B}"/>
              </a:ext>
            </a:extLst>
          </p:cNvPr>
          <p:cNvPicPr>
            <a:picLocks noChangeAspect="1"/>
          </p:cNvPicPr>
          <p:nvPr/>
        </p:nvPicPr>
        <p:blipFill>
          <a:blip r:embed="rId2"/>
          <a:stretch>
            <a:fillRect/>
          </a:stretch>
        </p:blipFill>
        <p:spPr>
          <a:xfrm>
            <a:off x="245707" y="1619588"/>
            <a:ext cx="5742225" cy="3754274"/>
          </a:xfrm>
          <a:prstGeom prst="rect">
            <a:avLst/>
          </a:prstGeom>
        </p:spPr>
      </p:pic>
      <p:pic>
        <p:nvPicPr>
          <p:cNvPr id="8" name="Рисунок 7">
            <a:extLst>
              <a:ext uri="{FF2B5EF4-FFF2-40B4-BE49-F238E27FC236}">
                <a16:creationId xmlns:a16="http://schemas.microsoft.com/office/drawing/2014/main" id="{560DF06C-9AC0-598E-D6F2-F8CC765874DC}"/>
              </a:ext>
            </a:extLst>
          </p:cNvPr>
          <p:cNvPicPr>
            <a:picLocks noChangeAspect="1"/>
          </p:cNvPicPr>
          <p:nvPr/>
        </p:nvPicPr>
        <p:blipFill>
          <a:blip r:embed="rId3"/>
          <a:stretch>
            <a:fillRect/>
          </a:stretch>
        </p:blipFill>
        <p:spPr>
          <a:xfrm>
            <a:off x="5987932" y="1476078"/>
            <a:ext cx="5177908" cy="4041294"/>
          </a:xfrm>
          <a:prstGeom prst="rect">
            <a:avLst/>
          </a:prstGeom>
        </p:spPr>
      </p:pic>
      <p:sp>
        <p:nvSpPr>
          <p:cNvPr id="9" name="TextBox 8">
            <a:extLst>
              <a:ext uri="{FF2B5EF4-FFF2-40B4-BE49-F238E27FC236}">
                <a16:creationId xmlns:a16="http://schemas.microsoft.com/office/drawing/2014/main" id="{A461A4CF-20FC-FB4E-FDCB-97DD7CF7B27E}"/>
              </a:ext>
            </a:extLst>
          </p:cNvPr>
          <p:cNvSpPr txBox="1"/>
          <p:nvPr/>
        </p:nvSpPr>
        <p:spPr>
          <a:xfrm>
            <a:off x="6203220" y="1877438"/>
            <a:ext cx="2247090" cy="1754326"/>
          </a:xfrm>
          <a:prstGeom prst="rect">
            <a:avLst/>
          </a:prstGeom>
          <a:solidFill>
            <a:schemeClr val="bg1"/>
          </a:solidFill>
        </p:spPr>
        <p:txBody>
          <a:bodyPr wrap="square" rtlCol="0">
            <a:spAutoFit/>
          </a:bodyPr>
          <a:lstStyle/>
          <a:p>
            <a:r>
              <a:rPr lang="ru-RU" dirty="0"/>
              <a:t>Количество мигрантов выросло во всем мире, но больше всего – в Европе и Азии</a:t>
            </a:r>
          </a:p>
        </p:txBody>
      </p:sp>
    </p:spTree>
    <p:extLst>
      <p:ext uri="{BB962C8B-B14F-4D97-AF65-F5344CB8AC3E}">
        <p14:creationId xmlns:p14="http://schemas.microsoft.com/office/powerpoint/2010/main" val="169671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E0B4E13-59F0-4744-B0BD-DBB014D5C1D3}"/>
              </a:ext>
            </a:extLst>
          </p:cNvPr>
          <p:cNvSpPr>
            <a:spLocks noGrp="1"/>
          </p:cNvSpPr>
          <p:nvPr>
            <p:ph type="body" sz="quarter" idx="10"/>
          </p:nvPr>
        </p:nvSpPr>
        <p:spPr/>
        <p:txBody>
          <a:bodyPr/>
          <a:lstStyle/>
          <a:p>
            <a:r>
              <a:rPr lang="ru-RU" dirty="0"/>
              <a:t>Рост количества образованных</a:t>
            </a:r>
          </a:p>
        </p:txBody>
      </p:sp>
      <p:pic>
        <p:nvPicPr>
          <p:cNvPr id="4" name="Рисунок 3">
            <a:extLst>
              <a:ext uri="{FF2B5EF4-FFF2-40B4-BE49-F238E27FC236}">
                <a16:creationId xmlns:a16="http://schemas.microsoft.com/office/drawing/2014/main" id="{6DDC8D40-3B2D-A9C0-562D-538ECC41D041}"/>
              </a:ext>
            </a:extLst>
          </p:cNvPr>
          <p:cNvPicPr>
            <a:picLocks noChangeAspect="1"/>
          </p:cNvPicPr>
          <p:nvPr/>
        </p:nvPicPr>
        <p:blipFill>
          <a:blip r:embed="rId2"/>
          <a:stretch>
            <a:fillRect/>
          </a:stretch>
        </p:blipFill>
        <p:spPr>
          <a:xfrm>
            <a:off x="654962" y="1501500"/>
            <a:ext cx="8015575" cy="3654159"/>
          </a:xfrm>
          <a:prstGeom prst="rect">
            <a:avLst/>
          </a:prstGeom>
        </p:spPr>
      </p:pic>
      <p:sp>
        <p:nvSpPr>
          <p:cNvPr id="5" name="TextBox 4">
            <a:extLst>
              <a:ext uri="{FF2B5EF4-FFF2-40B4-BE49-F238E27FC236}">
                <a16:creationId xmlns:a16="http://schemas.microsoft.com/office/drawing/2014/main" id="{BD3DF648-5F0C-875B-D914-B2FBC55017A2}"/>
              </a:ext>
            </a:extLst>
          </p:cNvPr>
          <p:cNvSpPr txBox="1"/>
          <p:nvPr/>
        </p:nvSpPr>
        <p:spPr>
          <a:xfrm>
            <a:off x="1527242" y="1974715"/>
            <a:ext cx="3414409" cy="369332"/>
          </a:xfrm>
          <a:prstGeom prst="rect">
            <a:avLst/>
          </a:prstGeom>
          <a:solidFill>
            <a:schemeClr val="bg1"/>
          </a:solidFill>
        </p:spPr>
        <p:txBody>
          <a:bodyPr wrap="square" rtlCol="0">
            <a:spAutoFit/>
          </a:bodyPr>
          <a:lstStyle/>
          <a:p>
            <a:r>
              <a:rPr lang="ru-RU" dirty="0">
                <a:solidFill>
                  <a:srgbClr val="FF0000"/>
                </a:solidFill>
              </a:rPr>
              <a:t>+136% за последние 20 лет</a:t>
            </a:r>
          </a:p>
        </p:txBody>
      </p:sp>
      <p:sp>
        <p:nvSpPr>
          <p:cNvPr id="6" name="TextBox 5">
            <a:extLst>
              <a:ext uri="{FF2B5EF4-FFF2-40B4-BE49-F238E27FC236}">
                <a16:creationId xmlns:a16="http://schemas.microsoft.com/office/drawing/2014/main" id="{F460A788-70CF-F773-C6B4-B4CC53926A6F}"/>
              </a:ext>
            </a:extLst>
          </p:cNvPr>
          <p:cNvSpPr txBox="1"/>
          <p:nvPr/>
        </p:nvSpPr>
        <p:spPr>
          <a:xfrm>
            <a:off x="5379675" y="2185162"/>
            <a:ext cx="1460904" cy="923330"/>
          </a:xfrm>
          <a:prstGeom prst="rect">
            <a:avLst/>
          </a:prstGeom>
          <a:solidFill>
            <a:schemeClr val="bg1"/>
          </a:solidFill>
        </p:spPr>
        <p:txBody>
          <a:bodyPr wrap="square" rtlCol="0">
            <a:spAutoFit/>
          </a:bodyPr>
          <a:lstStyle/>
          <a:p>
            <a:pPr algn="ctr"/>
            <a:r>
              <a:rPr lang="ru-RU" dirty="0">
                <a:solidFill>
                  <a:srgbClr val="FF0000"/>
                </a:solidFill>
              </a:rPr>
              <a:t>Более 40% в группе 20-24 лет</a:t>
            </a:r>
          </a:p>
        </p:txBody>
      </p:sp>
    </p:spTree>
    <p:extLst>
      <p:ext uri="{BB962C8B-B14F-4D97-AF65-F5344CB8AC3E}">
        <p14:creationId xmlns:p14="http://schemas.microsoft.com/office/powerpoint/2010/main" val="73081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F78ED36E-BDB6-67BA-5CF9-6B6A6DA1E830}"/>
              </a:ext>
            </a:extLst>
          </p:cNvPr>
          <p:cNvSpPr>
            <a:spLocks noGrp="1"/>
          </p:cNvSpPr>
          <p:nvPr>
            <p:ph type="body" sz="quarter" idx="10"/>
          </p:nvPr>
        </p:nvSpPr>
        <p:spPr/>
        <p:txBody>
          <a:bodyPr/>
          <a:lstStyle/>
          <a:p>
            <a:r>
              <a:rPr lang="ru-RU" dirty="0"/>
              <a:t>Количество иностранных студентов</a:t>
            </a:r>
          </a:p>
        </p:txBody>
      </p:sp>
      <p:pic>
        <p:nvPicPr>
          <p:cNvPr id="4" name="Рисунок 3">
            <a:extLst>
              <a:ext uri="{FF2B5EF4-FFF2-40B4-BE49-F238E27FC236}">
                <a16:creationId xmlns:a16="http://schemas.microsoft.com/office/drawing/2014/main" id="{6CE1ACF3-4DB9-13DB-8188-76D07214BC39}"/>
              </a:ext>
            </a:extLst>
          </p:cNvPr>
          <p:cNvPicPr>
            <a:picLocks noChangeAspect="1"/>
          </p:cNvPicPr>
          <p:nvPr/>
        </p:nvPicPr>
        <p:blipFill>
          <a:blip r:embed="rId2"/>
          <a:stretch>
            <a:fillRect/>
          </a:stretch>
        </p:blipFill>
        <p:spPr>
          <a:xfrm>
            <a:off x="1616968" y="1745759"/>
            <a:ext cx="8756392" cy="4240455"/>
          </a:xfrm>
          <a:prstGeom prst="rect">
            <a:avLst/>
          </a:prstGeom>
        </p:spPr>
      </p:pic>
    </p:spTree>
    <p:extLst>
      <p:ext uri="{BB962C8B-B14F-4D97-AF65-F5344CB8AC3E}">
        <p14:creationId xmlns:p14="http://schemas.microsoft.com/office/powerpoint/2010/main" val="351420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638F2F59-F9B4-8D5E-52FF-35B114CE091E}"/>
              </a:ext>
            </a:extLst>
          </p:cNvPr>
          <p:cNvSpPr>
            <a:spLocks noGrp="1"/>
          </p:cNvSpPr>
          <p:nvPr>
            <p:ph type="body" sz="quarter" idx="10"/>
          </p:nvPr>
        </p:nvSpPr>
        <p:spPr/>
        <p:txBody>
          <a:bodyPr/>
          <a:lstStyle/>
          <a:p>
            <a:r>
              <a:rPr lang="ru-RU" dirty="0"/>
              <a:t>Иностранные студенты по странам происхождения</a:t>
            </a:r>
          </a:p>
        </p:txBody>
      </p:sp>
      <p:pic>
        <p:nvPicPr>
          <p:cNvPr id="4" name="Рисунок 3">
            <a:extLst>
              <a:ext uri="{FF2B5EF4-FFF2-40B4-BE49-F238E27FC236}">
                <a16:creationId xmlns:a16="http://schemas.microsoft.com/office/drawing/2014/main" id="{AF6F1545-ADD2-3A0B-F2E5-0E477647FD4C}"/>
              </a:ext>
            </a:extLst>
          </p:cNvPr>
          <p:cNvPicPr>
            <a:picLocks noChangeAspect="1"/>
          </p:cNvPicPr>
          <p:nvPr/>
        </p:nvPicPr>
        <p:blipFill>
          <a:blip r:embed="rId2"/>
          <a:stretch>
            <a:fillRect/>
          </a:stretch>
        </p:blipFill>
        <p:spPr>
          <a:xfrm>
            <a:off x="1181025" y="1312436"/>
            <a:ext cx="9017150" cy="4984967"/>
          </a:xfrm>
          <a:prstGeom prst="rect">
            <a:avLst/>
          </a:prstGeom>
        </p:spPr>
      </p:pic>
    </p:spTree>
    <p:extLst>
      <p:ext uri="{BB962C8B-B14F-4D97-AF65-F5344CB8AC3E}">
        <p14:creationId xmlns:p14="http://schemas.microsoft.com/office/powerpoint/2010/main" val="113493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1BE4A8C-7CA7-7BE5-FF16-152EB6F0ECFC}"/>
              </a:ext>
            </a:extLst>
          </p:cNvPr>
          <p:cNvSpPr>
            <a:spLocks noGrp="1"/>
          </p:cNvSpPr>
          <p:nvPr>
            <p:ph type="body" sz="quarter" idx="10"/>
          </p:nvPr>
        </p:nvSpPr>
        <p:spPr>
          <a:xfrm>
            <a:off x="309401" y="0"/>
            <a:ext cx="11573197" cy="724247"/>
          </a:xfrm>
        </p:spPr>
        <p:txBody>
          <a:bodyPr/>
          <a:lstStyle/>
          <a:p>
            <a:r>
              <a:rPr lang="ru-RU" sz="4000" b="0" i="0" u="none" strike="noStrike" dirty="0">
                <a:solidFill>
                  <a:schemeClr val="tx1"/>
                </a:solidFill>
                <a:effectLst/>
                <a:latin typeface="Trebuchet MS" panose="020B0603020202020204" pitchFamily="34" charset="0"/>
              </a:rPr>
              <a:t>Миграция как культурный шок</a:t>
            </a:r>
            <a:endParaRPr lang="ru-RU" sz="4000" dirty="0">
              <a:solidFill>
                <a:schemeClr val="tx1"/>
              </a:solidFill>
            </a:endParaRPr>
          </a:p>
        </p:txBody>
      </p:sp>
      <p:pic>
        <p:nvPicPr>
          <p:cNvPr id="2050" name="Picture 2">
            <a:extLst>
              <a:ext uri="{FF2B5EF4-FFF2-40B4-BE49-F238E27FC236}">
                <a16:creationId xmlns:a16="http://schemas.microsoft.com/office/drawing/2014/main" id="{AF4CF055-F495-2340-B290-7A201547C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1" y="604348"/>
            <a:ext cx="3728355" cy="20999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3719F2-9070-1C80-5B91-563953B8F208}"/>
              </a:ext>
            </a:extLst>
          </p:cNvPr>
          <p:cNvSpPr txBox="1"/>
          <p:nvPr/>
        </p:nvSpPr>
        <p:spPr>
          <a:xfrm>
            <a:off x="4534810" y="538463"/>
            <a:ext cx="7478849" cy="5975995"/>
          </a:xfrm>
          <a:prstGeom prst="rect">
            <a:avLst/>
          </a:prstGeom>
          <a:noFill/>
        </p:spPr>
        <p:txBody>
          <a:bodyPr wrap="square">
            <a:spAutoFit/>
          </a:bodyPr>
          <a:lstStyle/>
          <a:p>
            <a:pPr indent="-342900" rtl="0">
              <a:spcBef>
                <a:spcPts val="0"/>
              </a:spcBef>
              <a:spcAft>
                <a:spcPts val="0"/>
              </a:spcAft>
            </a:pPr>
            <a:r>
              <a:rPr lang="ru-RU" sz="1800" b="0" i="0" u="none" strike="noStrike" dirty="0">
                <a:solidFill>
                  <a:srgbClr val="3F3F3F"/>
                </a:solidFill>
                <a:effectLst/>
                <a:latin typeface="Trebuchet MS" panose="020B0603020202020204" pitchFamily="34" charset="0"/>
              </a:rPr>
              <a:t>Американский антрополог </a:t>
            </a:r>
            <a:r>
              <a:rPr lang="ru-RU" sz="1800" b="1" i="0" u="none" strike="noStrike" dirty="0" err="1">
                <a:solidFill>
                  <a:srgbClr val="C00000"/>
                </a:solidFill>
                <a:effectLst/>
                <a:latin typeface="Trebuchet MS" panose="020B0603020202020204" pitchFamily="34" charset="0"/>
              </a:rPr>
              <a:t>Калерво</a:t>
            </a:r>
            <a:r>
              <a:rPr lang="ru-RU" sz="1800" b="1" i="0" u="none" strike="noStrike" dirty="0">
                <a:solidFill>
                  <a:srgbClr val="C00000"/>
                </a:solidFill>
                <a:effectLst/>
                <a:latin typeface="Trebuchet MS" panose="020B0603020202020204" pitchFamily="34" charset="0"/>
              </a:rPr>
              <a:t> </a:t>
            </a:r>
            <a:r>
              <a:rPr lang="ru-RU" sz="1800" b="1" i="0" u="none" strike="noStrike" dirty="0" err="1">
                <a:solidFill>
                  <a:srgbClr val="C00000"/>
                </a:solidFill>
                <a:effectLst/>
                <a:latin typeface="Trebuchet MS" panose="020B0603020202020204" pitchFamily="34" charset="0"/>
              </a:rPr>
              <a:t>Оберг</a:t>
            </a:r>
            <a:r>
              <a:rPr lang="ru-RU" sz="1800" b="1" i="0" u="none" strike="noStrike" dirty="0">
                <a:solidFill>
                  <a:srgbClr val="C00000"/>
                </a:solidFill>
                <a:effectLst/>
                <a:latin typeface="Trebuchet MS" panose="020B0603020202020204" pitchFamily="34" charset="0"/>
              </a:rPr>
              <a:t> </a:t>
            </a:r>
            <a:r>
              <a:rPr lang="ru-RU" sz="1800" b="0" i="0" u="none" strike="noStrike" dirty="0">
                <a:solidFill>
                  <a:srgbClr val="3F3F3F"/>
                </a:solidFill>
                <a:effectLst/>
                <a:latin typeface="Trebuchet MS" panose="020B0603020202020204" pitchFamily="34" charset="0"/>
              </a:rPr>
              <a:t>(1954):</a:t>
            </a:r>
            <a:endParaRPr lang="ru-RU" b="0" dirty="0">
              <a:effectLst/>
            </a:endParaRPr>
          </a:p>
          <a:p>
            <a:pPr indent="-342900" rtl="0">
              <a:spcBef>
                <a:spcPts val="1000"/>
              </a:spcBef>
              <a:spcAft>
                <a:spcPts val="0"/>
              </a:spcAft>
            </a:pPr>
            <a:r>
              <a:rPr lang="ru-RU" sz="1800" b="0" i="0" u="none" strike="noStrike" dirty="0">
                <a:solidFill>
                  <a:srgbClr val="3F3F3F"/>
                </a:solidFill>
                <a:effectLst/>
                <a:latin typeface="Trebuchet MS" panose="020B0603020202020204" pitchFamily="34" charset="0"/>
              </a:rPr>
              <a:t>Культурный шок - переживание, которое человек может испытать, когда он переезжает в культурную среду, отличную от его собственной, дезориентация, связанная с потерей привычных связей</a:t>
            </a:r>
            <a:endParaRPr lang="ru-RU" b="0" dirty="0">
              <a:effectLst/>
            </a:endParaRPr>
          </a:p>
          <a:p>
            <a:pPr indent="-342900" rtl="0">
              <a:spcBef>
                <a:spcPts val="1000"/>
              </a:spcBef>
              <a:spcAft>
                <a:spcPts val="0"/>
              </a:spcAft>
            </a:pPr>
            <a:r>
              <a:rPr lang="ru-RU" sz="1800" b="0" i="0" u="none" strike="noStrike" dirty="0">
                <a:solidFill>
                  <a:srgbClr val="3F3F3F"/>
                </a:solidFill>
                <a:effectLst/>
                <a:latin typeface="Trebuchet MS" panose="020B0603020202020204" pitchFamily="34" charset="0"/>
              </a:rPr>
              <a:t>Это состояние дискомфорта, фрустрации, вызванные ситуацией попадания в </a:t>
            </a:r>
            <a:r>
              <a:rPr lang="ru-RU" sz="1800" b="0" i="0" u="none" strike="noStrike" dirty="0" err="1">
                <a:solidFill>
                  <a:srgbClr val="3F3F3F"/>
                </a:solidFill>
                <a:effectLst/>
                <a:latin typeface="Trebuchet MS" panose="020B0603020202020204" pitchFamily="34" charset="0"/>
              </a:rPr>
              <a:t>инокультурную</a:t>
            </a:r>
            <a:r>
              <a:rPr lang="ru-RU" sz="1800" b="0" i="0" u="none" strike="noStrike" dirty="0">
                <a:solidFill>
                  <a:srgbClr val="3F3F3F"/>
                </a:solidFill>
                <a:effectLst/>
                <a:latin typeface="Trebuchet MS" panose="020B0603020202020204" pitchFamily="34" charset="0"/>
              </a:rPr>
              <a:t>, инонациональную среду.</a:t>
            </a:r>
            <a:endParaRPr lang="ru-RU" b="0" dirty="0">
              <a:effectLst/>
            </a:endParaRPr>
          </a:p>
          <a:p>
            <a:pPr indent="-342900" rtl="0">
              <a:spcBef>
                <a:spcPts val="1000"/>
              </a:spcBef>
              <a:spcAft>
                <a:spcPts val="0"/>
              </a:spcAft>
            </a:pPr>
            <a:r>
              <a:rPr lang="ru-RU" sz="1800" b="1" i="0" u="none" strike="noStrike" dirty="0">
                <a:solidFill>
                  <a:srgbClr val="C00000"/>
                </a:solidFill>
                <a:effectLst/>
                <a:latin typeface="Trebuchet MS" panose="020B0603020202020204" pitchFamily="34" charset="0"/>
              </a:rPr>
              <a:t>Четыре стадии:</a:t>
            </a:r>
            <a:endParaRPr lang="ru-RU" b="0" dirty="0">
              <a:effectLst/>
            </a:endParaRPr>
          </a:p>
          <a:p>
            <a:pPr rtl="0" fontAlgn="base">
              <a:spcBef>
                <a:spcPts val="1000"/>
              </a:spcBef>
              <a:spcAft>
                <a:spcPts val="0"/>
              </a:spcAft>
              <a:buFont typeface="+mj-lt"/>
              <a:buAutoNum type="arabicPeriod"/>
            </a:pPr>
            <a:r>
              <a:rPr lang="ru-RU" sz="1800" b="0" i="0" u="none" strike="noStrike" dirty="0">
                <a:solidFill>
                  <a:srgbClr val="3F3F3F"/>
                </a:solidFill>
                <a:effectLst/>
                <a:latin typeface="Trebuchet MS" panose="020B0603020202020204" pitchFamily="34" charset="0"/>
              </a:rPr>
              <a:t>«радостное оживление», удовольствие от получения новых впечатлений (медовый месяц)</a:t>
            </a:r>
            <a:endParaRPr lang="ru-RU" sz="1600" b="0" i="0" u="none" strike="noStrike" dirty="0">
              <a:solidFill>
                <a:srgbClr val="FE8637"/>
              </a:solidFill>
              <a:effectLst/>
              <a:latin typeface="Noto Sans Symbols"/>
            </a:endParaRPr>
          </a:p>
          <a:p>
            <a:pPr rtl="0" fontAlgn="base">
              <a:spcBef>
                <a:spcPts val="1000"/>
              </a:spcBef>
              <a:spcAft>
                <a:spcPts val="0"/>
              </a:spcAft>
              <a:buFont typeface="+mj-lt"/>
              <a:buAutoNum type="arabicPeriod"/>
            </a:pPr>
            <a:r>
              <a:rPr lang="ru-RU" sz="1800" b="0" i="0" u="none" strike="noStrike" dirty="0">
                <a:solidFill>
                  <a:srgbClr val="3F3F3F"/>
                </a:solidFill>
                <a:effectLst/>
                <a:latin typeface="Trebuchet MS" panose="020B0603020202020204" pitchFamily="34" charset="0"/>
              </a:rPr>
              <a:t>«фрустрация и озлобление», которые вызваны необходимостью контактов с иной системой ценностей, иными этическими стандартами и нормами поведения (собственно шок)</a:t>
            </a:r>
            <a:endParaRPr lang="ru-RU" sz="1600" b="0" i="0" u="none" strike="noStrike" dirty="0">
              <a:solidFill>
                <a:srgbClr val="FE8637"/>
              </a:solidFill>
              <a:effectLst/>
              <a:latin typeface="Noto Sans Symbols"/>
            </a:endParaRPr>
          </a:p>
          <a:p>
            <a:pPr rtl="0" fontAlgn="base">
              <a:spcBef>
                <a:spcPts val="1000"/>
              </a:spcBef>
              <a:spcAft>
                <a:spcPts val="0"/>
              </a:spcAft>
              <a:buFont typeface="+mj-lt"/>
              <a:buAutoNum type="arabicPeriod"/>
            </a:pPr>
            <a:r>
              <a:rPr lang="ru-RU" sz="1800" b="0" i="0" u="none" strike="noStrike" dirty="0">
                <a:solidFill>
                  <a:srgbClr val="3F3F3F"/>
                </a:solidFill>
                <a:effectLst/>
                <a:latin typeface="Trebuchet MS" panose="020B0603020202020204" pitchFamily="34" charset="0"/>
              </a:rPr>
              <a:t>«выздоровление» или преодоление культурной обособленности, социализация в </a:t>
            </a:r>
            <a:r>
              <a:rPr lang="ru-RU" sz="1800" b="0" i="0" u="none" strike="noStrike" dirty="0" err="1">
                <a:solidFill>
                  <a:srgbClr val="3F3F3F"/>
                </a:solidFill>
                <a:effectLst/>
                <a:latin typeface="Trebuchet MS" panose="020B0603020202020204" pitchFamily="34" charset="0"/>
              </a:rPr>
              <a:t>инокультурной</a:t>
            </a:r>
            <a:r>
              <a:rPr lang="ru-RU" sz="1800" b="0" i="0" u="none" strike="noStrike" dirty="0">
                <a:solidFill>
                  <a:srgbClr val="3F3F3F"/>
                </a:solidFill>
                <a:effectLst/>
                <a:latin typeface="Trebuchet MS" panose="020B0603020202020204" pitchFamily="34" charset="0"/>
              </a:rPr>
              <a:t> среде (примирение) </a:t>
            </a:r>
            <a:endParaRPr lang="ru-RU" sz="1600" b="0" i="0" u="none" strike="noStrike" dirty="0">
              <a:solidFill>
                <a:srgbClr val="FE8637"/>
              </a:solidFill>
              <a:effectLst/>
              <a:latin typeface="Noto Sans Symbols"/>
            </a:endParaRPr>
          </a:p>
          <a:p>
            <a:pPr rtl="0" fontAlgn="base">
              <a:spcBef>
                <a:spcPts val="1000"/>
              </a:spcBef>
              <a:spcAft>
                <a:spcPts val="0"/>
              </a:spcAft>
              <a:buFont typeface="+mj-lt"/>
              <a:buAutoNum type="arabicPeriod"/>
            </a:pPr>
            <a:r>
              <a:rPr lang="ru-RU" sz="1800" b="0" i="0" u="none" strike="noStrike" dirty="0">
                <a:solidFill>
                  <a:srgbClr val="3F3F3F"/>
                </a:solidFill>
                <a:effectLst/>
                <a:latin typeface="Trebuchet MS" panose="020B0603020202020204" pitchFamily="34" charset="0"/>
              </a:rPr>
              <a:t>четвертая — «приспособление», коррекция своей системы ценностей, критическое переосмысление сложившихся картин мира (адаптация)</a:t>
            </a:r>
            <a:endParaRPr lang="ru-RU" sz="1600" b="0" i="0" u="none" strike="noStrike" dirty="0">
              <a:solidFill>
                <a:srgbClr val="FE8637"/>
              </a:solidFill>
              <a:effectLst/>
              <a:latin typeface="Noto Sans Symbols"/>
            </a:endParaRPr>
          </a:p>
        </p:txBody>
      </p:sp>
      <p:pic>
        <p:nvPicPr>
          <p:cNvPr id="2052" name="Picture 4">
            <a:extLst>
              <a:ext uri="{FF2B5EF4-FFF2-40B4-BE49-F238E27FC236}">
                <a16:creationId xmlns:a16="http://schemas.microsoft.com/office/drawing/2014/main" id="{F69B3938-95E2-DFDC-F231-F39AB48EB8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776"/>
          <a:stretch/>
        </p:blipFill>
        <p:spPr bwMode="auto">
          <a:xfrm>
            <a:off x="0" y="2542347"/>
            <a:ext cx="4356469" cy="393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32131"/>
      </p:ext>
    </p:extLst>
  </p:cSld>
  <p:clrMapOvr>
    <a:masterClrMapping/>
  </p:clrMapOvr>
</p:sld>
</file>

<file path=ppt/theme/theme1.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476ADD"/>
      </a:accent1>
      <a:accent2>
        <a:srgbClr val="476ADD"/>
      </a:accent2>
      <a:accent3>
        <a:srgbClr val="476ADD"/>
      </a:accent3>
      <a:accent4>
        <a:srgbClr val="476ADD"/>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5662</TotalTime>
  <Words>4158</Words>
  <Application>Microsoft Office PowerPoint</Application>
  <PresentationFormat>Широкоэкранный</PresentationFormat>
  <Paragraphs>323</Paragraphs>
  <Slides>49</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49</vt:i4>
      </vt:variant>
    </vt:vector>
  </HeadingPairs>
  <TitlesOfParts>
    <vt:vector size="60" baseType="lpstr">
      <vt:lpstr>Arial</vt:lpstr>
      <vt:lpstr>Calibri</vt:lpstr>
      <vt:lpstr>Linux Libertine</vt:lpstr>
      <vt:lpstr>Noto Sans Symbols</vt:lpstr>
      <vt:lpstr>REG</vt:lpstr>
      <vt:lpstr>Tahoma</vt:lpstr>
      <vt:lpstr>Times New Roman</vt:lpstr>
      <vt:lpstr>Trebuchet MS</vt:lpstr>
      <vt:lpstr>Contents Slide Master</vt:lpstr>
      <vt:lpstr>Section Break Slide Master</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simp</cp:lastModifiedBy>
  <cp:revision>211</cp:revision>
  <dcterms:created xsi:type="dcterms:W3CDTF">2020-01-20T05:08:25Z</dcterms:created>
  <dcterms:modified xsi:type="dcterms:W3CDTF">2023-03-20T04:17:16Z</dcterms:modified>
</cp:coreProperties>
</file>