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05" r:id="rId2"/>
    <p:sldId id="521" r:id="rId3"/>
    <p:sldId id="528" r:id="rId4"/>
    <p:sldId id="529" r:id="rId5"/>
    <p:sldId id="530" r:id="rId6"/>
    <p:sldId id="526" r:id="rId7"/>
    <p:sldId id="523" r:id="rId8"/>
    <p:sldId id="531" r:id="rId9"/>
    <p:sldId id="532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44" r:id="rId20"/>
    <p:sldId id="545" r:id="rId21"/>
    <p:sldId id="546" r:id="rId22"/>
  </p:sldIdLst>
  <p:sldSz cx="9144000" cy="5143500" type="screen16x9"/>
  <p:notesSz cx="6858000" cy="9144000"/>
  <p:embeddedFontLst>
    <p:embeddedFont>
      <p:font typeface="Microsoft YaHei" pitchFamily="34" charset="-122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SimSun" pitchFamily="2" charset="-122"/>
      <p:regular r:id="rId31"/>
    </p:embeddedFont>
    <p:embeddedFont>
      <p:font typeface="SimHei" pitchFamily="49" charset="-122"/>
      <p:regular r:id="rId32"/>
    </p:embeddedFont>
    <p:embeddedFont>
      <p:font typeface="Century Gothic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F97"/>
    <a:srgbClr val="DAFCF5"/>
    <a:srgbClr val="1B6557"/>
    <a:srgbClr val="1D9982"/>
    <a:srgbClr val="EDEFF0"/>
    <a:srgbClr val="7D8B8C"/>
    <a:srgbClr val="F2C107"/>
    <a:srgbClr val="5792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390"/>
      </p:cViewPr>
      <p:guideLst>
        <p:guide orient="horz" pos="16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#1">
  <dgm:title val=""/>
  <dgm:desc val=""/>
  <dgm:catLst>
    <dgm:cat type="accent3" pri="11300"/>
  </dgm:catLst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69AA6-8A1C-4B0F-AD63-F3D844874490}" type="doc">
      <dgm:prSet loTypeId="urn:microsoft.com/office/officeart/2005/8/layout/arrow6#1" qsTypeId="urn:microsoft.com/office/officeart/2005/8/quickstyle/simple1#1" csTypeId="urn:microsoft.com/office/officeart/2005/8/colors/accent3_3#1"/>
      <dgm:spPr/>
      <dgm:t>
        <a:bodyPr/>
        <a:lstStyle/>
        <a:p>
          <a:endParaRPr altLang="en-US"/>
        </a:p>
      </dgm:t>
    </dgm:pt>
    <dgm:pt modelId="{A403D0D5-71EF-4512-B7E2-E736ED8CC6E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baseline="0"/>
            <a:t>внешний характер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baseline="0"/>
            <a:t>(например, эмоциональная и моральная поддержка окружающих)</a:t>
          </a:r>
        </a:p>
      </dgm:t>
    </dgm:pt>
    <dgm:pt modelId="{8C174E3A-52FC-4C50-ABE1-CCCBD98CBFBC}" type="parTrans" cxnId="{FF0DCA3E-D3C8-4E82-ABE2-A329D4C4F719}">
      <dgm:prSet/>
      <dgm:spPr/>
    </dgm:pt>
    <dgm:pt modelId="{44E3E7C7-2474-4438-A9AE-F6A71B775AB5}" type="sibTrans" cxnId="{FF0DCA3E-D3C8-4E82-ABE2-A329D4C4F719}">
      <dgm:prSet/>
      <dgm:spPr/>
    </dgm:pt>
    <dgm:pt modelId="{A25138E6-D753-4C8E-955F-C04A9367D69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/>
            <a:t>внутренний (способности и навыки самого индивида)</a:t>
          </a:r>
        </a:p>
      </dgm:t>
    </dgm:pt>
    <dgm:pt modelId="{677197EC-F440-41D5-900C-5FB74F93ECD2}" type="parTrans" cxnId="{79083C00-F0F8-4D6E-8D47-041A658B836B}">
      <dgm:prSet/>
      <dgm:spPr/>
    </dgm:pt>
    <dgm:pt modelId="{F8AE5A9C-DB31-40AE-BE1F-362A7D534528}" type="sibTrans" cxnId="{79083C00-F0F8-4D6E-8D47-041A658B836B}">
      <dgm:prSet/>
      <dgm:spPr/>
    </dgm:pt>
    <dgm:pt modelId="{73AE2819-3350-4D48-B13D-81772A54EE0E}">
      <dgm:prSet/>
      <dgm:spPr/>
      <dgm:t>
        <a:bodyPr/>
        <a:lstStyle/>
        <a:p>
          <a:endParaRPr lang="ru-RU"/>
        </a:p>
      </dgm:t>
    </dgm:pt>
    <dgm:pt modelId="{F7CBD195-3267-479C-BA82-3B404E7636CE}" type="parTrans" cxnId="{9BBA9154-C967-4449-BA90-2C17431A8E5A}">
      <dgm:prSet/>
      <dgm:spPr/>
    </dgm:pt>
    <dgm:pt modelId="{96652B94-B01D-4EAC-9F2B-694A793AD166}" type="sibTrans" cxnId="{9BBA9154-C967-4449-BA90-2C17431A8E5A}">
      <dgm:prSet/>
      <dgm:spPr/>
    </dgm:pt>
    <dgm:pt modelId="{DD774F28-3A4A-4E96-9BB7-B189F1777018}" type="pres">
      <dgm:prSet presAssocID="{7D769AA6-8A1C-4B0F-AD63-F3D84487449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7A8E8E-DB77-4548-A5A9-14B0B2979270}" type="pres">
      <dgm:prSet presAssocID="{7D769AA6-8A1C-4B0F-AD63-F3D844874490}" presName="ribbon" presStyleLbl="node1" presStyleIdx="0" presStyleCnt="1" custScaleX="160048" custLinFactNeighborX="-861" custLinFactNeighborY="-528"/>
      <dgm:spPr/>
    </dgm:pt>
    <dgm:pt modelId="{79EBB731-A8F0-4DED-9818-BECC8F9F1A5E}" type="pres">
      <dgm:prSet presAssocID="{7D769AA6-8A1C-4B0F-AD63-F3D844874490}" presName="leftArrowText" presStyleLbl="node1" presStyleIdx="0" presStyleCnt="1" custScaleX="202510" custScaleY="41554" custLinFactNeighborX="-56527" custLinFactNeighborY="-8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F012A-7DBF-4040-85AE-123DB9E78CA5}" type="pres">
      <dgm:prSet presAssocID="{7D769AA6-8A1C-4B0F-AD63-F3D844874490}" presName="rightArrowText" presStyleLbl="node1" presStyleIdx="0" presStyleCnt="1" custScaleX="176788" custScaleY="67218" custLinFactNeighborX="38471" custLinFactNeighborY="-10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83C00-F0F8-4D6E-8D47-041A658B836B}" srcId="{7D769AA6-8A1C-4B0F-AD63-F3D844874490}" destId="{A25138E6-D753-4C8E-955F-C04A9367D697}" srcOrd="1" destOrd="0" parTransId="{677197EC-F440-41D5-900C-5FB74F93ECD2}" sibTransId="{F8AE5A9C-DB31-40AE-BE1F-362A7D534528}"/>
    <dgm:cxn modelId="{9BBA9154-C967-4449-BA90-2C17431A8E5A}" srcId="{7D769AA6-8A1C-4B0F-AD63-F3D844874490}" destId="{73AE2819-3350-4D48-B13D-81772A54EE0E}" srcOrd="2" destOrd="0" parTransId="{F7CBD195-3267-479C-BA82-3B404E7636CE}" sibTransId="{96652B94-B01D-4EAC-9F2B-694A793AD166}"/>
    <dgm:cxn modelId="{24BEF991-E001-49FD-97AF-2ED27BA506D4}" type="presOf" srcId="{A403D0D5-71EF-4512-B7E2-E736ED8CC6EF}" destId="{79EBB731-A8F0-4DED-9818-BECC8F9F1A5E}" srcOrd="0" destOrd="0" presId="urn:microsoft.com/office/officeart/2005/8/layout/arrow6#1"/>
    <dgm:cxn modelId="{FF0DCA3E-D3C8-4E82-ABE2-A329D4C4F719}" srcId="{7D769AA6-8A1C-4B0F-AD63-F3D844874490}" destId="{A403D0D5-71EF-4512-B7E2-E736ED8CC6EF}" srcOrd="0" destOrd="0" parTransId="{8C174E3A-52FC-4C50-ABE1-CCCBD98CBFBC}" sibTransId="{44E3E7C7-2474-4438-A9AE-F6A71B775AB5}"/>
    <dgm:cxn modelId="{7BAC32AB-FF90-494C-8581-666CABCFB4FB}" type="presOf" srcId="{7D769AA6-8A1C-4B0F-AD63-F3D844874490}" destId="{DD774F28-3A4A-4E96-9BB7-B189F1777018}" srcOrd="0" destOrd="0" presId="urn:microsoft.com/office/officeart/2005/8/layout/arrow6#1"/>
    <dgm:cxn modelId="{38D960C7-2609-4C17-8B76-0803CEFCC288}" type="presOf" srcId="{A25138E6-D753-4C8E-955F-C04A9367D697}" destId="{10DF012A-7DBF-4040-85AE-123DB9E78CA5}" srcOrd="0" destOrd="0" presId="urn:microsoft.com/office/officeart/2005/8/layout/arrow6#1"/>
    <dgm:cxn modelId="{E1C92E5F-1A1D-4893-9EEC-BAC9AAA4EF7A}" type="presParOf" srcId="{DD774F28-3A4A-4E96-9BB7-B189F1777018}" destId="{A07A8E8E-DB77-4548-A5A9-14B0B2979270}" srcOrd="0" destOrd="0" presId="urn:microsoft.com/office/officeart/2005/8/layout/arrow6#1"/>
    <dgm:cxn modelId="{8CEB3FEF-D697-4C1A-B5E8-E0DD05F7BAE5}" type="presParOf" srcId="{DD774F28-3A4A-4E96-9BB7-B189F1777018}" destId="{79EBB731-A8F0-4DED-9818-BECC8F9F1A5E}" srcOrd="1" destOrd="0" presId="urn:microsoft.com/office/officeart/2005/8/layout/arrow6#1"/>
    <dgm:cxn modelId="{965C0C34-314C-4A24-88A3-71A889F467FD}" type="presParOf" srcId="{DD774F28-3A4A-4E96-9BB7-B189F1777018}" destId="{10DF012A-7DBF-4040-85AE-123DB9E78CA5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DE27F9D-E365-4539-A8A4-4830FAD2BEF7}" type="datetimeFigureOut">
              <a:rPr lang="zh-CN" altLang="en-US"/>
              <a:pPr>
                <a:defRPr/>
              </a:pPr>
              <a:t>2022/11/9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3ACEAAA-8956-4EC9-8969-183958B1F5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26CC5D5-A777-423D-934B-6C85921CA32A}" type="datetimeFigureOut">
              <a:rPr lang="zh-CN" altLang="en-US"/>
              <a:pPr>
                <a:defRPr/>
              </a:pPr>
              <a:t>2022/11/9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8FABC3C-A694-4B95-9CB1-313E2958CC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390893"/>
            <a:ext cx="6858000" cy="1242040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ru-RU" altLang="zh-CN" dirty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154C76-72C5-4EF2-BFDE-D989AB867355}" type="datetimeFigureOut">
              <a:rPr lang="zh-CN" altLang="en-US"/>
              <a:pPr/>
              <a:t>2022/11/9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6B6B-890A-4238-BB4B-AA8C4FC0694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730"/>
            <a:ext cx="7886700" cy="416995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ABBF372-5ACB-4753-A286-2241859285CD}" type="datetimeFigureOut">
              <a:rPr lang="zh-CN" altLang="en-US"/>
              <a:pPr/>
              <a:t>2022/11/9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3BBB07-EA18-4712-AC7B-79AC1B10C5F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514436">
            <a:off x="4725988" y="-1951038"/>
            <a:ext cx="6732587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514436">
            <a:off x="-2605088" y="3903663"/>
            <a:ext cx="6732588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a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 userDrawn="1"/>
        </p:nvSpPr>
        <p:spPr>
          <a:xfrm>
            <a:off x="252413" y="209550"/>
            <a:ext cx="8639175" cy="47259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ea typeface="Calibri" panose="020F0502020204030204" charset="0"/>
            </a:endParaRPr>
          </a:p>
        </p:txBody>
      </p:sp>
      <p:sp useBgFill="1">
        <p:nvSpPr>
          <p:cNvPr id="3" name="等腰三角形 5"/>
          <p:cNvSpPr>
            <a:spLocks noChangeAspect="1"/>
          </p:cNvSpPr>
          <p:nvPr userDrawn="1"/>
        </p:nvSpPr>
        <p:spPr>
          <a:xfrm flipV="1">
            <a:off x="4437063" y="209550"/>
            <a:ext cx="269875" cy="23336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ea typeface="Calibri" panose="020F0502020204030204" charset="0"/>
            </a:endParaRPr>
          </a:p>
        </p:txBody>
      </p:sp>
    </p:spTree>
  </p:cSld>
  <p:clrMapOvr>
    <a:masterClrMapping/>
  </p:clrMapOvr>
  <p:transition spd="slow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067160" y="0"/>
            <a:ext cx="4076841" cy="51444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lIns="68580" tIns="34290" rIns="68580" bIns="34290" rtlCol="0">
            <a:noAutofit/>
          </a:bodyPr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0" y="0"/>
            <a:ext cx="9144000" cy="51444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Calibri" panose="020F0502020204030204" charset="0"/>
            </a:endParaRPr>
          </a:p>
        </p:txBody>
      </p:sp>
    </p:spTree>
  </p:cSld>
  <p:clrMapOvr>
    <a:masterClrMapping/>
  </p:clrMapOvr>
  <p:transition advClick="0" advTm="1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5BD79-B5FE-494C-BCB8-F483D26FFC88}" type="datetimeFigureOut">
              <a:rPr lang="zh-CN" altLang="en-US"/>
              <a:pPr/>
              <a:t>2022/11/9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CE9EB-57E5-40BD-B203-9A4BAE0DC97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8650" y="1640869"/>
            <a:ext cx="7886700" cy="1862662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ru-RU" altLang="zh-CN" dirty="0"/>
              <a:t>Образец заголовка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B8F53-6EEB-4A94-98A1-D5B8CDDDEC27}" type="datetimeFigureOut">
              <a:rPr lang="zh-CN" altLang="en-US"/>
              <a:pPr/>
              <a:t>2022/11/9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220A4-7F9E-414F-B236-A15BAFC1B1E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AF817-0D97-4BFB-9F3E-AEB5CB58386A}" type="datetimeFigureOut">
              <a:rPr lang="zh-CN" altLang="en-US"/>
              <a:pPr/>
              <a:t>2022/11/9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53BF1-77C4-4D05-A20D-42F4AB18DB0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950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2050"/>
            <a:ext cx="3868340" cy="268101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950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2050"/>
            <a:ext cx="3887391" cy="268101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2EE0B9-65BE-46ED-8195-36703EDB6B06}" type="datetimeFigureOut">
              <a:rPr lang="zh-CN" altLang="en-US"/>
              <a:pPr/>
              <a:t>2022/11/9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2AE4B-E45A-4B0A-B6F2-2F367001445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8875" y="1619533"/>
            <a:ext cx="4286250" cy="1037019"/>
          </a:xfr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ru-RU" altLang="zh-CN" dirty="0"/>
              <a:t>Образец заголовка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2428875" y="2800391"/>
            <a:ext cx="4286250" cy="8896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zh-CN" dirty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B25BB07-6A03-495A-9474-A21289F627E5}" type="datetimeFigureOut">
              <a:rPr lang="zh-CN" altLang="en-US"/>
              <a:pPr/>
              <a:t>2022/11/9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2451E2-40C4-439D-BBAD-E1C9E84265C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8F8DB-7F45-4630-97E9-200D2A8E6962}" type="datetimeFigureOut">
              <a:rPr lang="zh-CN" altLang="en-US"/>
              <a:pPr/>
              <a:t>2022/11/9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6454D-CE1B-4189-9B56-4DB720B11D7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35348"/>
            <a:ext cx="3511241" cy="1071308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ru-RU" altLang="zh-CN" dirty="0"/>
              <a:t>Образец заголовка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348"/>
            <a:ext cx="4283912" cy="4053409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709"/>
            <a:ext cx="3511241" cy="2859191"/>
          </a:xfrm>
        </p:spPr>
        <p:txBody>
          <a:bodyPr/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83498-16EA-4924-9227-5A3C3FEF619C}" type="datetimeFigureOut">
              <a:rPr lang="zh-CN" altLang="en-US"/>
              <a:pPr/>
              <a:t>2022/11/9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9F03A-F26F-4367-AEE7-1144F7C10DE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3674" y="273892"/>
            <a:ext cx="681676" cy="4359642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ru-RU" altLang="zh-CN" dirty="0"/>
              <a:t>Образец заголовка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92"/>
            <a:ext cx="7084832" cy="4359642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72380-6227-4BD5-8C28-5406ABEAF17B}" type="datetimeFigureOut">
              <a:rPr lang="zh-CN" altLang="en-US"/>
              <a:pPr/>
              <a:t>2022/11/9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0157-8CCF-43B7-8705-A96C1F3CD42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900">
                <a:solidFill>
                  <a:srgbClr val="7F7F7F"/>
                </a:solidFill>
                <a:latin typeface="SimHei" pitchFamily="49" charset="-122"/>
                <a:ea typeface="SimHei" pitchFamily="49" charset="-122"/>
              </a:defRPr>
            </a:lvl1pPr>
          </a:lstStyle>
          <a:p>
            <a:fld id="{A47ED756-4F43-4E93-847D-102499B575E5}" type="datetimeFigureOut">
              <a:rPr lang="zh-CN" altLang="en-US"/>
              <a:pPr/>
              <a:t>2022/11/9</a:t>
            </a:fld>
            <a:endParaRPr lang="en-US" altLang="zh-CN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900">
                <a:solidFill>
                  <a:srgbClr val="7F7F7F"/>
                </a:solidFill>
                <a:latin typeface="SimHei" pitchFamily="49" charset="-122"/>
                <a:ea typeface="SimHei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900">
                <a:solidFill>
                  <a:srgbClr val="7F7F7F"/>
                </a:solidFill>
                <a:latin typeface="SimHei" pitchFamily="49" charset="-122"/>
                <a:ea typeface="SimHei" pitchFamily="49" charset="-122"/>
              </a:defRPr>
            </a:lvl1pPr>
          </a:lstStyle>
          <a:p>
            <a:fld id="{81A38051-1E3C-4782-93D9-171A8607516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2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ea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Calibri" panose="020F0502020204030204" charset="0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Calibri" panose="020F0502020204030204" charset="0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Calibri" panose="020F0502020204030204" charset="0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Calibri" panose="020F0502020204030204" charset="0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Calibri" panose="020F0502020204030204" charset="0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Calibri" panose="020F0502020204030204" charset="0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"/>
          <p:cNvGrpSpPr>
            <a:grpSpLocks/>
          </p:cNvGrpSpPr>
          <p:nvPr/>
        </p:nvGrpSpPr>
        <p:grpSpPr bwMode="auto">
          <a:xfrm>
            <a:off x="968375" y="1325563"/>
            <a:ext cx="6777038" cy="2309812"/>
            <a:chOff x="3194" y="2809"/>
            <a:chExt cx="7509" cy="3260"/>
          </a:xfrm>
        </p:grpSpPr>
        <p:sp>
          <p:nvSpPr>
            <p:cNvPr id="3" name="文本框 2"/>
            <p:cNvSpPr txBox="1"/>
            <p:nvPr/>
          </p:nvSpPr>
          <p:spPr>
            <a:xfrm>
              <a:off x="5759" y="2809"/>
              <a:ext cx="2885" cy="11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950" b="1" dirty="0">
                <a:solidFill>
                  <a:srgbClr val="1B6557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194" y="3631"/>
              <a:ext cx="7509" cy="2438"/>
            </a:xfrm>
            <a:prstGeom prst="rect">
              <a:avLst/>
            </a:prstGeom>
            <a:solidFill>
              <a:srgbClr val="1B6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1200">
                  <a:solidFill>
                    <a:schemeClr val="bg1"/>
                  </a:solidFill>
                  <a:latin typeface="Times New Roman" pitchFamily="18" charset="0"/>
                  <a:sym typeface="+mn-ea"/>
                </a:rPr>
                <a:t>ОСОЗНАННОСТЬ КАК РЕСУРС В ВЫБОРЕ КОПИНГ-СТРАТЕГИЙ</a:t>
              </a:r>
              <a:r>
                <a:rPr lang="zh-CN" altLang="en-US" sz="2000">
                  <a:solidFill>
                    <a:schemeClr val="bg1"/>
                  </a:solidFill>
                  <a:latin typeface="Times New Roman" pitchFamily="18" charset="0"/>
                  <a:sym typeface="+mn-ea"/>
                </a:rPr>
                <a:t> </a:t>
              </a:r>
            </a:p>
          </p:txBody>
        </p:sp>
      </p:grpSp>
      <p:sp>
        <p:nvSpPr>
          <p:cNvPr id="21507" name="Текстовое поле 3"/>
          <p:cNvSpPr txBox="1">
            <a:spLocks noChangeArrowheads="1"/>
          </p:cNvSpPr>
          <p:nvPr/>
        </p:nvSpPr>
        <p:spPr bwMode="auto">
          <a:xfrm>
            <a:off x="-247650" y="4068763"/>
            <a:ext cx="62674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1200"/>
              <a:t>ст.преподаватель кафедры социальной и молодежной политики </a:t>
            </a:r>
          </a:p>
          <a:p>
            <a:pPr algn="ctr"/>
            <a:r>
              <a:rPr lang="ru-RU" altLang="en-US" sz="1200"/>
              <a:t>Великжанина Кристина Андреевна</a:t>
            </a:r>
          </a:p>
          <a:p>
            <a:pPr algn="ctr"/>
            <a:endParaRPr lang="ru-RU" altLang="en-US" sz="1200"/>
          </a:p>
          <a:p>
            <a:pPr algn="ctr"/>
            <a:r>
              <a:rPr lang="ru-RU" altLang="en-US" sz="1200">
                <a:sym typeface="+mn-ea"/>
              </a:rPr>
              <a:t>к.соц.н., доцент кафедры социальной и молодежной политики </a:t>
            </a:r>
          </a:p>
          <a:p>
            <a:pPr algn="ctr"/>
            <a:r>
              <a:rPr lang="ru-RU" altLang="en-US" sz="1200">
                <a:sym typeface="+mn-ea"/>
              </a:rPr>
              <a:t>Мазайлова Татьяна Александровна </a:t>
            </a:r>
            <a:endParaRPr lang="ru-RU" altLang="en-US" sz="1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矩形 7"/>
          <p:cNvSpPr/>
          <p:nvPr>
            <p:custDataLst>
              <p:tags r:id="rId2"/>
            </p:custDataLst>
          </p:nvPr>
        </p:nvSpPr>
        <p:spPr>
          <a:xfrm>
            <a:off x="675640" y="1139190"/>
            <a:ext cx="7649210" cy="34150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Конфронтационный копинг.</a:t>
            </a:r>
            <a:r>
              <a:rPr lang="ru-RU" sz="1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Агрессивные усилия по изменению ситуации. Предполагает определенную степень враждебности и готовности к риску.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Дистанцирование. </a:t>
            </a:r>
            <a:r>
              <a:rPr lang="ru-RU" sz="1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Когнитивные усилия отделиться от ситуации и уменьшить ее значимость.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Самоконтроль. </a:t>
            </a:r>
            <a:r>
              <a:rPr lang="ru-RU" sz="1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Усилия по регулированию своих чувств и действий.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Поиск социальной поддержки. </a:t>
            </a:r>
            <a:r>
              <a:rPr lang="ru-RU" sz="1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Усилия в поиске информационной, действенной и эмоциональной поддержки.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Принятие ответственности.</a:t>
            </a:r>
            <a:r>
              <a:rPr lang="ru-RU" sz="1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Признание своей роли в проблеме с сопутствующей темой попыток ее решения.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Бегство-избегание.</a:t>
            </a:r>
            <a:r>
              <a:rPr lang="ru-RU" sz="1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Мысленное стремление и поведенческие усилия, направленные к бегству или избеганию проблемы.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Планирование решения проблемы. </a:t>
            </a:r>
            <a:r>
              <a:rPr lang="ru-RU" sz="1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Произвольные проблемно-фокусированные усилия по изменению ситуации, включающие аналитический подход к проблеме.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Положительная переоценка.</a:t>
            </a:r>
            <a:r>
              <a:rPr lang="ru-RU" sz="1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Усилия по созданию положительного значения с фокусированием на росте собственной личности. Включает также религиозное измерение.</a:t>
            </a:r>
          </a:p>
        </p:txBody>
      </p:sp>
      <p:sp>
        <p:nvSpPr>
          <p:cNvPr id="31747" name="Текстовое поле 99"/>
          <p:cNvSpPr txBox="1">
            <a:spLocks noChangeArrowheads="1"/>
          </p:cNvSpPr>
          <p:nvPr/>
        </p:nvSpPr>
        <p:spPr bwMode="auto">
          <a:xfrm>
            <a:off x="1050925" y="617538"/>
            <a:ext cx="7461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en-US" sz="2400">
                <a:latin typeface="Times New Roman" pitchFamily="18" charset="0"/>
              </a:rPr>
              <a:t>Опросник «Копинг-стратегии» Лазаруса</a:t>
            </a:r>
            <a:endParaRPr lang="en-US" altLang="en-US" sz="240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Замещающее содержимое 2"/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9613" y="484188"/>
            <a:ext cx="7724775" cy="417512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矩形 7"/>
          <p:cNvSpPr/>
          <p:nvPr>
            <p:custDataLst>
              <p:tags r:id="rId2"/>
            </p:custDataLst>
          </p:nvPr>
        </p:nvSpPr>
        <p:spPr>
          <a:xfrm>
            <a:off x="747395" y="1600835"/>
            <a:ext cx="7649210" cy="18999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Осознанность (англ. mindfulness) — это управляемая способность человека сосредотачиваться на выбранных событиях и ощущениях и контролировать свое внимание.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Первые эксперименты дали положительный результат: например, в исследовании 1982 года после 10-недельной медитации осознанности у 65% пациентов с хроническими болями снизились неприятные ощущения.</a:t>
            </a:r>
          </a:p>
        </p:txBody>
      </p:sp>
      <p:sp>
        <p:nvSpPr>
          <p:cNvPr id="33795" name="Текстовое поле 99"/>
          <p:cNvSpPr txBox="1">
            <a:spLocks noChangeArrowheads="1"/>
          </p:cNvSpPr>
          <p:nvPr/>
        </p:nvSpPr>
        <p:spPr bwMode="auto">
          <a:xfrm>
            <a:off x="1050925" y="617538"/>
            <a:ext cx="7461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ru-RU" altLang="en-US" sz="2400">
                <a:latin typeface="Times New Roman" pitchFamily="18" charset="0"/>
              </a:rPr>
              <a:t>Понятие «осознанность»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矩形 7"/>
          <p:cNvSpPr/>
          <p:nvPr>
            <p:custDataLst>
              <p:tags r:id="rId2"/>
            </p:custDataLst>
          </p:nvPr>
        </p:nvSpPr>
        <p:spPr>
          <a:xfrm>
            <a:off x="747395" y="1600835"/>
            <a:ext cx="7649210" cy="24168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Человек не попадает на крючок своих эмоций. </a:t>
            </a:r>
            <a:r>
              <a:rPr lang="ru-RU" sz="1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Человек, практикующий осознанность, не реагирует немедленно. Он признает свои эмоции, осознает и отмечает их, но не стремится их сразу высказать и не «выливает» на других.</a:t>
            </a:r>
            <a:endParaRPr lang="ru-RU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Замечает у себя повторяющиеся навязчивые мысли и управляет ими. </a:t>
            </a:r>
            <a:r>
              <a:rPr lang="ru-RU" sz="1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Согласно некоторым исследованиям, у обычного человека возникает 60–70 тыс. мыслей каждый день. Приблизительно 98% из них одни и те же. Люди с развитой осознанностью способны обнаружить у себя преувеличенно тревожные нереалистичные мысли. Умение «отпускать» ненужные мысли и чувства — один из признаков осознанности.</a:t>
            </a:r>
          </a:p>
        </p:txBody>
      </p:sp>
      <p:sp>
        <p:nvSpPr>
          <p:cNvPr id="34819" name="Текстовое поле 99"/>
          <p:cNvSpPr txBox="1">
            <a:spLocks noChangeArrowheads="1"/>
          </p:cNvSpPr>
          <p:nvPr/>
        </p:nvSpPr>
        <p:spPr bwMode="auto">
          <a:xfrm>
            <a:off x="1050925" y="617538"/>
            <a:ext cx="7461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ru-RU" altLang="en-US" sz="2400">
                <a:latin typeface="Times New Roman" pitchFamily="18" charset="0"/>
              </a:rPr>
              <a:t>Признаки осознанности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矩形 7"/>
          <p:cNvSpPr/>
          <p:nvPr>
            <p:custDataLst>
              <p:tags r:id="rId2"/>
            </p:custDataLst>
          </p:nvPr>
        </p:nvSpPr>
        <p:spPr>
          <a:xfrm>
            <a:off x="747395" y="1567180"/>
            <a:ext cx="7649210" cy="21583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Проявляет живой интерес ко всему вокруг. </a:t>
            </a:r>
            <a:r>
              <a:rPr lang="ru-RU" sz="1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«Осознанные» люди искренне любознательны, умеют настраиваться на текущий момент, не отвлекаются. Они умеют внимательно слушать и сопереживают другим, задают открытые, но не бестактные вопросы, тем самым создают психологический комфорт в общении.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Принимает несовершенство — свое и других людей. </a:t>
            </a:r>
            <a:r>
              <a:rPr lang="ru-RU" sz="1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Осознанный человек не стремится быть идеальным со всеми и во всем. В его понимании, стремление к неоправданно высоким стандартом приводит только к разочарованию.</a:t>
            </a:r>
          </a:p>
        </p:txBody>
      </p:sp>
      <p:sp>
        <p:nvSpPr>
          <p:cNvPr id="35843" name="Текстовое поле 99"/>
          <p:cNvSpPr txBox="1">
            <a:spLocks noChangeArrowheads="1"/>
          </p:cNvSpPr>
          <p:nvPr/>
        </p:nvSpPr>
        <p:spPr bwMode="auto">
          <a:xfrm>
            <a:off x="1050925" y="617538"/>
            <a:ext cx="7461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ru-RU" altLang="en-US" sz="2400">
                <a:latin typeface="Times New Roman" pitchFamily="18" charset="0"/>
              </a:rPr>
              <a:t>Признаки осознанности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矩形 7"/>
          <p:cNvSpPr/>
          <p:nvPr>
            <p:custDataLst>
              <p:tags r:id="rId2"/>
            </p:custDataLst>
          </p:nvPr>
        </p:nvSpPr>
        <p:spPr>
          <a:xfrm>
            <a:off x="747395" y="1567180"/>
            <a:ext cx="7649210" cy="13830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Заботится о своем физическом и психическом здоровье. </a:t>
            </a:r>
            <a:r>
              <a:rPr lang="ru-RU" sz="1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Человек принимает около 35 000 решений каждый день, на это он тратит огромную часть своих ресурсов.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Осознанность позволяет контролировать и управлять этим процессом. Человек, практикующий осознанность, следит за своим внутренним состоянием, чтобы не допустить истощения. Он действует до того, как наступит выгорание, а не после того, как оно уже произошло.</a:t>
            </a:r>
          </a:p>
        </p:txBody>
      </p:sp>
      <p:sp>
        <p:nvSpPr>
          <p:cNvPr id="36867" name="Текстовое поле 99"/>
          <p:cNvSpPr txBox="1">
            <a:spLocks noChangeArrowheads="1"/>
          </p:cNvSpPr>
          <p:nvPr/>
        </p:nvSpPr>
        <p:spPr bwMode="auto">
          <a:xfrm>
            <a:off x="1050925" y="617538"/>
            <a:ext cx="7461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ru-RU" altLang="en-US" sz="2400">
                <a:latin typeface="Times New Roman" pitchFamily="18" charset="0"/>
              </a:rPr>
              <a:t>Признаки осознанности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矩形 7"/>
          <p:cNvSpPr/>
          <p:nvPr>
            <p:custDataLst>
              <p:tags r:id="rId2"/>
            </p:custDataLst>
          </p:nvPr>
        </p:nvSpPr>
        <p:spPr>
          <a:xfrm>
            <a:off x="696595" y="1634490"/>
            <a:ext cx="7649210" cy="29337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Эмоция (от лат. emoveo — потрясаю, волную) — психический процесс средней продолжительности, отражающий субъективное оценочное отношение к существующим или возможным ситуациям и объективному миру.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Эмоции характеризуются тремя компонентами: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  <a:defRPr/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переживаемым или осознаваемым в психике ощущением эмоции;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  <a:defRPr/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процессами, происходящими в нервной, эндокринной, дыхательной, пищеварительной и других системах организма;</a:t>
            </a:r>
          </a:p>
          <a:p>
            <a:pPr marL="28575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  <a:defRPr/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наблюдаемыми выразительными комплексами, в том числе изменениями на лице, жестами, характером голоса и т. п.</a:t>
            </a:r>
          </a:p>
        </p:txBody>
      </p:sp>
      <p:sp>
        <p:nvSpPr>
          <p:cNvPr id="37891" name="Текстовое поле 99"/>
          <p:cNvSpPr txBox="1">
            <a:spLocks noChangeArrowheads="1"/>
          </p:cNvSpPr>
          <p:nvPr/>
        </p:nvSpPr>
        <p:spPr bwMode="auto">
          <a:xfrm>
            <a:off x="1050925" y="617538"/>
            <a:ext cx="7461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ru-RU" altLang="en-US" sz="2400">
                <a:latin typeface="Times New Roman" pitchFamily="18" charset="0"/>
              </a:rPr>
              <a:t>Классификация базовых эмоций по технологии </a:t>
            </a:r>
            <a:r>
              <a:rPr lang="en-US" altLang="ru-RU" sz="2400">
                <a:latin typeface="Times New Roman" pitchFamily="18" charset="0"/>
              </a:rPr>
              <a:t>EQuator</a:t>
            </a:r>
            <a:r>
              <a:rPr lang="ru-RU" altLang="ru-RU" sz="2400">
                <a:latin typeface="Times New Roman" pitchFamily="18" charset="0"/>
              </a:rPr>
              <a:t> (2014 г., специалисты университета Глазго)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Текстовое поле 99"/>
          <p:cNvSpPr txBox="1">
            <a:spLocks noChangeArrowheads="1"/>
          </p:cNvSpPr>
          <p:nvPr/>
        </p:nvSpPr>
        <p:spPr bwMode="auto">
          <a:xfrm>
            <a:off x="1050925" y="617538"/>
            <a:ext cx="7461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ru-RU" altLang="en-US" sz="2400">
                <a:latin typeface="Times New Roman" pitchFamily="18" charset="0"/>
              </a:rPr>
              <a:t>Классификация базовых эмоций по технологии </a:t>
            </a:r>
            <a:r>
              <a:rPr lang="en-US" altLang="ru-RU" sz="2400">
                <a:latin typeface="Times New Roman" pitchFamily="18" charset="0"/>
              </a:rPr>
              <a:t>EQuator</a:t>
            </a:r>
            <a:r>
              <a:rPr lang="ru-RU" altLang="ru-RU" sz="2400">
                <a:latin typeface="Times New Roman" pitchFamily="18" charset="0"/>
              </a:rPr>
              <a:t> (2014 г., специалисты университета Глазго)</a:t>
            </a:r>
          </a:p>
        </p:txBody>
      </p:sp>
      <p:sp>
        <p:nvSpPr>
          <p:cNvPr id="38915" name="Текстовое поле 1"/>
          <p:cNvSpPr txBox="1">
            <a:spLocks noChangeArrowheads="1"/>
          </p:cNvSpPr>
          <p:nvPr/>
        </p:nvSpPr>
        <p:spPr bwMode="auto">
          <a:xfrm>
            <a:off x="1050925" y="1958975"/>
            <a:ext cx="68199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1400"/>
              <a:t>В EQuator используется модель эмоций, состоящая из четырех базовых классов эмоциональных состояний (страх, гнев, печаль, радость)</a:t>
            </a:r>
          </a:p>
          <a:p>
            <a:pPr algn="ctr"/>
            <a:endParaRPr lang="ru-RU" altLang="en-US" sz="1400"/>
          </a:p>
          <a:p>
            <a:pPr algn="ctr"/>
            <a:endParaRPr lang="ru-RU" altLang="en-US" sz="1400"/>
          </a:p>
          <a:p>
            <a:pPr algn="ctr"/>
            <a:r>
              <a:rPr lang="ru-RU" altLang="en-US" sz="1400"/>
              <a:t>Авторы исследования использовали новую технику и программное обеспечение, разработанные в университете для изучения деятельности различных лицевых мышц, участвующих в передаче сигналов различных эмоций.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Изображение 2" descr="Модель базовых эмоций EQuator"/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84213"/>
            <a:ext cx="6907213" cy="3621087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Текстовое поле 99"/>
          <p:cNvSpPr txBox="1">
            <a:spLocks noChangeArrowheads="1"/>
          </p:cNvSpPr>
          <p:nvPr/>
        </p:nvSpPr>
        <p:spPr bwMode="auto">
          <a:xfrm>
            <a:off x="1050925" y="617538"/>
            <a:ext cx="7461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ru-RU" sz="2400">
                <a:latin typeface="Times New Roman" pitchFamily="18" charset="0"/>
              </a:rPr>
              <a:t>Алгоритм управления эмоциями</a:t>
            </a:r>
          </a:p>
        </p:txBody>
      </p:sp>
      <p:sp>
        <p:nvSpPr>
          <p:cNvPr id="40963" name="Текстовое поле 1"/>
          <p:cNvSpPr txBox="1">
            <a:spLocks noChangeArrowheads="1"/>
          </p:cNvSpPr>
          <p:nvPr/>
        </p:nvSpPr>
        <p:spPr bwMode="auto">
          <a:xfrm>
            <a:off x="1162050" y="1598613"/>
            <a:ext cx="68199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en-US" sz="1400" b="1"/>
              <a:t>1. Осознать свою эмоцию.</a:t>
            </a:r>
            <a:r>
              <a:rPr lang="ru-RU" altLang="en-US" sz="1400"/>
              <a:t> </a:t>
            </a:r>
          </a:p>
          <a:p>
            <a:pPr algn="just"/>
            <a:endParaRPr lang="ru-RU" altLang="en-US" sz="1400"/>
          </a:p>
          <a:p>
            <a:pPr algn="just"/>
            <a:r>
              <a:rPr lang="ru-RU" altLang="en-US" sz="1400" b="1"/>
              <a:t>2. Понять свои цели в текущей ситуации, четко определить, чего вы хотите добиться. </a:t>
            </a:r>
          </a:p>
          <a:p>
            <a:pPr algn="just"/>
            <a:endParaRPr lang="ru-RU" altLang="en-US" sz="1400" b="1"/>
          </a:p>
          <a:p>
            <a:pPr algn="just"/>
            <a:r>
              <a:rPr lang="ru-RU" altLang="en-US" sz="1400" b="1"/>
              <a:t>3. Определить, в каком эмоциональном состоянии вы будете максимально эффективны при достижении своей цели.</a:t>
            </a:r>
          </a:p>
          <a:p>
            <a:pPr algn="just"/>
            <a:endParaRPr lang="ru-RU" altLang="en-US" sz="1400" b="1"/>
          </a:p>
          <a:p>
            <a:pPr algn="just"/>
            <a:r>
              <a:rPr lang="ru-RU" altLang="en-US" sz="1400" b="1"/>
              <a:t>4. Выбрать способ достичь нужного эмоционального состояния.</a:t>
            </a:r>
          </a:p>
          <a:p>
            <a:pPr algn="just"/>
            <a:endParaRPr lang="ru-RU" altLang="en-US" sz="1400" b="1"/>
          </a:p>
          <a:p>
            <a:pPr algn="just"/>
            <a:r>
              <a:rPr lang="ru-RU" altLang="en-US" sz="1400" b="1"/>
              <a:t>5. Достичь необходимого состояния, используя выбранный способ.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Rectangle: Rounded Corners 1"/>
          <p:cNvSpPr/>
          <p:nvPr>
            <p:custDataLst>
              <p:tags r:id="rId2"/>
            </p:custDataLst>
          </p:nvPr>
        </p:nvSpPr>
        <p:spPr>
          <a:xfrm>
            <a:off x="798513" y="2768600"/>
            <a:ext cx="3071812" cy="41275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19050" tIns="19050" rIns="19050" bIns="1905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solidFill>
                <a:schemeClr val="bg1"/>
              </a:solidFill>
              <a:latin typeface="+mn-lt"/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2" name="PA-Rectangle: Rounded Corners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6975" y="2768600"/>
            <a:ext cx="3071813" cy="412750"/>
          </a:xfrm>
          <a:prstGeom prst="roundRect">
            <a:avLst>
              <a:gd name="adj" fmla="val 50000"/>
            </a:avLst>
          </a:prstGeom>
          <a:solidFill>
            <a:srgbClr val="398E97"/>
          </a:solidFill>
          <a:ln w="12700">
            <a:noFill/>
            <a:miter lim="400000"/>
            <a:headEnd/>
            <a:tailEnd/>
          </a:ln>
        </p:spPr>
        <p:txBody>
          <a:bodyPr wrap="none" lIns="19050" tIns="19050" rIns="19050" bIns="19050" anchor="ctr"/>
          <a:lstStyle/>
          <a:p>
            <a:pPr algn="ctr"/>
            <a:endParaRPr lang="zh-CN" altLang="en-US" sz="1500">
              <a:solidFill>
                <a:schemeClr val="bg1"/>
              </a:solidFill>
              <a:sym typeface="+mn-lt"/>
            </a:endParaRPr>
          </a:p>
        </p:txBody>
      </p:sp>
      <p:sp>
        <p:nvSpPr>
          <p:cNvPr id="6" name="PA-矩形 5"/>
          <p:cNvSpPr/>
          <p:nvPr>
            <p:custDataLst>
              <p:tags r:id="rId4"/>
            </p:custDataLst>
          </p:nvPr>
        </p:nvSpPr>
        <p:spPr>
          <a:xfrm>
            <a:off x="813404" y="2659451"/>
            <a:ext cx="3041293" cy="7556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b="1" dirty="0">
                <a:solidFill>
                  <a:schemeClr val="bg1"/>
                </a:solidFill>
                <a:latin typeface="+mn-lt"/>
                <a:ea typeface="Calibri" panose="020F0502020204030204" charset="0"/>
                <a:cs typeface="Calibri" panose="020F0502020204030204" charset="0"/>
                <a:sym typeface="+mn-lt"/>
              </a:rPr>
              <a:t>Копинг-стратегии</a:t>
            </a:r>
            <a:r>
              <a:rPr lang="zh-CN" altLang="en-US" b="1" dirty="0">
                <a:solidFill>
                  <a:schemeClr val="bg1"/>
                </a:solidFill>
                <a:latin typeface="+mn-lt"/>
                <a:ea typeface="Calibri" panose="020F0502020204030204" charset="0"/>
                <a:cs typeface="Calibri" panose="020F0502020204030204" charset="0"/>
                <a:sym typeface="+mn-lt"/>
              </a:rPr>
              <a:t>
</a:t>
            </a:r>
          </a:p>
        </p:txBody>
      </p:sp>
      <p:sp>
        <p:nvSpPr>
          <p:cNvPr id="7" name="PA-矩形 6"/>
          <p:cNvSpPr/>
          <p:nvPr>
            <p:custDataLst>
              <p:tags r:id="rId5"/>
            </p:custDataLst>
          </p:nvPr>
        </p:nvSpPr>
        <p:spPr>
          <a:xfrm>
            <a:off x="5007256" y="2769356"/>
            <a:ext cx="3041293" cy="7556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b="1" dirty="0">
                <a:solidFill>
                  <a:schemeClr val="bg1"/>
                </a:solidFill>
                <a:latin typeface="+mn-lt"/>
                <a:ea typeface="Calibri" panose="020F0502020204030204" charset="0"/>
                <a:cs typeface="Calibri" panose="020F0502020204030204" charset="0"/>
                <a:sym typeface="+mn-lt"/>
              </a:rPr>
              <a:t>Копинг-поведение</a:t>
            </a:r>
            <a:r>
              <a:rPr lang="zh-CN" altLang="en-US" b="1" dirty="0">
                <a:solidFill>
                  <a:schemeClr val="bg1"/>
                </a:solidFill>
                <a:latin typeface="+mn-lt"/>
                <a:ea typeface="Calibri" panose="020F0502020204030204" charset="0"/>
                <a:cs typeface="Calibri" panose="020F0502020204030204" charset="0"/>
                <a:sym typeface="+mn-lt"/>
              </a:rPr>
              <a:t>
</a:t>
            </a:r>
          </a:p>
        </p:txBody>
      </p:sp>
      <p:sp>
        <p:nvSpPr>
          <p:cNvPr id="8" name="PA-矩形 7"/>
          <p:cNvSpPr/>
          <p:nvPr>
            <p:custDataLst>
              <p:tags r:id="rId6"/>
            </p:custDataLst>
          </p:nvPr>
        </p:nvSpPr>
        <p:spPr>
          <a:xfrm>
            <a:off x="453299" y="3425059"/>
            <a:ext cx="3606776" cy="89904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ea typeface="+mn-ea"/>
              </a:rPr>
              <a:t>действия, которые совершает личность для того, чтобы справиться со стрессом и вообще с трудными жизненными ситуациями.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29050" y="3362325"/>
            <a:ext cx="5314950" cy="749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/>
              <a:t>потенциальная готовность индивида переживать </a:t>
            </a:r>
          </a:p>
          <a:p>
            <a:pPr algn="ctr">
              <a:lnSpc>
                <a:spcPct val="120000"/>
              </a:lnSpc>
            </a:pPr>
            <a:r>
              <a:rPr lang="ru-RU" sz="1200" b="1"/>
              <a:t>сложные ситуации, и реализуется эта </a:t>
            </a:r>
          </a:p>
          <a:p>
            <a:pPr algn="ctr">
              <a:lnSpc>
                <a:spcPct val="120000"/>
              </a:lnSpc>
            </a:pPr>
            <a:r>
              <a:rPr lang="ru-RU" sz="1200" b="1"/>
              <a:t>способность в конкретных копинг-стратегиях</a:t>
            </a:r>
            <a:r>
              <a:rPr lang="ru-RU" sz="1000"/>
              <a:t> </a:t>
            </a:r>
            <a:endParaRPr lang="zh-CN" altLang="en-US" sz="1000">
              <a:solidFill>
                <a:srgbClr val="595959"/>
              </a:solidFill>
              <a:sym typeface="+mn-lt"/>
            </a:endParaRPr>
          </a:p>
        </p:txBody>
      </p:sp>
      <p:sp>
        <p:nvSpPr>
          <p:cNvPr id="22536" name="Заголовок 4"/>
          <p:cNvSpPr>
            <a:spLocks noGrp="1"/>
          </p:cNvSpPr>
          <p:nvPr>
            <p:ph type="title"/>
          </p:nvPr>
        </p:nvSpPr>
        <p:spPr>
          <a:xfrm>
            <a:off x="661988" y="306388"/>
            <a:ext cx="7886700" cy="995362"/>
          </a:xfrm>
        </p:spPr>
        <p:txBody>
          <a:bodyPr/>
          <a:lstStyle/>
          <a:p>
            <a:pPr algn="ctr"/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Копинг-стратегии человека</a:t>
            </a:r>
          </a:p>
        </p:txBody>
      </p:sp>
      <p:sp>
        <p:nvSpPr>
          <p:cNvPr id="22537" name="Текстовое поле 8"/>
          <p:cNvSpPr txBox="1">
            <a:spLocks noChangeArrowheads="1"/>
          </p:cNvSpPr>
          <p:nvPr/>
        </p:nvSpPr>
        <p:spPr bwMode="auto">
          <a:xfrm>
            <a:off x="1625600" y="1568450"/>
            <a:ext cx="6318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>
                <a:latin typeface="Times New Roman" pitchFamily="18" charset="0"/>
                <a:cs typeface="Times New Roman" pitchFamily="18" charset="0"/>
              </a:rPr>
              <a:t>Термин «копинг» дословно означает «преодоление», </a:t>
            </a:r>
            <a:r>
              <a:rPr lang="ru-RU" altLang="en-US">
                <a:latin typeface="Times New Roman" pitchFamily="18" charset="0"/>
                <a:cs typeface="Times New Roman" pitchFamily="18" charset="0"/>
                <a:sym typeface="+mn-ea"/>
              </a:rPr>
              <a:t>«</a:t>
            </a:r>
            <a:r>
              <a:rPr lang="ru-RU" altLang="en-US">
                <a:latin typeface="Times New Roman" pitchFamily="18" charset="0"/>
                <a:cs typeface="Times New Roman" pitchFamily="18" charset="0"/>
              </a:rPr>
              <a:t>совладание</a:t>
            </a:r>
            <a:r>
              <a:rPr lang="ru-RU" altLang="en-US">
                <a:latin typeface="Times New Roman" pitchFamily="18" charset="0"/>
                <a:cs typeface="Times New Roman" pitchFamily="18" charset="0"/>
                <a:sym typeface="+mn-ea"/>
              </a:rPr>
              <a:t>»</a:t>
            </a:r>
            <a:endParaRPr lang="ru-RU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Текстовое поле 99"/>
          <p:cNvSpPr txBox="1">
            <a:spLocks noChangeArrowheads="1"/>
          </p:cNvSpPr>
          <p:nvPr/>
        </p:nvSpPr>
        <p:spPr bwMode="auto">
          <a:xfrm>
            <a:off x="1050925" y="617538"/>
            <a:ext cx="7461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ru-RU" sz="2400">
                <a:latin typeface="Times New Roman" pitchFamily="18" charset="0"/>
              </a:rPr>
              <a:t>Практикум осознанности</a:t>
            </a:r>
          </a:p>
        </p:txBody>
      </p:sp>
      <p:pic>
        <p:nvPicPr>
          <p:cNvPr id="41987" name="Замещающее содержимое 2" descr="quotepic"/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9475" y="1255713"/>
            <a:ext cx="5999163" cy="3148012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Текстовое поле 1"/>
          <p:cNvSpPr txBox="1">
            <a:spLocks noChangeArrowheads="1"/>
          </p:cNvSpPr>
          <p:nvPr/>
        </p:nvSpPr>
        <p:spPr bwMode="auto">
          <a:xfrm>
            <a:off x="1481138" y="1911350"/>
            <a:ext cx="682148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2000"/>
              <a:t>Метапозиция — это такое состояние, когда вы смотрите на ситуацию как бы со стороны. Как если бы вы наблюдали за собой и своим собеседником, например, с балкона, то есть отстраненно.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矩形 7"/>
          <p:cNvSpPr/>
          <p:nvPr>
            <p:custDataLst>
              <p:tags r:id="rId2"/>
            </p:custDataLst>
          </p:nvPr>
        </p:nvSpPr>
        <p:spPr>
          <a:xfrm>
            <a:off x="1438910" y="1779905"/>
            <a:ext cx="6265545" cy="186118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ea typeface="+mn-ea"/>
              </a:rPr>
              <a:t>Исследование проблемы совладания с трудностями (копинга) напрямую связано с важностью </a:t>
            </a:r>
            <a:r>
              <a:rPr lang="ru-RU" sz="1600" u="sng" dirty="0">
                <a:latin typeface="+mn-lt"/>
                <a:ea typeface="+mn-ea"/>
              </a:rPr>
              <a:t>поддержания психологического благополучия </a:t>
            </a:r>
            <a:r>
              <a:rPr lang="ru-RU" sz="1600" dirty="0">
                <a:latin typeface="+mn-lt"/>
                <a:ea typeface="+mn-ea"/>
              </a:rPr>
              <a:t>у людей, переживающих тяжелые жизненные события, и </a:t>
            </a:r>
            <a:r>
              <a:rPr lang="ru-RU" sz="1600" u="sng" dirty="0">
                <a:latin typeface="+mn-lt"/>
                <a:ea typeface="+mn-ea"/>
              </a:rPr>
              <a:t>поддержанием успешности продуктивных видов деятельности </a:t>
            </a:r>
            <a:r>
              <a:rPr lang="ru-RU" sz="1600" dirty="0">
                <a:latin typeface="+mn-lt"/>
                <a:ea typeface="+mn-ea"/>
              </a:rPr>
              <a:t>(учебной, профессиональной, спортивной), невзирая на неудачи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矩形 7"/>
          <p:cNvSpPr/>
          <p:nvPr>
            <p:custDataLst>
              <p:tags r:id="rId2"/>
            </p:custDataLst>
          </p:nvPr>
        </p:nvSpPr>
        <p:spPr>
          <a:xfrm>
            <a:off x="1086485" y="1981200"/>
            <a:ext cx="3564255" cy="18999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ea typeface="+mn-ea"/>
              </a:rPr>
              <a:t>Американский психолог, специалист в области психологии личности и эмоций, психологического стресса и адаптации, психологического здоровья.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ea typeface="+mn-ea"/>
              </a:rPr>
              <a:t> Автор ряда шкал и опросников, широко применяемых в исследованиях эмоциональных состояний.</a:t>
            </a:r>
            <a:endParaRPr lang="ru-RU" sz="1600" dirty="0">
              <a:latin typeface="+mn-lt"/>
              <a:ea typeface="+mn-ea"/>
            </a:endParaRPr>
          </a:p>
        </p:txBody>
      </p:sp>
      <p:pic>
        <p:nvPicPr>
          <p:cNvPr id="24579" name="Замещающее содержимое 1" descr="Richard_S._Lazarus"/>
          <p:cNvPicPr>
            <a:picLocks noGrp="1" noChangeAspect="1"/>
          </p:cNvPicPr>
          <p:nvPr>
            <p:ph sz="quarter" idx="1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62575" y="658813"/>
            <a:ext cx="2571750" cy="3402012"/>
          </a:xfrm>
        </p:spPr>
      </p:pic>
      <p:sp>
        <p:nvSpPr>
          <p:cNvPr id="24580" name="Текстовое поле 2"/>
          <p:cNvSpPr txBox="1">
            <a:spLocks noChangeArrowheads="1"/>
          </p:cNvSpPr>
          <p:nvPr/>
        </p:nvSpPr>
        <p:spPr bwMode="auto">
          <a:xfrm>
            <a:off x="1303338" y="1165225"/>
            <a:ext cx="35321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en-US" sz="1400" b="1"/>
              <a:t>Ричард Лазарус</a:t>
            </a:r>
            <a:r>
              <a:rPr lang="ru-RU" altLang="en-US" sz="1400"/>
              <a:t> - разработчик теории о копинг-стратегий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>
          <a:xfrm>
            <a:off x="661988" y="306388"/>
            <a:ext cx="7886700" cy="995362"/>
          </a:xfrm>
        </p:spPr>
        <p:txBody>
          <a:bodyPr/>
          <a:lstStyle/>
          <a:p>
            <a:pPr algn="ctr"/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Ресурсный подход к копинг-стратегиям </a:t>
            </a: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1204595" y="2585720"/>
          <a:ext cx="6432550" cy="156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604" name="Текстовое поле 3"/>
          <p:cNvSpPr txBox="1">
            <a:spLocks noChangeArrowheads="1"/>
          </p:cNvSpPr>
          <p:nvPr/>
        </p:nvSpPr>
        <p:spPr bwMode="auto">
          <a:xfrm>
            <a:off x="1670050" y="1627188"/>
            <a:ext cx="5208588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ym typeface="+mn-ea"/>
              </a:rPr>
              <a:t>Для решения трудной жизненной задачи личность имеет определённые ресурсы, которые могут иметь</a:t>
            </a:r>
            <a:r>
              <a:rPr lang="ru-RU" sz="1400">
                <a:sym typeface="+mn-ea"/>
              </a:rPr>
              <a:t> </a:t>
            </a:r>
            <a:endParaRPr lang="ru-RU" altLang="en-US" sz="1400"/>
          </a:p>
          <a:p>
            <a:pPr algn="ctr"/>
            <a:endParaRPr lang="ru-RU" altLang="en-US" sz="1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6"/>
          <p:cNvSpPr>
            <a:spLocks noGrp="1"/>
          </p:cNvSpPr>
          <p:nvPr/>
        </p:nvSpPr>
        <p:spPr>
          <a:xfrm>
            <a:off x="3705225" y="773113"/>
            <a:ext cx="2189163" cy="525462"/>
          </a:xfrm>
          <a:prstGeom prst="rect">
            <a:avLst/>
          </a:prstGeom>
        </p:spPr>
        <p:txBody>
          <a:bodyPr wrap="none" lIns="68580" tIns="34290" rIns="68580" bIns="34290" anchor="ctr"/>
          <a:lstStyle/>
          <a:p>
            <a:pPr algn="ctr"/>
            <a:r>
              <a:rPr lang="ru-RU" altLang="en-US" sz="2000">
                <a:solidFill>
                  <a:srgbClr val="7F7F7F"/>
                </a:solidFill>
              </a:rPr>
              <a:t>Классификация копинга по Р. Лазарусу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449638" y="1503363"/>
            <a:ext cx="1073150" cy="1071562"/>
            <a:chOff x="4629150" y="1952625"/>
            <a:chExt cx="1428750" cy="1428750"/>
          </a:xfrm>
        </p:grpSpPr>
        <p:sp>
          <p:nvSpPr>
            <p:cNvPr id="4" name="菱形 3"/>
            <p:cNvSpPr/>
            <p:nvPr/>
          </p:nvSpPr>
          <p:spPr>
            <a:xfrm>
              <a:off x="4629150" y="1952625"/>
              <a:ext cx="1428750" cy="1428750"/>
            </a:xfrm>
            <a:prstGeom prst="diamond">
              <a:avLst/>
            </a:prstGeom>
            <a:solidFill>
              <a:srgbClr val="3A8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Calibri" panose="020F0502020204030204" charset="0"/>
                <a:ea typeface="Calibri" panose="020F0502020204030204" charset="0"/>
                <a:sym typeface="Century Gothic" panose="020B0502020202020204" pitchFamily="34" charset="0"/>
              </a:endParaRPr>
            </a:p>
          </p:txBody>
        </p:sp>
        <p:sp>
          <p:nvSpPr>
            <p:cNvPr id="10" name="Shape 2525"/>
            <p:cNvSpPr/>
            <p:nvPr/>
          </p:nvSpPr>
          <p:spPr>
            <a:xfrm>
              <a:off x="5146966" y="2471208"/>
              <a:ext cx="393118" cy="39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3" tIns="14283" rIns="14283" bIns="14283" anchor="ctr"/>
            <a:lstStyle/>
            <a:p>
              <a:pPr defTabSz="227965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 charset="0"/>
                <a:ea typeface="Calibri" panose="020F0502020204030204" charset="0"/>
                <a:cs typeface="Gill Sans" panose="020B0502020104020203"/>
                <a:sym typeface="Century Gothic" panose="020B0502020202020204" pitchFamily="34" charset="0"/>
              </a:endParaRP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3449638" y="2654300"/>
            <a:ext cx="1073150" cy="1071563"/>
            <a:chOff x="4629150" y="3486150"/>
            <a:chExt cx="1428750" cy="1428750"/>
          </a:xfrm>
        </p:grpSpPr>
        <p:sp>
          <p:nvSpPr>
            <p:cNvPr id="7" name="菱形 6"/>
            <p:cNvSpPr/>
            <p:nvPr/>
          </p:nvSpPr>
          <p:spPr>
            <a:xfrm>
              <a:off x="4629150" y="3486150"/>
              <a:ext cx="1428750" cy="142875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Calibri" panose="020F0502020204030204" charset="0"/>
                <a:ea typeface="Calibri" panose="020F0502020204030204" charset="0"/>
                <a:sym typeface="Century Gothic" panose="020B0502020202020204" pitchFamily="34" charset="0"/>
              </a:endParaRPr>
            </a:p>
          </p:txBody>
        </p:sp>
        <p:sp>
          <p:nvSpPr>
            <p:cNvPr id="11" name="Shape 2591"/>
            <p:cNvSpPr/>
            <p:nvPr/>
          </p:nvSpPr>
          <p:spPr>
            <a:xfrm>
              <a:off x="5146966" y="4004734"/>
              <a:ext cx="393118" cy="39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3" tIns="14283" rIns="14283" bIns="14283" anchor="ctr"/>
            <a:lstStyle/>
            <a:p>
              <a:pPr defTabSz="227965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 charset="0"/>
                <a:ea typeface="Calibri" panose="020F0502020204030204" charset="0"/>
                <a:cs typeface="Gill Sans" panose="020B0502020104020203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4600575" y="2654300"/>
            <a:ext cx="1071563" cy="1071563"/>
            <a:chOff x="6162675" y="3486150"/>
            <a:chExt cx="1428750" cy="1428750"/>
          </a:xfrm>
        </p:grpSpPr>
        <p:sp>
          <p:nvSpPr>
            <p:cNvPr id="8" name="菱形 7"/>
            <p:cNvSpPr/>
            <p:nvPr/>
          </p:nvSpPr>
          <p:spPr>
            <a:xfrm>
              <a:off x="6162675" y="3486150"/>
              <a:ext cx="1428750" cy="1428750"/>
            </a:xfrm>
            <a:prstGeom prst="diamond">
              <a:avLst/>
            </a:prstGeom>
            <a:solidFill>
              <a:srgbClr val="3A8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Calibri" panose="020F0502020204030204" charset="0"/>
                <a:ea typeface="Calibri" panose="020F0502020204030204" charset="0"/>
                <a:sym typeface="Century Gothic" panose="020B0502020202020204" pitchFamily="34" charset="0"/>
              </a:endParaRPr>
            </a:p>
          </p:txBody>
        </p:sp>
        <p:sp>
          <p:nvSpPr>
            <p:cNvPr id="12" name="Shape 2633"/>
            <p:cNvSpPr/>
            <p:nvPr/>
          </p:nvSpPr>
          <p:spPr>
            <a:xfrm>
              <a:off x="6681259" y="4004734"/>
              <a:ext cx="391582" cy="39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3" tIns="14283" rIns="14283" bIns="14283" anchor="ctr"/>
            <a:lstStyle/>
            <a:p>
              <a:pPr defTabSz="227965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 charset="0"/>
                <a:ea typeface="Calibri" panose="020F0502020204030204" charset="0"/>
                <a:cs typeface="Gill Sans" panose="020B0502020104020203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600575" y="1503363"/>
            <a:ext cx="1071563" cy="1071562"/>
            <a:chOff x="6162675" y="1952625"/>
            <a:chExt cx="1428750" cy="1428750"/>
          </a:xfrm>
        </p:grpSpPr>
        <p:sp>
          <p:nvSpPr>
            <p:cNvPr id="13" name="菱形 12"/>
            <p:cNvSpPr/>
            <p:nvPr/>
          </p:nvSpPr>
          <p:spPr>
            <a:xfrm>
              <a:off x="6162675" y="1952625"/>
              <a:ext cx="1428750" cy="142875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Calibri" panose="020F0502020204030204" charset="0"/>
                <a:ea typeface="Calibri" panose="020F0502020204030204" charset="0"/>
                <a:sym typeface="Century Gothic" panose="020B0502020202020204" pitchFamily="34" charset="0"/>
              </a:endParaRPr>
            </a:p>
          </p:txBody>
        </p:sp>
        <p:sp>
          <p:nvSpPr>
            <p:cNvPr id="14" name="Shape 2579"/>
            <p:cNvSpPr/>
            <p:nvPr/>
          </p:nvSpPr>
          <p:spPr>
            <a:xfrm>
              <a:off x="6674908" y="2471208"/>
              <a:ext cx="391584" cy="39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7" y="18984"/>
                  </a:moveTo>
                  <a:lnTo>
                    <a:pt x="11380" y="15408"/>
                  </a:lnTo>
                  <a:lnTo>
                    <a:pt x="10800" y="14983"/>
                  </a:lnTo>
                  <a:lnTo>
                    <a:pt x="10219" y="15408"/>
                  </a:lnTo>
                  <a:lnTo>
                    <a:pt x="5343" y="18984"/>
                  </a:lnTo>
                  <a:lnTo>
                    <a:pt x="7313" y="13075"/>
                  </a:lnTo>
                  <a:lnTo>
                    <a:pt x="7534" y="12411"/>
                  </a:lnTo>
                  <a:lnTo>
                    <a:pt x="6980" y="11985"/>
                  </a:lnTo>
                  <a:lnTo>
                    <a:pt x="2887" y="8836"/>
                  </a:lnTo>
                  <a:lnTo>
                    <a:pt x="8535" y="8836"/>
                  </a:lnTo>
                  <a:lnTo>
                    <a:pt x="8774" y="8199"/>
                  </a:lnTo>
                  <a:lnTo>
                    <a:pt x="10800" y="2796"/>
                  </a:lnTo>
                  <a:lnTo>
                    <a:pt x="12826" y="8199"/>
                  </a:lnTo>
                  <a:lnTo>
                    <a:pt x="13065" y="8836"/>
                  </a:lnTo>
                  <a:lnTo>
                    <a:pt x="18714" y="8836"/>
                  </a:lnTo>
                  <a:lnTo>
                    <a:pt x="14619" y="11985"/>
                  </a:lnTo>
                  <a:lnTo>
                    <a:pt x="14066" y="12411"/>
                  </a:lnTo>
                  <a:cubicBezTo>
                    <a:pt x="14066" y="12411"/>
                    <a:pt x="16257" y="18984"/>
                    <a:pt x="16257" y="18984"/>
                  </a:cubicBezTo>
                  <a:close/>
                  <a:moveTo>
                    <a:pt x="21600" y="7855"/>
                  </a:moveTo>
                  <a:lnTo>
                    <a:pt x="13745" y="7855"/>
                  </a:lnTo>
                  <a:lnTo>
                    <a:pt x="10800" y="0"/>
                  </a:lnTo>
                  <a:lnTo>
                    <a:pt x="7855" y="7855"/>
                  </a:lnTo>
                  <a:lnTo>
                    <a:pt x="0" y="7855"/>
                  </a:lnTo>
                  <a:lnTo>
                    <a:pt x="6382" y="12764"/>
                  </a:lnTo>
                  <a:lnTo>
                    <a:pt x="3436" y="21600"/>
                  </a:lnTo>
                  <a:lnTo>
                    <a:pt x="10800" y="16200"/>
                  </a:lnTo>
                  <a:lnTo>
                    <a:pt x="18164" y="21600"/>
                  </a:lnTo>
                  <a:lnTo>
                    <a:pt x="15218" y="12764"/>
                  </a:lnTo>
                  <a:cubicBezTo>
                    <a:pt x="15218" y="12764"/>
                    <a:pt x="21600" y="7855"/>
                    <a:pt x="21600" y="785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3" tIns="14283" rIns="14283" bIns="14283" anchor="ctr"/>
            <a:lstStyle/>
            <a:p>
              <a:pPr defTabSz="227965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 charset="0"/>
                <a:ea typeface="Calibri" panose="020F0502020204030204" charset="0"/>
                <a:cs typeface="Gill Sans" panose="020B0502020104020203"/>
                <a:sym typeface="Century Gothic" panose="020B0502020202020204" pitchFamily="34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44500" y="1463675"/>
            <a:ext cx="27717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Calibri" panose="020F0502020204030204" charset="0"/>
                <a:cs typeface="Open Sans" panose="020B0606030504020204" pitchFamily="34" charset="0"/>
                <a:sym typeface="Century Gothic" panose="020B0502020202020204" pitchFamily="34" charset="0"/>
              </a:rPr>
              <a:t>Проблемно-фокусированные стратегии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charset="0"/>
              <a:ea typeface="Calibri" panose="020F0502020204030204" charset="0"/>
              <a:cs typeface="Open Sans" panose="020B0606030504020204" pitchFamily="34" charset="0"/>
              <a:sym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Calibri" panose="020F0502020204030204" charset="0"/>
                <a:cs typeface="Open Sans" panose="020B0606030504020204" pitchFamily="34" charset="0"/>
                <a:sym typeface="Century Gothic" panose="020B0502020202020204" pitchFamily="34" charset="0"/>
              </a:rPr>
              <a:t>11 видов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18225" y="1419225"/>
            <a:ext cx="2384425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Calibri" panose="020F0502020204030204" charset="0"/>
                <a:cs typeface="Open Sans" panose="020B0606030504020204" pitchFamily="34" charset="0"/>
                <a:sym typeface="Century Gothic" panose="020B0502020202020204" pitchFamily="34" charset="0"/>
              </a:rPr>
              <a:t>Эмоционально-фокусированные стратегии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charset="0"/>
              <a:ea typeface="Calibri" panose="020F0502020204030204" charset="0"/>
              <a:cs typeface="Open Sans" panose="020B0606030504020204" pitchFamily="34" charset="0"/>
              <a:sym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Calibri" panose="020F0502020204030204" charset="0"/>
                <a:cs typeface="Open Sans" panose="020B0606030504020204" pitchFamily="34" charset="0"/>
                <a:sym typeface="Century Gothic" panose="020B0502020202020204" pitchFamily="34" charset="0"/>
              </a:rPr>
              <a:t>62 вида</a:t>
            </a:r>
          </a:p>
        </p:txBody>
      </p:sp>
      <p:sp>
        <p:nvSpPr>
          <p:cNvPr id="38" name="Text Placeholder 32"/>
          <p:cNvSpPr txBox="1">
            <a:spLocks noChangeArrowheads="1"/>
          </p:cNvSpPr>
          <p:nvPr/>
        </p:nvSpPr>
        <p:spPr bwMode="auto">
          <a:xfrm>
            <a:off x="5729288" y="2532063"/>
            <a:ext cx="2622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>
              <a:lnSpc>
                <a:spcPct val="130000"/>
              </a:lnSpc>
              <a:buFont typeface="Arial" charset="0"/>
              <a:buNone/>
            </a:pPr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направлены на работу с эмоциями, которые сопровождают восприятие стресса и включают активное их выражение, управление враждебными чувствами, медитации, процедуры систематической релаксации </a:t>
            </a:r>
          </a:p>
        </p:txBody>
      </p:sp>
      <p:sp>
        <p:nvSpPr>
          <p:cNvPr id="25" name="Text Placeholder 32"/>
          <p:cNvSpPr txBox="1">
            <a:spLocks noChangeArrowheads="1"/>
          </p:cNvSpPr>
          <p:nvPr/>
        </p:nvSpPr>
        <p:spPr bwMode="auto">
          <a:xfrm>
            <a:off x="644525" y="2540000"/>
            <a:ext cx="248761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>
              <a:lnSpc>
                <a:spcPct val="130000"/>
              </a:lnSpc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направлены на работу с причиной проблемы, имея целью устранение или изменение ее источника, например, обращение к поиску информации, обучение новым умениям, способствующим решению проблемы, планирование ее решения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20" grpId="0"/>
      <p:bldP spid="38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6"/>
          <p:cNvSpPr>
            <a:spLocks noGrp="1"/>
          </p:cNvSpPr>
          <p:nvPr/>
        </p:nvSpPr>
        <p:spPr>
          <a:xfrm>
            <a:off x="3705225" y="773113"/>
            <a:ext cx="1733550" cy="285750"/>
          </a:xfrm>
          <a:prstGeom prst="rect">
            <a:avLst/>
          </a:prstGeom>
        </p:spPr>
        <p:txBody>
          <a:bodyPr wrap="none" lIns="68580" tIns="34290" rIns="68580" bIns="34290" anchor="ctr"/>
          <a:lstStyle/>
          <a:p>
            <a:pPr algn="ctr"/>
            <a:r>
              <a:rPr lang="ru-RU" altLang="zh-CN" sz="2400">
                <a:solidFill>
                  <a:srgbClr val="7F7F7F"/>
                </a:solidFill>
              </a:rPr>
              <a:t>Проблемно-ориентированный копинг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58850" y="3187700"/>
            <a:ext cx="452438" cy="454025"/>
          </a:xfrm>
          <a:prstGeom prst="roundRect">
            <a:avLst>
              <a:gd name="adj" fmla="val 50000"/>
            </a:avLst>
          </a:prstGeom>
          <a:solidFill>
            <a:srgbClr val="3A8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AU" sz="1200" dirty="0">
                <a:solidFill>
                  <a:srgbClr val="FFFFFF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910263" y="1287463"/>
            <a:ext cx="454025" cy="454025"/>
          </a:xfrm>
          <a:prstGeom prst="roundRect">
            <a:avLst>
              <a:gd name="adj" fmla="val 50000"/>
            </a:avLst>
          </a:prstGeom>
          <a:solidFill>
            <a:srgbClr val="3A8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5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640263" y="3187700"/>
            <a:ext cx="454025" cy="454025"/>
          </a:xfrm>
          <a:prstGeom prst="roundRect">
            <a:avLst>
              <a:gd name="adj" fmla="val 50000"/>
            </a:avLst>
          </a:prstGeom>
          <a:solidFill>
            <a:srgbClr val="3A8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AU" sz="1200" dirty="0">
                <a:solidFill>
                  <a:srgbClr val="FFFFFF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754188" y="1363663"/>
            <a:ext cx="454025" cy="452437"/>
          </a:xfrm>
          <a:prstGeom prst="roundRect">
            <a:avLst>
              <a:gd name="adj" fmla="val 50000"/>
            </a:avLst>
          </a:prstGeom>
          <a:solidFill>
            <a:srgbClr val="3A8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AU" sz="12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208213" y="1363663"/>
            <a:ext cx="14970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zh-CN" sz="1200">
                <a:solidFill>
                  <a:srgbClr val="3A8F97"/>
                </a:solidFill>
                <a:latin typeface="Calibri" pitchFamily="34" charset="0"/>
              </a:rPr>
              <a:t>Конфронтационный копинг</a:t>
            </a:r>
            <a:r>
              <a:rPr lang="zh-CN" altLang="en-US" sz="1200">
                <a:solidFill>
                  <a:srgbClr val="3A8F97"/>
                </a:solidFill>
                <a:latin typeface="Calibri" pitchFamily="34" charset="0"/>
              </a:rPr>
              <a:t>
</a:t>
            </a:r>
          </a:p>
        </p:txBody>
      </p:sp>
      <p:sp>
        <p:nvSpPr>
          <p:cNvPr id="50" name="Text Placeholder 32"/>
          <p:cNvSpPr txBox="1">
            <a:spLocks noChangeArrowheads="1"/>
          </p:cNvSpPr>
          <p:nvPr/>
        </p:nvSpPr>
        <p:spPr bwMode="auto">
          <a:xfrm>
            <a:off x="2022475" y="1816100"/>
            <a:ext cx="22336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>
              <a:lnSpc>
                <a:spcPct val="130000"/>
              </a:lnSpc>
              <a:buFont typeface="Arial" charset="0"/>
              <a:buNone/>
            </a:pPr>
            <a:r>
              <a:rPr 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действия, направленные на разжигание противоборства, столкновения. </a:t>
            </a:r>
          </a:p>
          <a:p>
            <a:pPr algn="ctr" defTabSz="685800">
              <a:lnSpc>
                <a:spcPct val="130000"/>
              </a:lnSpc>
              <a:buFont typeface="Arial" charset="0"/>
              <a:buNone/>
            </a:pPr>
            <a:r>
              <a:rPr 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Такие действия свойственны импульсивным людям, склонным к конфликтам.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64288" y="1363663"/>
            <a:ext cx="1325562" cy="5302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zh-CN" sz="1200">
                <a:solidFill>
                  <a:srgbClr val="3A8F97"/>
                </a:solidFill>
                <a:latin typeface="Calibri" pitchFamily="34" charset="0"/>
              </a:rPr>
              <a:t>Контролирование эмоций</a:t>
            </a:r>
            <a:r>
              <a:rPr lang="zh-CN" altLang="en-US" sz="1000">
                <a:solidFill>
                  <a:srgbClr val="3A8F97"/>
                </a:solidFill>
                <a:latin typeface="Calibri" pitchFamily="34" charset="0"/>
              </a:rPr>
              <a:t>
</a:t>
            </a:r>
          </a:p>
        </p:txBody>
      </p:sp>
      <p:sp>
        <p:nvSpPr>
          <p:cNvPr id="52" name="Text Placeholder 32"/>
          <p:cNvSpPr txBox="1">
            <a:spLocks noChangeArrowheads="1"/>
          </p:cNvSpPr>
          <p:nvPr/>
        </p:nvSpPr>
        <p:spPr bwMode="auto">
          <a:xfrm>
            <a:off x="5716588" y="1893888"/>
            <a:ext cx="24733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>
              <a:lnSpc>
                <a:spcPct val="130000"/>
              </a:lnSpc>
              <a:buFont typeface="Arial" charset="0"/>
              <a:buNone/>
            </a:pPr>
            <a:r>
              <a:rPr lang="ru-RU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оведение</a:t>
            </a:r>
            <a:r>
              <a:rPr lang="ru-RU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свойственно людям сдержанным, которые предпочитают не открывать свои чувства другим. 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09725" y="3244850"/>
            <a:ext cx="1825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altLang="zh-CN" sz="1200">
                <a:solidFill>
                  <a:srgbClr val="3A8F97"/>
                </a:solidFill>
                <a:latin typeface="Calibri" pitchFamily="34" charset="0"/>
              </a:rPr>
              <a:t>Поиск одобрения и поддержки у других</a:t>
            </a:r>
            <a:r>
              <a:rPr lang="zh-CN" altLang="en-US" sz="1200">
                <a:solidFill>
                  <a:srgbClr val="3A8F97"/>
                </a:solidFill>
                <a:latin typeface="Calibri" pitchFamily="34" charset="0"/>
              </a:rPr>
              <a:t>
</a:t>
            </a:r>
          </a:p>
        </p:txBody>
      </p:sp>
      <p:sp>
        <p:nvSpPr>
          <p:cNvPr id="54" name="Text Placeholder 32"/>
          <p:cNvSpPr txBox="1">
            <a:spLocks noChangeArrowheads="1"/>
          </p:cNvSpPr>
          <p:nvPr/>
        </p:nvSpPr>
        <p:spPr bwMode="auto">
          <a:xfrm>
            <a:off x="958850" y="3798888"/>
            <a:ext cx="18875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>
              <a:lnSpc>
                <a:spcPct val="130000"/>
              </a:lnSpc>
              <a:buFont typeface="Arial" charset="0"/>
              <a:buNone/>
            </a:pPr>
            <a:r>
              <a:rPr 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 старается привлекать для решения своей проблемы ресурсы извне, использовать социум.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1450" y="3295650"/>
            <a:ext cx="1327150" cy="346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r>
              <a:rPr lang="ru-RU" altLang="zh-CN" sz="1200">
                <a:solidFill>
                  <a:srgbClr val="3A8F97"/>
                </a:solidFill>
                <a:latin typeface="Calibri" pitchFamily="34" charset="0"/>
              </a:rPr>
              <a:t>Избегание</a:t>
            </a:r>
            <a:r>
              <a:rPr lang="zh-CN" altLang="en-US" sz="1000">
                <a:solidFill>
                  <a:srgbClr val="3A8F97"/>
                </a:solidFill>
                <a:latin typeface="Calibri" pitchFamily="34" charset="0"/>
              </a:rPr>
              <a:t>
</a:t>
            </a:r>
          </a:p>
        </p:txBody>
      </p:sp>
      <p:sp>
        <p:nvSpPr>
          <p:cNvPr id="56" name="Text Placeholder 32"/>
          <p:cNvSpPr txBox="1">
            <a:spLocks noChangeArrowheads="1"/>
          </p:cNvSpPr>
          <p:nvPr/>
        </p:nvSpPr>
        <p:spPr bwMode="auto">
          <a:xfrm>
            <a:off x="4572000" y="3800475"/>
            <a:ext cx="18891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85800">
              <a:lnSpc>
                <a:spcPct val="130000"/>
              </a:lnSpc>
              <a:buFont typeface="Arial" charset="0"/>
              <a:buNone/>
            </a:pPr>
            <a:r>
              <a:rPr 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предполагает уход от проблемы в иллюзии, алкоголизм, наркоманию</a:t>
            </a:r>
            <a:r>
              <a:rPr lang="ru-RU" alt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другие виды зависимостей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45" grpId="0" bldLvl="0" animBg="1"/>
      <p:bldP spid="46" grpId="0" bldLvl="0" animBg="1"/>
      <p:bldP spid="48" grpId="0" bldLvl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6"/>
          <p:cNvSpPr>
            <a:spLocks noGrp="1"/>
          </p:cNvSpPr>
          <p:nvPr/>
        </p:nvSpPr>
        <p:spPr>
          <a:xfrm>
            <a:off x="3705225" y="773113"/>
            <a:ext cx="1733550" cy="285750"/>
          </a:xfrm>
          <a:prstGeom prst="rect">
            <a:avLst/>
          </a:prstGeom>
        </p:spPr>
        <p:txBody>
          <a:bodyPr wrap="none" lIns="68580" tIns="34290" rIns="68580" bIns="34290" anchor="ctr"/>
          <a:lstStyle/>
          <a:p>
            <a:pPr algn="ctr"/>
            <a:r>
              <a:rPr lang="ru-RU" altLang="zh-CN" sz="2400">
                <a:solidFill>
                  <a:srgbClr val="7F7F7F"/>
                </a:solidFill>
              </a:rPr>
              <a:t>Эмоционально ориентированный копинг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67425" y="1363663"/>
            <a:ext cx="454025" cy="452437"/>
          </a:xfrm>
          <a:prstGeom prst="roundRect">
            <a:avLst>
              <a:gd name="adj" fmla="val 50000"/>
            </a:avLst>
          </a:prstGeom>
          <a:solidFill>
            <a:srgbClr val="3A8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AU" sz="1200" dirty="0">
                <a:solidFill>
                  <a:srgbClr val="FFFFFF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95688" y="2955925"/>
            <a:ext cx="452437" cy="452438"/>
          </a:xfrm>
          <a:prstGeom prst="roundRect">
            <a:avLst>
              <a:gd name="adj" fmla="val 50000"/>
            </a:avLst>
          </a:prstGeom>
          <a:solidFill>
            <a:srgbClr val="3A8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AU" sz="1055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95688" y="1363663"/>
            <a:ext cx="452437" cy="452437"/>
          </a:xfrm>
          <a:prstGeom prst="roundRect">
            <a:avLst>
              <a:gd name="adj" fmla="val 50000"/>
            </a:avLst>
          </a:prstGeom>
          <a:solidFill>
            <a:srgbClr val="3A8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5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58863" y="2955925"/>
            <a:ext cx="452437" cy="452438"/>
          </a:xfrm>
          <a:prstGeom prst="roundRect">
            <a:avLst>
              <a:gd name="adj" fmla="val 50000"/>
            </a:avLst>
          </a:prstGeom>
          <a:solidFill>
            <a:srgbClr val="3A8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AU" sz="1200" dirty="0">
                <a:solidFill>
                  <a:srgbClr val="FFFFFF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121400" y="3030538"/>
            <a:ext cx="454025" cy="454025"/>
          </a:xfrm>
          <a:prstGeom prst="roundRect">
            <a:avLst>
              <a:gd name="adj" fmla="val 50000"/>
            </a:avLst>
          </a:prstGeom>
          <a:solidFill>
            <a:srgbClr val="3A8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AU" sz="105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58863" y="1363663"/>
            <a:ext cx="452437" cy="452437"/>
          </a:xfrm>
          <a:prstGeom prst="roundRect">
            <a:avLst>
              <a:gd name="adj" fmla="val 50000"/>
            </a:avLst>
          </a:prstGeom>
          <a:solidFill>
            <a:srgbClr val="3A8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AU" sz="1200" dirty="0">
                <a:solidFill>
                  <a:schemeClr val="bg1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466850" y="1389063"/>
            <a:ext cx="1498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altLang="zh-CN" sz="1200">
                <a:solidFill>
                  <a:srgbClr val="3A8F97"/>
                </a:solidFill>
                <a:latin typeface="Calibri" pitchFamily="34" charset="0"/>
              </a:rPr>
              <a:t>Уход в замещающую деятельность</a:t>
            </a:r>
            <a:r>
              <a:rPr lang="zh-CN" altLang="en-US" sz="1200">
                <a:solidFill>
                  <a:srgbClr val="3A8F97"/>
                </a:solidFill>
                <a:latin typeface="Calibri" pitchFamily="34" charset="0"/>
              </a:rPr>
              <a:t>
</a:t>
            </a:r>
          </a:p>
        </p:txBody>
      </p:sp>
      <p:sp>
        <p:nvSpPr>
          <p:cNvPr id="50" name="Text Placeholder 32"/>
          <p:cNvSpPr txBox="1">
            <a:spLocks noChangeArrowheads="1"/>
          </p:cNvSpPr>
          <p:nvPr/>
        </p:nvSpPr>
        <p:spPr bwMode="auto">
          <a:xfrm>
            <a:off x="796925" y="2095500"/>
            <a:ext cx="22336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>
              <a:lnSpc>
                <a:spcPct val="130000"/>
              </a:lnSpc>
              <a:buFont typeface="Arial" charset="0"/>
              <a:buNone/>
            </a:pPr>
            <a:r>
              <a:rPr 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копинг, похожий на сублимацию, хотя в данном случае выбор замещающей деятельности более широкий.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987800" y="1482725"/>
            <a:ext cx="1327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200">
                <a:solidFill>
                  <a:srgbClr val="3A8F97"/>
                </a:solidFill>
                <a:latin typeface="Calibri" pitchFamily="34" charset="0"/>
              </a:rPr>
              <a:t>Творчество</a:t>
            </a:r>
          </a:p>
        </p:txBody>
      </p:sp>
      <p:sp>
        <p:nvSpPr>
          <p:cNvPr id="52" name="Text Placeholder 32"/>
          <p:cNvSpPr txBox="1">
            <a:spLocks noChangeArrowheads="1"/>
          </p:cNvSpPr>
          <p:nvPr/>
        </p:nvSpPr>
        <p:spPr bwMode="auto">
          <a:xfrm>
            <a:off x="3521075" y="1943100"/>
            <a:ext cx="24733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>
              <a:lnSpc>
                <a:spcPct val="130000"/>
              </a:lnSpc>
              <a:buFont typeface="Arial" charset="0"/>
              <a:buNone/>
            </a:pPr>
            <a:r>
              <a:rPr 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копинг-поведения, при котором переживание выражается через рисование, вышивание и другие формы искусства.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731000" y="1482725"/>
            <a:ext cx="1825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1200">
                <a:solidFill>
                  <a:srgbClr val="3A8F97"/>
                </a:solidFill>
                <a:latin typeface="Calibri" pitchFamily="34" charset="0"/>
              </a:rPr>
              <a:t>Фантазирование</a:t>
            </a:r>
          </a:p>
        </p:txBody>
      </p:sp>
      <p:sp>
        <p:nvSpPr>
          <p:cNvPr id="54" name="Text Placeholder 32"/>
          <p:cNvSpPr txBox="1">
            <a:spLocks noChangeArrowheads="1"/>
          </p:cNvSpPr>
          <p:nvPr/>
        </p:nvSpPr>
        <p:spPr bwMode="auto">
          <a:xfrm>
            <a:off x="6327775" y="1868488"/>
            <a:ext cx="22288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>
              <a:lnSpc>
                <a:spcPct val="130000"/>
              </a:lnSpc>
              <a:buFont typeface="Arial" charset="0"/>
              <a:buNone/>
            </a:pPr>
            <a:r>
              <a:rPr 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копинга, при котором личность задействует воображение; этот ресурс позволяет найти креативный выход порой из самых, казалось бы, безвыходных ситуаций.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19250" y="3063875"/>
            <a:ext cx="1327150" cy="346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r>
              <a:rPr lang="ru-RU" altLang="zh-CN" sz="1200">
                <a:solidFill>
                  <a:srgbClr val="3A8F97"/>
                </a:solidFill>
                <a:latin typeface="Calibri" pitchFamily="34" charset="0"/>
              </a:rPr>
              <a:t>Выплеск эмоций</a:t>
            </a:r>
            <a:r>
              <a:rPr lang="zh-CN" altLang="en-US" sz="1000">
                <a:solidFill>
                  <a:srgbClr val="3A8F97"/>
                </a:solidFill>
                <a:latin typeface="Calibri" pitchFamily="34" charset="0"/>
              </a:rPr>
              <a:t>
</a:t>
            </a:r>
          </a:p>
        </p:txBody>
      </p:sp>
      <p:sp>
        <p:nvSpPr>
          <p:cNvPr id="56" name="Text Placeholder 32"/>
          <p:cNvSpPr txBox="1">
            <a:spLocks noChangeArrowheads="1"/>
          </p:cNvSpPr>
          <p:nvPr/>
        </p:nvSpPr>
        <p:spPr bwMode="auto">
          <a:xfrm>
            <a:off x="987425" y="3562350"/>
            <a:ext cx="20240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85800">
              <a:lnSpc>
                <a:spcPct val="130000"/>
              </a:lnSpc>
              <a:buFont typeface="Arial" charset="0"/>
              <a:buNone/>
            </a:pPr>
            <a:r>
              <a:rPr lang="ru-RU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копинг, когда даже деструктивные переживания, но в социально-приемлемой форме, могут помочь найти выход из ситуации.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094163" y="3062288"/>
            <a:ext cx="1325562" cy="346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r>
              <a:rPr lang="ru-RU" altLang="zh-CN" sz="1200">
                <a:solidFill>
                  <a:srgbClr val="3A8F97"/>
                </a:solidFill>
                <a:latin typeface="Calibri" pitchFamily="34" charset="0"/>
              </a:rPr>
              <a:t>Сдерживание</a:t>
            </a:r>
            <a:r>
              <a:rPr lang="zh-CN" altLang="en-US" sz="1000">
                <a:solidFill>
                  <a:srgbClr val="3A8F97"/>
                </a:solidFill>
                <a:latin typeface="Calibri" pitchFamily="34" charset="0"/>
              </a:rPr>
              <a:t>
</a:t>
            </a:r>
          </a:p>
        </p:txBody>
      </p:sp>
      <p:sp>
        <p:nvSpPr>
          <p:cNvPr id="58" name="Text Placeholder 32"/>
          <p:cNvSpPr txBox="1">
            <a:spLocks noChangeArrowheads="1"/>
          </p:cNvSpPr>
          <p:nvPr/>
        </p:nvSpPr>
        <p:spPr bwMode="auto">
          <a:xfrm>
            <a:off x="3225800" y="3562350"/>
            <a:ext cx="26368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>
              <a:lnSpc>
                <a:spcPct val="130000"/>
              </a:lnSpc>
              <a:buFont typeface="Arial" charset="0"/>
              <a:buNone/>
            </a:pPr>
            <a:r>
              <a:rPr 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копинг, при котором травмирующая ситуация вытесняется в бессознательное, посредством чего личность может существовать дальше; иногда при этом происходит переключение на другую деятельность.</a:t>
            </a:r>
          </a:p>
        </p:txBody>
      </p:sp>
      <p:sp>
        <p:nvSpPr>
          <p:cNvPr id="3" name="TextBox 56"/>
          <p:cNvSpPr txBox="1"/>
          <p:nvPr/>
        </p:nvSpPr>
        <p:spPr>
          <a:xfrm>
            <a:off x="6778625" y="3063875"/>
            <a:ext cx="1327150" cy="346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r>
              <a:rPr lang="ru-RU" altLang="zh-CN" sz="1200">
                <a:solidFill>
                  <a:srgbClr val="3A8F97"/>
                </a:solidFill>
                <a:latin typeface="Calibri" pitchFamily="34" charset="0"/>
              </a:rPr>
              <a:t>Разрядка</a:t>
            </a:r>
            <a:r>
              <a:rPr lang="zh-CN" altLang="en-US" sz="1000">
                <a:solidFill>
                  <a:srgbClr val="3A8F97"/>
                </a:solidFill>
                <a:latin typeface="Calibri" pitchFamily="34" charset="0"/>
              </a:rPr>
              <a:t>
</a:t>
            </a:r>
          </a:p>
        </p:txBody>
      </p:sp>
      <p:sp>
        <p:nvSpPr>
          <p:cNvPr id="6" name="Text Placeholder 32"/>
          <p:cNvSpPr txBox="1">
            <a:spLocks noChangeArrowheads="1"/>
          </p:cNvSpPr>
          <p:nvPr/>
        </p:nvSpPr>
        <p:spPr bwMode="auto">
          <a:xfrm>
            <a:off x="6261100" y="3562350"/>
            <a:ext cx="23606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>
              <a:lnSpc>
                <a:spcPct val="130000"/>
              </a:lnSpc>
              <a:buFont typeface="Arial" charset="0"/>
              <a:buNone/>
            </a:pPr>
            <a:r>
              <a:rPr lang="en-US" sz="100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поведение, когда деструктивные переживания переносятся на материальные предметы.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矩形 7"/>
          <p:cNvSpPr/>
          <p:nvPr>
            <p:custDataLst>
              <p:tags r:id="rId2"/>
            </p:custDataLst>
          </p:nvPr>
        </p:nvSpPr>
        <p:spPr>
          <a:xfrm>
            <a:off x="659130" y="1382395"/>
            <a:ext cx="7649210" cy="30410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Подсчет результатов теста.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подсчитываем баллы, сумируя по каждой субшкале: никогда – 0 баллов; редко – 1 балл; иногда – 2 балла; часто - 3 балла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вычисляем по формуле: X = сумма балов / max балл*100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Максимальное значение по вопросу, которое может набрать испытуемый 3, а по всем вопросам субшкалы максимально 18 баллов, например, испытуемый набрал 8 баллов: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это и есть уровень напряжения конфронтационного копинга.  </a:t>
            </a:r>
          </a:p>
        </p:txBody>
      </p:sp>
      <p:sp>
        <p:nvSpPr>
          <p:cNvPr id="30723" name="Текстовое поле 99"/>
          <p:cNvSpPr txBox="1">
            <a:spLocks noChangeArrowheads="1"/>
          </p:cNvSpPr>
          <p:nvPr/>
        </p:nvSpPr>
        <p:spPr bwMode="auto">
          <a:xfrm>
            <a:off x="1050925" y="617538"/>
            <a:ext cx="7461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r>
              <a:rPr lang="en-US" sz="2400">
                <a:latin typeface="Times New Roman" pitchFamily="18" charset="0"/>
              </a:rPr>
              <a:t>Опросник «Копинг-стратегии» Лазаруса</a:t>
            </a: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30724" name="Объект 1" descr="\frac{8}{18}*100 = 44,4%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97275" y="3757613"/>
            <a:ext cx="1428750" cy="40005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458</Words>
  <Application>Microsoft Office PowerPoint</Application>
  <PresentationFormat>Экран (16:9)</PresentationFormat>
  <Paragraphs>78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Arial</vt:lpstr>
      <vt:lpstr>Microsoft YaHei</vt:lpstr>
      <vt:lpstr>Calibri</vt:lpstr>
      <vt:lpstr>SimSun</vt:lpstr>
      <vt:lpstr>SimHei</vt:lpstr>
      <vt:lpstr>Times New Roman</vt:lpstr>
      <vt:lpstr>+mn-ea</vt:lpstr>
      <vt:lpstr>+mn-lt</vt:lpstr>
      <vt:lpstr>Century Gothic</vt:lpstr>
      <vt:lpstr>Open Sans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Копинг-стратегии человека</vt:lpstr>
      <vt:lpstr>Слайд 3</vt:lpstr>
      <vt:lpstr>Слайд 4</vt:lpstr>
      <vt:lpstr>Ресурсный подход к копинг-стратегиям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1193</cp:revision>
  <dcterms:created xsi:type="dcterms:W3CDTF">2021-07-15T08:07:00Z</dcterms:created>
  <dcterms:modified xsi:type="dcterms:W3CDTF">2022-11-09T08:00:25Z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1049-11.2.0.11341</vt:lpwstr>
  </property>
  <property fmtid="{D5CDD505-2E9C-101B-9397-08002B2CF9AE}" pid="3" name="KSORubyTemplateID">
    <vt:lpwstr>2</vt:lpwstr>
  </property>
  <property fmtid="{D5CDD505-2E9C-101B-9397-08002B2CF9AE}" pid="4" name="ICV">
    <vt:lpwstr>CCC39B870A2343E8B2097A6AA973BE49</vt:lpwstr>
  </property>
</Properties>
</file>