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94" r:id="rId3"/>
    <p:sldId id="387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292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295" r:id="rId27"/>
    <p:sldId id="296" r:id="rId28"/>
    <p:sldId id="297" r:id="rId29"/>
    <p:sldId id="298" r:id="rId30"/>
    <p:sldId id="299" r:id="rId31"/>
    <p:sldId id="305" r:id="rId32"/>
    <p:sldId id="398" r:id="rId33"/>
    <p:sldId id="399" r:id="rId34"/>
    <p:sldId id="400" r:id="rId35"/>
    <p:sldId id="300" r:id="rId36"/>
    <p:sldId id="301" r:id="rId37"/>
    <p:sldId id="302" r:id="rId38"/>
    <p:sldId id="303" r:id="rId39"/>
    <p:sldId id="306" r:id="rId40"/>
    <p:sldId id="414" r:id="rId41"/>
    <p:sldId id="307" r:id="rId42"/>
    <p:sldId id="308" r:id="rId43"/>
    <p:sldId id="309" r:id="rId44"/>
    <p:sldId id="310" r:id="rId45"/>
    <p:sldId id="311" r:id="rId46"/>
    <p:sldId id="397" r:id="rId47"/>
    <p:sldId id="415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AB59B-C30B-425A-A8FD-EF28ED6DBF54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8F38A-D9E4-4256-BB1E-9964ABEBC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F5FABF-8850-4F85-A15A-D4B8340D5789}" type="slidenum">
              <a:rPr 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9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574611-F2CC-41B3-95CA-5BCCC9CFF565}" type="slidenum">
              <a:rPr lang="ru-RU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7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A3B3F-DB17-4AB7-842C-C443ACEA6C31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4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68B46-19F3-7E1E-BE26-79D4DCE9E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D9E7ED-6AC5-E6D5-545B-308E07C9D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11EB02-3EA1-65D5-BA2B-E094216D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646-C4AF-4896-A103-A15468A8D21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8980BD-D2E3-8D65-0200-B7D9E970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6349A-8935-F2B2-98BD-BEED6C07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EBF0-346E-4C03-8982-35E7F0951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0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5455E-F5AE-457F-11C4-F3AA2832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1D185C-3749-DFB9-8328-4ECFB1FF0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C70CD-207B-ECDA-4BC2-F843126F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646-C4AF-4896-A103-A15468A8D21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63EF3-0FBC-5C5E-9B94-F71ED90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24BE22-8FD7-C8F0-B0CF-F9A6FA68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EBF0-346E-4C03-8982-35E7F0951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3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2A7299-06CB-3459-B1FB-5F18BC972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AC49A7-CD93-DA36-6E5E-900916DFE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C9D9FE-C045-A43E-F5CE-C60BE1F1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646-C4AF-4896-A103-A15468A8D21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41B48-C2CA-6840-CBAB-CB7A8812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955BF-38CD-6A9D-421C-9D4B33E2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EBF0-346E-4C03-8982-35E7F0951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9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46D7E-DBFF-AC22-2414-AF1E84AF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DA7BFC-ABD3-9BBC-A23B-60EB7FB23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C44544-F8FD-768F-6A0B-A7170A4D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646-C4AF-4896-A103-A15468A8D21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BF139-E106-AD3B-D36E-AC78D3B6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35D528-6B53-DC2E-2876-5CAB024C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EBF0-346E-4C03-8982-35E7F0951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1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DD5A6-E8D1-1FB5-1C92-CDFFC2D5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13F78B-FF72-8EF3-FCDC-EB8441701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08D661-C7FC-57A3-07AD-9271C4A6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646-C4AF-4896-A103-A15468A8D21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76C13F-68DC-10BB-F19A-B3B236A1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1C8B37-6172-4FBA-028D-5FCD868C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EBF0-346E-4C03-8982-35E7F0951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6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ACEDF-CCA2-0861-A917-68209861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647FBF-1ED1-9036-187E-AC1F0C663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E57D8F-E7FD-D548-AD7B-35DB9A2C6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94EBFE-4C6E-8027-2312-807614B1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646-C4AF-4896-A103-A15468A8D21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B97B43-680B-05DE-DEBE-C2992738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7B6931-5D2C-89D9-0F9B-A9376B53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EBF0-346E-4C03-8982-35E7F0951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45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66B58-E88C-C933-28C3-C7F41235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622B59-F26E-4F52-A045-332C163E6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DF6947-ED5A-17AD-CCEC-EC4D1C165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085D14-91D1-BFB2-27E9-D9EE62530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C3E98D-2963-91E2-486E-D6018C74F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E1F17C-B442-D575-1E7C-41C25914B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646-C4AF-4896-A103-A15468A8D21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54A6E4-30A0-FE47-B2E4-37DEB755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FFF825-E16A-A2FE-C3C4-28884A9B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EBF0-346E-4C03-8982-35E7F0951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3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05B00-A2D3-91B2-5A8E-C06375A4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C7F32A-1753-D183-EEB5-97497BA3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646-C4AF-4896-A103-A15468A8D21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C43EF9-61B1-8A02-76A4-CC5EE4A4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91E85A-0463-A680-AA4E-6CC94345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EBF0-346E-4C03-8982-35E7F0951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6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E75159-2359-E167-8A9E-09F6D06F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646-C4AF-4896-A103-A15468A8D21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FE60C9-CC23-F94C-8109-7121DB1C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AA7913-D398-253F-CCF0-D1B81A5C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EBF0-346E-4C03-8982-35E7F0951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9C69A-FCF6-A875-044D-CFA032ED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218E8-BF60-9D37-59D4-C61527E31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BF922E-8C83-8A5D-3489-08673FD5A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B0E1AF-9DCA-FE11-C6B3-11ED2198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646-C4AF-4896-A103-A15468A8D21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AAD6F1-445E-E5D1-BDD2-977851EB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C1A42-0ED5-93B6-DC82-00B6FBE6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EBF0-346E-4C03-8982-35E7F0951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3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ABF76-76E0-E547-A2E4-B45602BC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D436C9-C67C-F6BA-4201-409769999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F9400D-A01F-67CF-A4F2-400DD60D5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E83D31-38F6-00A8-7237-7D4AA5F9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646-C4AF-4896-A103-A15468A8D21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DA943-2B5D-C533-416C-79C53105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F3BC55-3C05-B7C0-CBFD-9E691C1A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EBF0-346E-4C03-8982-35E7F0951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6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0518D-7EB4-76FD-CBE8-655E549C0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382F25-C0A5-CE17-2B1D-3D112126F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150F08-9312-62E0-E759-0C7EE4493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0646-C4AF-4896-A103-A15468A8D21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5A60B-0317-993F-7A29-7D7AD7CD3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2A31DA-6FC5-498F-2BAD-00044234F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BEBF0-346E-4C03-8982-35E7F0951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2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4B943-19A4-8284-655A-D8458CCEB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CBDAC3-B0D7-BD99-26EE-36C3F2010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58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99"/>
            <a:ext cx="6101175" cy="31289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90" y="3555132"/>
            <a:ext cx="5493594" cy="26347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384" y="212943"/>
            <a:ext cx="6222973" cy="2442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162" y="3534083"/>
            <a:ext cx="6118585" cy="294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6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827" y="161393"/>
            <a:ext cx="6607801" cy="2100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49" y="365425"/>
            <a:ext cx="7585940" cy="5928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063" y="2603101"/>
            <a:ext cx="9149682" cy="37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0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66" y="3682653"/>
            <a:ext cx="9481668" cy="31127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359" y="10207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Инклюзивное образование</a:t>
            </a:r>
            <a:br>
              <a:rPr lang="ru-RU" dirty="0"/>
            </a:br>
            <a:r>
              <a:rPr lang="ru-RU" sz="2200" dirty="0"/>
              <a:t>(Приходько и др., 2016; </a:t>
            </a:r>
            <a:r>
              <a:rPr lang="ru-RU" sz="2200" dirty="0" err="1"/>
              <a:t>Рыскина</a:t>
            </a:r>
            <a:r>
              <a:rPr lang="ru-RU" sz="2200" dirty="0"/>
              <a:t> и </a:t>
            </a:r>
            <a:r>
              <a:rPr lang="ru-RU" sz="2200" dirty="0" err="1"/>
              <a:t>др</a:t>
            </a:r>
            <a:r>
              <a:rPr lang="ru-RU" sz="2200" dirty="0"/>
              <a:t>, 2012; Семаго и др., 2011)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351" y="1371274"/>
            <a:ext cx="10515600" cy="4351338"/>
          </a:xfrm>
        </p:spPr>
        <p:txBody>
          <a:bodyPr/>
          <a:lstStyle/>
          <a:p>
            <a:r>
              <a:rPr lang="ru-RU" dirty="0">
                <a:latin typeface="+mj-lt"/>
              </a:rPr>
              <a:t>Развивающаяся многоуровневая и многокомпонентная система, учитывающая интересы государства, самой личности и ее ближайшего социума</a:t>
            </a:r>
          </a:p>
          <a:p>
            <a:r>
              <a:rPr lang="ru-RU" dirty="0">
                <a:latin typeface="+mj-lt"/>
              </a:rPr>
              <a:t>Культура инклюзии (в основе – ценности личности)</a:t>
            </a:r>
          </a:p>
          <a:p>
            <a:r>
              <a:rPr lang="ru-RU" dirty="0">
                <a:latin typeface="+mj-lt"/>
              </a:rPr>
              <a:t>Осознанная реорганизация учебно-воспитательной среды</a:t>
            </a:r>
          </a:p>
          <a:p>
            <a:r>
              <a:rPr lang="ru-RU" dirty="0">
                <a:latin typeface="+mj-lt"/>
              </a:rPr>
              <a:t>Преемственность и непрерывность реализации инклюзии на всех этапах обучения (уровнях обучения)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87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опыт: США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Закон об образовании для всех детей с инвалидностью, с принципом индивидуализированного обучения, а также закон об образовании индивидов с инвалидностью. Государственные, муниципальные и частные школы получают бюджетное финансирование на детей с особыми потребностями, и, соответственно, заинтересованы в увеличении числа учащихся, официально зарегистрированных как инвалид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6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опыт: Финляндия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latin typeface="+mj-lt"/>
              </a:rPr>
              <a:t>инклюзивное образование закреплено на законодательном уровне</a:t>
            </a:r>
          </a:p>
          <a:p>
            <a:r>
              <a:rPr lang="ru-RU" dirty="0">
                <a:latin typeface="+mj-lt"/>
              </a:rPr>
              <a:t>понимается как процесс развития и постоянного совершенствования общего образования, которое должно быть доступно всем без исключения детям (мигрантам, детям из отдаленных районов, национальных меньшинств, с ограниченными возможностями и др.)</a:t>
            </a:r>
          </a:p>
          <a:p>
            <a:r>
              <a:rPr lang="ru-RU" dirty="0">
                <a:latin typeface="+mj-lt"/>
              </a:rPr>
              <a:t>предусматривается </a:t>
            </a:r>
            <a:r>
              <a:rPr lang="ru-RU" b="1" dirty="0">
                <a:latin typeface="+mj-lt"/>
              </a:rPr>
              <a:t>создание дифференцированной среды обучения </a:t>
            </a:r>
            <a:r>
              <a:rPr lang="ru-RU" dirty="0">
                <a:latin typeface="+mj-lt"/>
              </a:rPr>
              <a:t>в зависимости от характера нарушения</a:t>
            </a:r>
          </a:p>
          <a:p>
            <a:r>
              <a:rPr lang="ru-RU" dirty="0">
                <a:latin typeface="+mj-lt"/>
              </a:rPr>
              <a:t>существует система, состоящая из семи государственных образовательно-консультативных центров, которые организуют сопровождение и поддержку обучающихся с ОВЗ, их родителей и педагогов</a:t>
            </a:r>
          </a:p>
          <a:p>
            <a:r>
              <a:rPr lang="ru-RU" dirty="0">
                <a:latin typeface="+mj-lt"/>
              </a:rPr>
              <a:t>инклюзивное обучение </a:t>
            </a:r>
            <a:r>
              <a:rPr lang="ru-RU" b="1" dirty="0">
                <a:latin typeface="+mj-lt"/>
              </a:rPr>
              <a:t>реализуется в виде существования специальных классов в обычных массовых школах</a:t>
            </a:r>
          </a:p>
          <a:p>
            <a:r>
              <a:rPr lang="ru-RU" dirty="0">
                <a:latin typeface="+mj-lt"/>
              </a:rPr>
              <a:t>новой и перспективной формой сопровождения детей с ОВЗ, разработанной в Финляндии, является </a:t>
            </a:r>
            <a:r>
              <a:rPr lang="ru-RU" b="1" dirty="0">
                <a:latin typeface="+mj-lt"/>
              </a:rPr>
              <a:t>взаимодействие учителей, </a:t>
            </a:r>
            <a:r>
              <a:rPr lang="ru-RU" b="1" dirty="0" err="1">
                <a:latin typeface="+mj-lt"/>
              </a:rPr>
              <a:t>соучительство</a:t>
            </a:r>
            <a:r>
              <a:rPr lang="ru-RU" b="1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Национальный образовательный стандарт Финляндии отличается особой гибкостью, так, в финской программе подготовки будущих педагогов акцент делается на адаптированную методику обучения к специфическому контексту, в котором приходится работать. Стандартом признается тот факт, что дети овладевают знаниями с разной скоростью, однако в результате они должны соответствовать высоким требованиям, насколько это возможно.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569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опыт: Швеция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latin typeface="+mj-lt"/>
              </a:rPr>
              <a:t>право детей с ОВЗ обучаться в массовой школе</a:t>
            </a:r>
            <a:r>
              <a:rPr lang="ru-RU" dirty="0">
                <a:latin typeface="+mj-lt"/>
              </a:rPr>
              <a:t> закреплено законодательно</a:t>
            </a:r>
          </a:p>
          <a:p>
            <a:r>
              <a:rPr lang="ru-RU" dirty="0">
                <a:latin typeface="+mj-lt"/>
              </a:rPr>
              <a:t>государство осуществляет социальную и финансовую поддержку таких школ</a:t>
            </a:r>
          </a:p>
          <a:p>
            <a:r>
              <a:rPr lang="ru-RU" dirty="0">
                <a:latin typeface="+mj-lt"/>
              </a:rPr>
              <a:t>в университетах во всех программах подготовки учителей есть обязательные курсы по специальному образованию</a:t>
            </a:r>
          </a:p>
          <a:p>
            <a:r>
              <a:rPr lang="ru-RU" dirty="0">
                <a:latin typeface="+mj-lt"/>
              </a:rPr>
              <a:t>на муниципальном уровне существует практика зачисления детей с ОВЗ в обычный класс, при этом, несколько часов в неделю они занимаются со специальным педагогом в отдельной группе.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Основной своей задачей педагоги считают подготовку ребенка к тому, чтобы он мог полностью обучаться только в обычном классе. </a:t>
            </a:r>
            <a:r>
              <a:rPr lang="ru-RU" b="1" dirty="0">
                <a:latin typeface="+mj-lt"/>
              </a:rPr>
              <a:t>Шведское агентство специального образования (SIH) </a:t>
            </a:r>
            <a:r>
              <a:rPr lang="ru-RU" dirty="0">
                <a:latin typeface="+mj-lt"/>
              </a:rPr>
              <a:t>отвечает за предоставление консультаций и поддержку семей и школ, дает рекомендации по учебным предметам, помогает муниципальным властям оптимально организовывать обучение детей с особыми потребностями. Швеция приняла инклюзивное образование в качестве главного принципа для обеспечения равного доступа к образованию для всех, а также в рамках концепции прав человека в социальных отношениях.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279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опыт: Норвегия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+mj-lt"/>
              </a:rPr>
              <a:t>Закон о доступности образования для лиц с особыми образовательными потребностями</a:t>
            </a:r>
          </a:p>
          <a:p>
            <a:r>
              <a:rPr lang="ru-RU" dirty="0">
                <a:latin typeface="+mj-lt"/>
              </a:rPr>
              <a:t>для </a:t>
            </a:r>
            <a:r>
              <a:rPr lang="ru-RU" b="1" dirty="0">
                <a:latin typeface="+mj-lt"/>
              </a:rPr>
              <a:t>детей с ОВЗ существуют государственные центры, специализирующиеся на оказании помощи отдельным категориям </a:t>
            </a:r>
            <a:r>
              <a:rPr lang="ru-RU" dirty="0">
                <a:latin typeface="+mj-lt"/>
              </a:rPr>
              <a:t>(детям с синдромом раннего детского аутизма, с нарушениями слуха, зрения и т.д.)</a:t>
            </a:r>
          </a:p>
          <a:p>
            <a:r>
              <a:rPr lang="ru-RU" dirty="0">
                <a:latin typeface="+mj-lt"/>
              </a:rPr>
              <a:t>курируют систему инклюзивного обучения муниципалитеты (от них школы получают социальную и финансовую поддержку)</a:t>
            </a:r>
          </a:p>
          <a:p>
            <a:r>
              <a:rPr lang="ru-RU" dirty="0">
                <a:latin typeface="+mj-lt"/>
              </a:rPr>
              <a:t>подготовка педагогов для реализации инклюзивного образования осуществляется в университетах. 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Таким образом, основные перспективы развития инклюзивного образования в Норвегии связаны с дальнейшей разработкой методического обеспечения инклюзивного обучения, с углублением содержания коррекционной работы с разными категориями детей с ОВЗ.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42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опыт: Франция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912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+mj-lt"/>
              </a:rPr>
              <a:t>государство обеспечивает создание условий для успешной адаптации детей с ОВЗ в образовательной среде, включая финансирование, приобретение необходимых технических средств и оплату работы специалистов (помощников учителя в школьном сопровождении для индивидуальной и коллективной интеграции)</a:t>
            </a:r>
          </a:p>
          <a:p>
            <a:r>
              <a:rPr lang="ru-RU" b="1" dirty="0">
                <a:latin typeface="+mj-lt"/>
              </a:rPr>
              <a:t>существуют государственные ресурсные центры для сопровождения детей с ОВЗ, обучающихся в массовой школе</a:t>
            </a:r>
          </a:p>
          <a:p>
            <a:r>
              <a:rPr lang="ru-RU" dirty="0">
                <a:latin typeface="+mj-lt"/>
              </a:rPr>
              <a:t>подготовка педагогов для инклюзивного образования реализуется в университетах</a:t>
            </a:r>
          </a:p>
          <a:p>
            <a:r>
              <a:rPr lang="ru-RU" dirty="0">
                <a:latin typeface="+mj-lt"/>
              </a:rPr>
              <a:t>на муниципальном уровне инклюзивное обучение представлено во Франции двумя формами: </a:t>
            </a:r>
            <a:r>
              <a:rPr lang="ru-RU" b="1" dirty="0">
                <a:latin typeface="+mj-lt"/>
              </a:rPr>
              <a:t>- дети с ОВЗ учатся в обычном классе совместно с остальными детьми под руководством неспециализированного учителя </a:t>
            </a:r>
            <a:r>
              <a:rPr lang="ru-RU" dirty="0">
                <a:latin typeface="+mj-lt"/>
              </a:rPr>
              <a:t>(это класс так называемой «школьной инклюзии»); </a:t>
            </a:r>
            <a:r>
              <a:rPr lang="ru-RU" b="1" dirty="0">
                <a:latin typeface="+mj-lt"/>
              </a:rPr>
              <a:t>- дети с ОВЗ обучаются в специальном классе для детей-инвалидов под руководством специального учителя </a:t>
            </a:r>
            <a:r>
              <a:rPr lang="ru-RU" dirty="0">
                <a:latin typeface="+mj-lt"/>
              </a:rPr>
              <a:t>(«класс педагогической интеграции»)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Класс школьной инклюзии является открытым классом, который ученик с ОВЗ может покидать в определенные моменты школьного дня для индивидуальной или групповой работы со специальным педагогом. Специальные педагоги, как правило, работают в </a:t>
            </a:r>
            <a:r>
              <a:rPr lang="ru-RU" b="1" dirty="0">
                <a:latin typeface="+mj-lt"/>
              </a:rPr>
              <a:t>ресурсных центрах, и в соответствии с графиком посещают всех учеников, закрепленных за центром</a:t>
            </a:r>
            <a:r>
              <a:rPr lang="ru-RU" dirty="0">
                <a:latin typeface="+mj-lt"/>
              </a:rPr>
              <a:t>, оказывая им и учителям необходимую помощь. Время инклюзии постепенно увеличивается, что позволяет ребенку перейти от «класса школьной инклюзии» к полной индивидуальной инклюзии. Для глухих и умственно отсталых детей стали открываться классы педагогической интеграции, которые представляют собой открытую систему, объединяющую время от времени и при необходимости учеников средней и старшей школы для необходимого сопровождения и контроля, требующих больших временных затрат. Для каждого ученика-инвалида разрабатывается индивидуальный план школьного обучения.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03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92" y="208549"/>
            <a:ext cx="10515600" cy="1325563"/>
          </a:xfrm>
        </p:spPr>
        <p:txBody>
          <a:bodyPr/>
          <a:lstStyle/>
          <a:p>
            <a:r>
              <a:rPr lang="ru-RU" dirty="0"/>
              <a:t>Международный опыт: Германия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783" y="1377863"/>
            <a:ext cx="11222277" cy="5549030"/>
          </a:xfrm>
        </p:spPr>
        <p:txBody>
          <a:bodyPr>
            <a:noAutofit/>
          </a:bodyPr>
          <a:lstStyle/>
          <a:p>
            <a:r>
              <a:rPr lang="ru-RU" sz="1500" dirty="0">
                <a:latin typeface="+mj-lt"/>
              </a:rPr>
              <a:t>функционируют различные типы школ: </a:t>
            </a:r>
            <a:r>
              <a:rPr lang="ru-RU" sz="1500" b="1" dirty="0">
                <a:latin typeface="+mj-lt"/>
              </a:rPr>
              <a:t>начальная, основная, реальная, гимназия, комплексная и специальная </a:t>
            </a:r>
            <a:endParaRPr lang="ru-RU" sz="1500" dirty="0">
              <a:latin typeface="+mj-lt"/>
            </a:endParaRPr>
          </a:p>
          <a:p>
            <a:r>
              <a:rPr lang="ru-RU" sz="1500" dirty="0">
                <a:latin typeface="+mj-lt"/>
              </a:rPr>
              <a:t>законодательно отрегулирован порядок перехода учащихся из одного типа школ в другой, определяя при этом статус и возможности дальнейшего обучения выпускников этих школ</a:t>
            </a:r>
          </a:p>
          <a:p>
            <a:r>
              <a:rPr lang="ru-RU" sz="1500" dirty="0">
                <a:latin typeface="+mj-lt"/>
              </a:rPr>
              <a:t>существуют </a:t>
            </a:r>
            <a:r>
              <a:rPr lang="ru-RU" sz="1500" b="1" dirty="0">
                <a:latin typeface="+mj-lt"/>
              </a:rPr>
              <a:t>как отдельные специальные классы, входящие в состав общеобразовательных школ, это в основном начальные и основные школы, так и отдельные школы с шестичасовым или продленным днем, а также специальные школы- интернаты</a:t>
            </a:r>
          </a:p>
          <a:p>
            <a:r>
              <a:rPr lang="ru-RU" sz="1500" b="1" dirty="0">
                <a:latin typeface="+mj-lt"/>
              </a:rPr>
              <a:t>все специальные школы, за исключением школ для психически больных детей, проводят обучение на основе учебных планов общеобразовательных школ </a:t>
            </a:r>
            <a:r>
              <a:rPr lang="ru-RU" sz="1500" dirty="0">
                <a:latin typeface="+mj-lt"/>
              </a:rPr>
              <a:t>(начальные, основные, реальные школы, гимназии), но при этом используются методы преподавания и дидактические принципы, в наибольшей мере учитывающие особенности обучающихся здесь детей</a:t>
            </a:r>
          </a:p>
          <a:p>
            <a:pPr marL="0" indent="0">
              <a:buNone/>
            </a:pPr>
            <a:r>
              <a:rPr lang="ru-RU" sz="1500" dirty="0">
                <a:latin typeface="+mj-lt"/>
              </a:rPr>
              <a:t>В некоторых землях Германии наблюдается тенденция к более ранней интеграции учеников специальных школ в общеобразовательные школы. Если ребенок не получает необходимой помощи в процессе обучения со своими сверстниками, школьные власти признают, что такой ребенок имеет специальные образовательные нужды, и принимают решение о том, какую школу такому ребенку следует посещать и где (определенный тип школы </a:t>
            </a:r>
            <a:r>
              <a:rPr lang="ru-RU" sz="1500" dirty="0" err="1">
                <a:latin typeface="+mj-lt"/>
              </a:rPr>
              <a:t>Sonderschule</a:t>
            </a:r>
            <a:r>
              <a:rPr lang="ru-RU" sz="1500" dirty="0">
                <a:latin typeface="+mj-lt"/>
              </a:rPr>
              <a:t> или обычная школа, предлагающая дополнительную поддержку). Ученики, посещающие обычную школу, но не получающие помощь, которая им нужна, могут быть переведены в другую школу, которая сможет предоставлять им эти дополнительные услуги. Решение о переводе ребенка в другую школу обычно принимается после консультации с родителями, когда учителя объясняют им, какие проблемы испытывает их ребенок в процессе обучения. Согласно закону «О социальном благополучии» ученикам с особыми образовательными нуждами предоставляется финансовая помощь от государства для того, чтобы они могли получать полноценное школьное образование, особенно в период обязательного посещения школы. Совместное обучение в общеобразовательной школе возможно в случае, если в ней созданы определенные условия: имеются медицинский или ухаживающий персонал, специальные помещения, специально оборудованные учебные места, специальные учебные пособия и т.д. </a:t>
            </a:r>
            <a:r>
              <a:rPr lang="ru-RU" sz="1500" b="1" dirty="0">
                <a:latin typeface="+mj-lt"/>
              </a:rPr>
              <a:t>Опыт Германии в организации взаимодействия обычного и специального педагогов в инклюзивных школах реализуется в рамках двух существующих моделей: -обычный учитель и специальный педагог одновременно отвечают за класс, разделяя между собой предметы, которые они ведут. При этом второй консультирует первого в отведенное время по поводу особых детей, помогает ему решать проблемы, возникающие в процессе их обучения, объясняет коллеге его ошибки; -с классом работает обычный учитель, а коррекционный педагог находится на уроках всего 5 часов в неделю. </a:t>
            </a:r>
          </a:p>
          <a:p>
            <a:endParaRPr lang="ru-RU" sz="1500" dirty="0">
              <a:latin typeface="+mj-lt"/>
            </a:endParaRPr>
          </a:p>
          <a:p>
            <a:endParaRPr lang="ru-RU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2438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опыт: 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912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+mj-lt"/>
              </a:rPr>
              <a:t>создана национальная стратегия реализации инклюзивного образования, которая заключается в том, что </a:t>
            </a:r>
            <a:r>
              <a:rPr lang="ru-RU" b="1" dirty="0">
                <a:latin typeface="+mj-lt"/>
              </a:rPr>
              <a:t>национальный ресурсный центр руководит процессом внедрения инклюзивного обучения</a:t>
            </a:r>
            <a:endParaRPr lang="ru-RU" dirty="0">
              <a:latin typeface="+mj-lt"/>
            </a:endParaRPr>
          </a:p>
          <a:p>
            <a:r>
              <a:rPr lang="ru-RU" b="1" dirty="0">
                <a:latin typeface="+mj-lt"/>
              </a:rPr>
              <a:t>существует оперативная группа из представителей разных университетов страны, которые проводят исследования в области инклюзивного образования, следят за работой муниципалитетов в области внедрения инклюзивного обучения</a:t>
            </a:r>
          </a:p>
          <a:p>
            <a:r>
              <a:rPr lang="ru-RU" dirty="0">
                <a:latin typeface="+mj-lt"/>
              </a:rPr>
              <a:t>разрабатываются методические рекомендации, включающие описание различных проблемных педагогических ситуаций и регламентацию действий учителя в случае их возникновения.</a:t>
            </a:r>
          </a:p>
          <a:p>
            <a:pPr marL="0" indent="0">
              <a:buNone/>
            </a:pPr>
            <a:r>
              <a:rPr lang="ru-RU" b="1" dirty="0">
                <a:latin typeface="+mj-lt"/>
              </a:rPr>
              <a:t>В Дании родители имеют право обучать ребенка там, где они проживают. Реализуется это право конкретным образовательным учреждением, которое должно создать все условия для такого ребенка. </a:t>
            </a:r>
            <a:r>
              <a:rPr lang="ru-RU" dirty="0">
                <a:latin typeface="+mj-lt"/>
              </a:rPr>
              <a:t>В муниципальных органах образования есть специалисты (психологи, логопеды, специальные педагоги и т.п.), которые направляются в конкретную школу для поддержки конкретных учащихся. </a:t>
            </a:r>
            <a:r>
              <a:rPr lang="ru-RU" b="1" dirty="0">
                <a:latin typeface="+mj-lt"/>
              </a:rPr>
              <a:t>В общеобразовательных школах обучаются как отдельные учащиеся с ОВЗ, так и группы таких детей. Таким образом, реализуется так называемый «дифференцированный подход» в инклюзивном образовании. </a:t>
            </a:r>
          </a:p>
          <a:p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7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96" y="351064"/>
            <a:ext cx="7713795" cy="60987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9639" y="2306742"/>
            <a:ext cx="1022094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ПРОЕКТИРОВАНИЕ ОБРАЗОВАТЕЛЬНОЙ СРЕДЫ: возможные региональные модели инклюзивного образования «школа – колледж – вуз»</a:t>
            </a:r>
          </a:p>
        </p:txBody>
      </p:sp>
    </p:spTree>
    <p:extLst>
      <p:ext uri="{BB962C8B-B14F-4D97-AF65-F5344CB8AC3E}">
        <p14:creationId xmlns:p14="http://schemas.microsoft.com/office/powerpoint/2010/main" val="337167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опыт: Боливия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888" y="1690688"/>
            <a:ext cx="10515600" cy="466912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+mj-lt"/>
              </a:rPr>
              <a:t>несколько подходов к понятию «инклюзивное образование»</a:t>
            </a:r>
          </a:p>
          <a:p>
            <a:r>
              <a:rPr lang="ru-RU" b="1" dirty="0">
                <a:latin typeface="+mj-lt"/>
              </a:rPr>
              <a:t>это и специальное образование, образование взрослых, альтернативное образование и др. 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В настоящее время в Боливии под инклюзивным образованием подразумевают, прежде всего, социальную инклюзию. Это связано с тем, что здесь очень остро стоит проблема «социального отторжения», поэтому инклюзивное образование в Боливии стало средством противодействия социальной изоляции путем обращения внимания к наиболее уязвимым социальным группам. Государство стремится внести вклад в построение более справедливого общества путем решения проблемы бедности, социальной, экономической и культурной изоляции, содействовать более полному осуществлению прав граждан страны</a:t>
            </a:r>
          </a:p>
          <a:p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318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опыт: Бразилия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888" y="1690688"/>
            <a:ext cx="10515600" cy="4669120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различные подходы к понятию инклюзивное образование</a:t>
            </a:r>
          </a:p>
          <a:p>
            <a:r>
              <a:rPr lang="ru-RU" dirty="0">
                <a:latin typeface="+mj-lt"/>
              </a:rPr>
              <a:t>один из них - это образовательная интеграция лиц с ограниченными возможностями в общую систему образования</a:t>
            </a:r>
          </a:p>
          <a:p>
            <a:r>
              <a:rPr lang="ru-RU" dirty="0">
                <a:latin typeface="+mj-lt"/>
              </a:rPr>
              <a:t>второй подход заключается в обеспечении права всех детей на бесплатное и обязательное образование</a:t>
            </a:r>
          </a:p>
          <a:p>
            <a:pPr marL="0" indent="0">
              <a:buNone/>
            </a:pPr>
            <a:r>
              <a:rPr lang="ru-RU" b="1" dirty="0">
                <a:latin typeface="+mj-lt"/>
              </a:rPr>
              <a:t>Инклюзивное образование в Бразилии предполагает изменения в системе образования, создание механизмов, которые усилят участие всех заинтересованных сторон в образовании (студентов, учителей, общества). Инклюзивное образование связано с концепцией открытого общества.</a:t>
            </a:r>
          </a:p>
          <a:p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49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опыт: Перу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888" y="1690688"/>
            <a:ext cx="10515600" cy="466912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+mj-lt"/>
              </a:rPr>
              <a:t>в основном равный доступ к возможностям, включая создание соответствующих материальных условий для обучения и равноправного развития</a:t>
            </a:r>
          </a:p>
          <a:p>
            <a:r>
              <a:rPr lang="ru-RU" dirty="0">
                <a:latin typeface="+mj-lt"/>
              </a:rPr>
              <a:t>инклюзивное образование рассматривается в качестве </a:t>
            </a:r>
            <a:r>
              <a:rPr lang="ru-RU" b="1" dirty="0">
                <a:latin typeface="+mj-lt"/>
              </a:rPr>
              <a:t>включения уязвимых социальных групп в общую систему образования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>
                <a:latin typeface="+mj-lt"/>
              </a:rPr>
              <a:t>К такой группе относится население, проживающее в сельских, отдаленных районах, дети с разными способностями и характеристиками, инвалиды, бедные слои населения. Инклюзивное образование предполагает, что каждый человек вносит свой вклад в образовательные и социальные процессы. При этом целью инклюзивного образования в Перу является обеспечение доступа для каждого ребенка к образованию в соответствии с его характеристиками. Концепция инклюзивного образования в Перу </a:t>
            </a:r>
            <a:r>
              <a:rPr lang="ru-RU" b="1" dirty="0">
                <a:latin typeface="+mj-lt"/>
              </a:rPr>
              <a:t>тесно связана со специальным образованием и процессом интеграции детей-инвалидов в обычные школы. </a:t>
            </a:r>
          </a:p>
          <a:p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061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опыт: ЮАР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888" y="1690688"/>
            <a:ext cx="10515600" cy="466912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+mj-lt"/>
              </a:rPr>
              <a:t>департаментом образования ЮАР в июле 2001 года был подготовлен документ под названием «</a:t>
            </a:r>
            <a:r>
              <a:rPr lang="ru-RU" dirty="0" err="1">
                <a:latin typeface="+mj-lt"/>
              </a:rPr>
              <a:t>White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Paper</a:t>
            </a:r>
            <a:r>
              <a:rPr lang="ru-RU" dirty="0">
                <a:latin typeface="+mj-lt"/>
              </a:rPr>
              <a:t> 6», который дает определенную установку действиям новой системы образования, направленной на обеспечение равных возможностей для всех граждан</a:t>
            </a:r>
          </a:p>
          <a:p>
            <a:r>
              <a:rPr lang="ru-RU" dirty="0">
                <a:latin typeface="+mj-lt"/>
              </a:rPr>
              <a:t>политика ЮАР в области образования направлена на обеспечение образования для всех и на развитие инклюзивного образования, которое позволило бы всем учащимся активно участвовать в учебном процессе, развивать и расширять свой потенциал и участвовать в качестве равноправных членов общества. На сегодняшний день правительство ЮАР стремится </a:t>
            </a:r>
            <a:r>
              <a:rPr lang="ru-RU" b="1" dirty="0">
                <a:latin typeface="+mj-lt"/>
              </a:rPr>
              <a:t>защитить права учащихся, предоставить всем равный доступ к образованию, устранить неравенство в образовании. </a:t>
            </a:r>
          </a:p>
          <a:p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193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опыт: Япония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888" y="1690688"/>
            <a:ext cx="10515600" cy="4669120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+mj-lt"/>
              </a:rPr>
              <a:t>в школах Японии воспитание активного и здорового ребенка является одной из главных целей образования</a:t>
            </a:r>
          </a:p>
          <a:p>
            <a:r>
              <a:rPr lang="ru-RU" dirty="0">
                <a:latin typeface="+mj-lt"/>
              </a:rPr>
              <a:t>дети с ограниченными возможностями </a:t>
            </a:r>
            <a:r>
              <a:rPr lang="ru-RU" b="1" dirty="0">
                <a:latin typeface="+mj-lt"/>
              </a:rPr>
              <a:t>учатся вместе с общим классом. Но вместе с учителем дополнительно также работает ассистент- учитель</a:t>
            </a:r>
            <a:r>
              <a:rPr lang="ru-RU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Ассистент-учитель во всем помогает детям с ограниченными возможностями по учебе. Японские дети с ограниченными возможностями в школах обеспечены всей инфраструктурой. Если ученик по каким-либо причинам отсутствовал на занятиях, эти уроки для него проводятся отдельно. Например, если ученик с телесными ограничениями не может посетить урок физкультуры, то с ним по его доступным возможностям и способностям занимается другой учитель. </a:t>
            </a:r>
          </a:p>
          <a:p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292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опыт: Южная Корея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888" y="1690688"/>
            <a:ext cx="10515600" cy="466912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+mj-lt"/>
              </a:rPr>
              <a:t>с 1970-х годов стремительно </a:t>
            </a:r>
            <a:r>
              <a:rPr lang="ru-RU" b="1" dirty="0">
                <a:latin typeface="+mj-lt"/>
              </a:rPr>
              <a:t>развивается специальное образование</a:t>
            </a:r>
            <a:r>
              <a:rPr lang="ru-RU" dirty="0">
                <a:latin typeface="+mj-lt"/>
              </a:rPr>
              <a:t>: если в 1971 году был только 1 специальный класс, то в 2004 их количество достигло 4366 и на сегодняшний день примерно 60 тысяч детей с особыми возможностями обучаются в обычных и специальных школах</a:t>
            </a:r>
          </a:p>
          <a:p>
            <a:r>
              <a:rPr lang="ru-RU" dirty="0">
                <a:latin typeface="+mj-lt"/>
              </a:rPr>
              <a:t>в 1994 году были внесены поправки в Закон о специальном образовании, в которых оговаривалось </a:t>
            </a:r>
            <a:r>
              <a:rPr lang="ru-RU" b="1" dirty="0">
                <a:latin typeface="+mj-lt"/>
              </a:rPr>
              <a:t>введение обучения по принципу инклюзива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в 1997 г. южнокорейским правительством был принят </a:t>
            </a:r>
            <a:r>
              <a:rPr lang="ru-RU" b="1" dirty="0">
                <a:latin typeface="+mj-lt"/>
              </a:rPr>
              <a:t>Закон по продвижению специального образования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Special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Education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Promotion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Act</a:t>
            </a:r>
            <a:r>
              <a:rPr lang="ru-RU" dirty="0">
                <a:latin typeface="+mj-lt"/>
              </a:rPr>
              <a:t>). В 2007 г. в дополнение к данному закону был принят </a:t>
            </a:r>
            <a:r>
              <a:rPr lang="ru-RU" b="1" dirty="0">
                <a:latin typeface="+mj-lt"/>
              </a:rPr>
              <a:t>Закон о специальном образовании для лиц с ограниченными возможностями </a:t>
            </a:r>
            <a:r>
              <a:rPr lang="ru-RU" dirty="0">
                <a:latin typeface="+mj-lt"/>
              </a:rPr>
              <a:t>(</a:t>
            </a:r>
            <a:r>
              <a:rPr lang="ru-RU" dirty="0" err="1">
                <a:latin typeface="+mj-lt"/>
              </a:rPr>
              <a:t>Act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on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Special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Education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for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Disabled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Persons</a:t>
            </a:r>
            <a:r>
              <a:rPr lang="ru-RU" dirty="0">
                <a:latin typeface="+mj-lt"/>
              </a:rPr>
              <a:t>)</a:t>
            </a:r>
          </a:p>
          <a:p>
            <a:r>
              <a:rPr lang="ru-RU" dirty="0">
                <a:latin typeface="+mj-lt"/>
              </a:rPr>
              <a:t>в вузах с большим количеством студентов с ОВ должны быть открыты Центры поддержки студентов с ограниченными возможностями. Цель центров заключается в гарантированном доступе к образованию, вспомогательным технологиям и помощи в учебе. Однако, если университет не имеет необходимого для организации комитета или центра количества студентов с ОВ, университет может организовать команду или назначить ответственных за работу с данным контингентом студентов. В рамках данного закона, </a:t>
            </a:r>
            <a:r>
              <a:rPr lang="ru-RU" b="1" dirty="0">
                <a:latin typeface="+mj-lt"/>
              </a:rPr>
              <a:t>начиная с 2005 г. правительство открывает Центры поддержки специального образования</a:t>
            </a:r>
            <a:r>
              <a:rPr lang="ru-RU" dirty="0">
                <a:latin typeface="+mj-lt"/>
              </a:rPr>
              <a:t>. Таким образом, </a:t>
            </a:r>
            <a:r>
              <a:rPr lang="ru-RU" b="1" dirty="0">
                <a:latin typeface="+mj-lt"/>
              </a:rPr>
              <a:t>образование можно получить независимо от того, где студенты обучаются - на дому или в учебном заведении</a:t>
            </a:r>
            <a:r>
              <a:rPr lang="ru-RU" dirty="0">
                <a:latin typeface="+mj-lt"/>
              </a:rPr>
              <a:t>.</a:t>
            </a:r>
          </a:p>
          <a:p>
            <a:r>
              <a:rPr lang="ru-RU" dirty="0">
                <a:latin typeface="+mj-lt"/>
              </a:rPr>
              <a:t>с 1994 года в Южной Корее функционирует </a:t>
            </a:r>
            <a:r>
              <a:rPr lang="ru-RU" b="1" dirty="0">
                <a:latin typeface="+mj-lt"/>
              </a:rPr>
              <a:t>Государственный институт специального образования</a:t>
            </a:r>
            <a:r>
              <a:rPr lang="ru-RU" dirty="0">
                <a:latin typeface="+mj-lt"/>
              </a:rPr>
              <a:t>, который руководит исследованиями в области специального образования и ведет работу по повышению информированности общественности относительно потребностей людей с ограниченными физическими возможностями. </a:t>
            </a:r>
          </a:p>
          <a:p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362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Факторы, препятствующие развитию инклюзивного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5591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>
                <a:latin typeface="+mj-lt"/>
              </a:rPr>
              <a:t>вариативность региональных моделей (Козина, 2013; Назарова, 2011; </a:t>
            </a:r>
            <a:r>
              <a:rPr lang="ru-RU" sz="2900" dirty="0" err="1">
                <a:latin typeface="+mj-lt"/>
              </a:rPr>
              <a:t>Чельдиева</a:t>
            </a:r>
            <a:r>
              <a:rPr lang="ru-RU" sz="2900" dirty="0">
                <a:latin typeface="+mj-lt"/>
              </a:rPr>
              <a:t>, 2017)</a:t>
            </a:r>
          </a:p>
          <a:p>
            <a:r>
              <a:rPr lang="ru-RU" sz="2900" dirty="0">
                <a:latin typeface="+mj-lt"/>
              </a:rPr>
              <a:t>разобщенность субъектов реализации инклюзии (</a:t>
            </a:r>
            <a:r>
              <a:rPr lang="ru-RU" sz="2900" dirty="0" err="1">
                <a:latin typeface="+mj-lt"/>
              </a:rPr>
              <a:t>Росина</a:t>
            </a:r>
            <a:r>
              <a:rPr lang="ru-RU" sz="2900" dirty="0">
                <a:latin typeface="+mj-lt"/>
              </a:rPr>
              <a:t> и др., 2018)</a:t>
            </a:r>
          </a:p>
          <a:p>
            <a:r>
              <a:rPr lang="ru-RU" sz="2900" dirty="0">
                <a:latin typeface="+mj-lt"/>
              </a:rPr>
              <a:t>противоречивость, отсутствие взаимной </a:t>
            </a:r>
            <a:r>
              <a:rPr lang="ru-RU" sz="2900" dirty="0" err="1">
                <a:latin typeface="+mj-lt"/>
              </a:rPr>
              <a:t>дополняемости</a:t>
            </a:r>
            <a:r>
              <a:rPr lang="ru-RU" sz="2900" dirty="0">
                <a:latin typeface="+mj-lt"/>
              </a:rPr>
              <a:t>, общности направлений работы и методов организации взаимодействия специалистов разных уровней образования</a:t>
            </a:r>
          </a:p>
          <a:p>
            <a:r>
              <a:rPr lang="ru-RU" sz="2900" dirty="0">
                <a:latin typeface="+mj-lt"/>
              </a:rPr>
              <a:t>не обеспечен переход из общеобразовательной школы в учреждения профессионального и высшего образования и далее в сферу профессиональной деятельности</a:t>
            </a:r>
          </a:p>
          <a:p>
            <a:r>
              <a:rPr lang="ru-RU" sz="2900" dirty="0">
                <a:latin typeface="+mj-lt"/>
              </a:rPr>
              <a:t>неготовность современных образовательных учреждений к построению образовательной практики инклюзии (С. В. Алехина, Е. С. Глухова, Г. П. Козина, Н. М. Назарова, И. И. Юматова и др.)</a:t>
            </a:r>
          </a:p>
          <a:p>
            <a:r>
              <a:rPr lang="ru-RU" sz="2900" dirty="0">
                <a:latin typeface="+mj-lt"/>
              </a:rPr>
              <a:t>отсутствие теоретических и методологических основ образовательной интеграции</a:t>
            </a:r>
          </a:p>
          <a:p>
            <a:r>
              <a:rPr lang="ru-RU" sz="2900" dirty="0">
                <a:latin typeface="+mj-lt"/>
              </a:rPr>
              <a:t>дефицит системной деятельности по утверждению принципов и механизмов социальной инклюзии</a:t>
            </a:r>
          </a:p>
          <a:p>
            <a:r>
              <a:rPr lang="ru-RU" sz="2900" dirty="0">
                <a:latin typeface="+mj-lt"/>
              </a:rPr>
              <a:t>дефицит обоснованных индивидуальных образовательных маршрутов с учетом специфики образовательных потребностей</a:t>
            </a:r>
          </a:p>
          <a:p>
            <a:r>
              <a:rPr lang="ru-RU" sz="2900" dirty="0">
                <a:latin typeface="+mj-lt"/>
              </a:rPr>
              <a:t>отсутствие качественной психолого-педагогической подготовки педагогов к продуктивному социально-педагогическому взаимодействию в изменившихся условиях</a:t>
            </a:r>
          </a:p>
          <a:p>
            <a:r>
              <a:rPr lang="ru-RU" sz="2900" dirty="0">
                <a:latin typeface="+mj-lt"/>
              </a:rPr>
              <a:t>ограниченность ресурсов в решении проблем материально-технического и программного обеспечения </a:t>
            </a:r>
          </a:p>
          <a:p>
            <a:r>
              <a:rPr lang="ru-RU" sz="2900" dirty="0">
                <a:latin typeface="+mj-lt"/>
              </a:rPr>
              <a:t>опасения ученых и практиков, что поспешное широкое внедрение идей инклюзии, а тем более попытки подмены системы специального образования тотальной инклюзией, могут привести не к равенству прав, а к потере детьми с особыми образовательными потребностями возможности получить адекватное образование в случае сокращения числа коррекционных школ (Левченко, 2016; </a:t>
            </a:r>
            <a:r>
              <a:rPr lang="ru-RU" sz="2900" dirty="0" err="1">
                <a:latin typeface="+mj-lt"/>
              </a:rPr>
              <a:t>Лубовский</a:t>
            </a:r>
            <a:r>
              <a:rPr lang="ru-RU" sz="2900" dirty="0">
                <a:latin typeface="+mj-lt"/>
              </a:rPr>
              <a:t>, 2016; </a:t>
            </a:r>
            <a:r>
              <a:rPr lang="ru-RU" sz="2900" dirty="0" err="1">
                <a:latin typeface="+mj-lt"/>
              </a:rPr>
              <a:t>Аберган</a:t>
            </a:r>
            <a:r>
              <a:rPr lang="ru-RU" sz="2900" dirty="0">
                <a:latin typeface="+mj-lt"/>
              </a:rPr>
              <a:t>, 2016)</a:t>
            </a: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2982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региональной модели</a:t>
            </a:r>
            <a:br>
              <a:rPr lang="ru-RU" dirty="0"/>
            </a:br>
            <a:r>
              <a:rPr lang="ru-RU" sz="2000" dirty="0"/>
              <a:t>(</a:t>
            </a:r>
            <a:r>
              <a:rPr lang="ru-RU" sz="2000" dirty="0" err="1"/>
              <a:t>Росина</a:t>
            </a:r>
            <a:r>
              <a:rPr lang="ru-RU" sz="2000" dirty="0"/>
              <a:t> и </a:t>
            </a:r>
            <a:r>
              <a:rPr lang="ru-RU" sz="2000" dirty="0" err="1"/>
              <a:t>соавт</a:t>
            </a:r>
            <a:r>
              <a:rPr lang="ru-RU" sz="2000" dirty="0"/>
              <a:t>., 2018)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+mj-lt"/>
              </a:rPr>
              <a:t>Субъекты модели на макроуровне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региональные и муниципальные органы управления образованием, государственные и негосударственные организации, образовательные учреждения</a:t>
            </a:r>
          </a:p>
          <a:p>
            <a:pPr marL="0" indent="0">
              <a:buNone/>
            </a:pPr>
            <a:r>
              <a:rPr lang="ru-RU" b="1" dirty="0">
                <a:latin typeface="+mj-lt"/>
              </a:rPr>
              <a:t>Субъекты инклюзии на микроуровне 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обучающиеся с ОВЗ и инвалидностью, специалисты, взаимодействующие с ними (психологи, педагоги, дефектологи и др.), ближайшее социальное окружение.</a:t>
            </a:r>
          </a:p>
          <a:p>
            <a:pPr marL="0" indent="0">
              <a:buNone/>
            </a:pPr>
            <a:r>
              <a:rPr lang="ru-RU" b="1" dirty="0">
                <a:latin typeface="+mj-lt"/>
              </a:rPr>
              <a:t>Цель создания модели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обеспечение преемственности и непрерывности реализации инклюзии на всех этапах обучения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Задачи: </a:t>
            </a:r>
          </a:p>
          <a:p>
            <a:pPr marL="514350" indent="-514350">
              <a:buAutoNum type="arabicParenR"/>
            </a:pPr>
            <a:r>
              <a:rPr lang="ru-RU" dirty="0">
                <a:latin typeface="+mj-lt"/>
              </a:rPr>
              <a:t>обеспечение единства организационных условий инклюзивного обучения на всех этапах его осуществления;</a:t>
            </a:r>
          </a:p>
          <a:p>
            <a:pPr marL="514350" indent="-514350">
              <a:buAutoNum type="arabicParenR"/>
            </a:pPr>
            <a:r>
              <a:rPr lang="ru-RU" dirty="0">
                <a:latin typeface="+mj-lt"/>
              </a:rPr>
              <a:t>обеспечение интеграции и эффективного взаимодействия субъектов реализации модели; </a:t>
            </a:r>
          </a:p>
          <a:p>
            <a:pPr marL="514350" indent="-514350">
              <a:buAutoNum type="arabicParenR"/>
            </a:pPr>
            <a:r>
              <a:rPr lang="ru-RU" dirty="0">
                <a:latin typeface="+mj-lt"/>
              </a:rPr>
              <a:t>обеспечение согласованности содержания и видов сопровождения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1607068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построения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atin typeface="+mj-lt"/>
              </a:rPr>
              <a:t>Принцип системности</a:t>
            </a:r>
            <a:r>
              <a:rPr lang="ru-RU" dirty="0">
                <a:latin typeface="+mj-lt"/>
              </a:rPr>
              <a:t>: многообразие и многоаспектность видов работы, реализуемой специалистами в соответствии с поставленными целями и системный характер предполагаемых изменений (ценностных, организационных, содержательных) и их непрерывность.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atin typeface="+mj-lt"/>
              </a:rPr>
              <a:t>Принцип целостности</a:t>
            </a:r>
            <a:r>
              <a:rPr lang="ru-RU" dirty="0">
                <a:latin typeface="+mj-lt"/>
              </a:rPr>
              <a:t>: приобщение к работе всех необходимых специалистов с четким выделением их конкретных задач в осуществлении полноценного инклюзивного процесса.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atin typeface="+mj-lt"/>
              </a:rPr>
              <a:t>Принцип последовательности и преемственности</a:t>
            </a:r>
            <a:r>
              <a:rPr lang="ru-RU" dirty="0">
                <a:latin typeface="+mj-lt"/>
              </a:rPr>
              <a:t>: базируется на взаимосвязи и взаимодополняемости средств и методов психологического сопровождения, реализующих систему деятельности специалистов в условиях инклюзии, </a:t>
            </a:r>
            <a:r>
              <a:rPr lang="ru-RU" dirty="0" err="1">
                <a:latin typeface="+mj-lt"/>
              </a:rPr>
              <a:t>поэтапность</a:t>
            </a:r>
            <a:r>
              <a:rPr lang="ru-RU" dirty="0">
                <a:latin typeface="+mj-lt"/>
              </a:rPr>
              <a:t> инклюзивной практики.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atin typeface="+mj-lt"/>
              </a:rPr>
              <a:t>Принцип индивидуализации обучения</a:t>
            </a:r>
            <a:r>
              <a:rPr lang="ru-RU" dirty="0">
                <a:latin typeface="+mj-lt"/>
              </a:rPr>
              <a:t>: дифференциация психолого-педагогических условий, исходя из актуальных возможностей и личностных особенностей конкретного обучающегося с ОВЗ и инвалидностью.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latin typeface="+mj-lt"/>
              </a:rPr>
              <a:t>Принцип субъектности</a:t>
            </a:r>
            <a:r>
              <a:rPr lang="ru-RU" dirty="0">
                <a:latin typeface="+mj-lt"/>
              </a:rPr>
              <a:t>: признание права учащихся с ОВЗ и инвалидностью на индивидуальную траекторию развития и предполагает оптимизацию их собственной активности.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389" y="5912285"/>
            <a:ext cx="83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Модель – динамичная система!</a:t>
            </a:r>
          </a:p>
        </p:txBody>
      </p:sp>
    </p:spTree>
    <p:extLst>
      <p:ext uri="{BB962C8B-B14F-4D97-AF65-F5344CB8AC3E}">
        <p14:creationId xmlns:p14="http://schemas.microsoft.com/office/powerpoint/2010/main" val="500417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построения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55309"/>
            <a:ext cx="10515600" cy="293898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+mj-lt"/>
              </a:rPr>
              <a:t>1. Нормативное правовое обеспечение реализации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2. Адаптивная образовательная среда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3. Кадровое обеспечение инклюзии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87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0" y="-484517"/>
            <a:ext cx="11903840" cy="78270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242" y="4688286"/>
            <a:ext cx="5023432" cy="16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53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Интеграция субъектов: возможные варианты (модели)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32096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Структуры – «перемычки», «мостики» в модели «школа – колледж – вуз»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(ресурсные центры, кооперация участников)</a:t>
            </a:r>
          </a:p>
          <a:p>
            <a:r>
              <a:rPr lang="ru-RU" dirty="0">
                <a:latin typeface="+mj-lt"/>
              </a:rPr>
              <a:t>Социальное партнерство</a:t>
            </a:r>
          </a:p>
          <a:p>
            <a:r>
              <a:rPr lang="ru-RU" dirty="0">
                <a:latin typeface="+mj-lt"/>
              </a:rPr>
              <a:t>Открытая информационная политика, единое информационное поле</a:t>
            </a:r>
          </a:p>
          <a:p>
            <a:r>
              <a:rPr lang="ru-RU" dirty="0">
                <a:latin typeface="+mj-lt"/>
              </a:rPr>
              <a:t>Горизонтальные механизмы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(конференции, семинары, площадки для практики, специализированные интернет-порталы, форумы и др.)</a:t>
            </a:r>
          </a:p>
        </p:txBody>
      </p:sp>
    </p:spTree>
    <p:extLst>
      <p:ext uri="{BB962C8B-B14F-4D97-AF65-F5344CB8AC3E}">
        <p14:creationId xmlns:p14="http://schemas.microsoft.com/office/powerpoint/2010/main" val="2226949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0" descr="rc_colo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2924944"/>
            <a:ext cx="3201120" cy="286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11"/>
          <p:cNvSpPr txBox="1">
            <a:spLocks noChangeArrowheads="1"/>
          </p:cNvSpPr>
          <p:nvPr/>
        </p:nvSpPr>
        <p:spPr bwMode="auto">
          <a:xfrm>
            <a:off x="1655040" y="1651906"/>
            <a:ext cx="9012960" cy="10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3" tIns="41467" rIns="82933" bIns="41467">
            <a:spAutoFit/>
          </a:bodyPr>
          <a:lstStyle/>
          <a:p>
            <a:pPr algn="ctr" defTabSz="846423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5C2A"/>
                </a:solidFill>
                <a:latin typeface="Candara" pitchFamily="34" charset="0"/>
              </a:rPr>
              <a:t>Региональный учебно-научный центр инклюзивного образования 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575720" y="2720534"/>
            <a:ext cx="6264696" cy="358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3" tIns="45200" rIns="90403" bIns="45200" anchor="ctr"/>
          <a:lstStyle>
            <a:lvl1pPr defTabSz="100647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06475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0647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06475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06475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2358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br>
              <a:rPr lang="ru-RU" sz="2358" dirty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</a:rPr>
              <a:t>Создание специальных условий, обеспечивающих доступность и инклюзивность высшего образования для инвалидов и лиц с ограниченными возможностями здоровья.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b="1" i="1" dirty="0">
                <a:solidFill>
                  <a:srgbClr val="005C2A"/>
                </a:solidFill>
                <a:latin typeface="Times New Roman"/>
              </a:rPr>
              <a:t>Положение о Региональном учебно-научном центре инклюзивного образования утверждено приказом ректора ФГБОУ ВПО «ЧелГУ» 15.11.2013 №650-1.</a:t>
            </a:r>
          </a:p>
          <a:p>
            <a:pPr>
              <a:spcBef>
                <a:spcPct val="0"/>
              </a:spcBef>
              <a:buFontTx/>
              <a:buNone/>
            </a:pPr>
            <a:br>
              <a:rPr lang="ru-RU" sz="2358" dirty="0">
                <a:solidFill>
                  <a:prstClr val="black"/>
                </a:solidFill>
                <a:latin typeface="Candara" panose="020E0502030303020204" pitchFamily="34" charset="0"/>
              </a:rPr>
            </a:br>
            <a:br>
              <a:rPr lang="ru-RU" sz="2358" dirty="0">
                <a:solidFill>
                  <a:prstClr val="black"/>
                </a:solidFill>
                <a:latin typeface="Candara" panose="020E0502030303020204" pitchFamily="34" charset="0"/>
              </a:rPr>
            </a:br>
            <a:endParaRPr lang="ru-RU" sz="2358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81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84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73930" indent="-259204">
              <a:spcBef>
                <a:spcPct val="20000"/>
              </a:spcBef>
              <a:buFont typeface="Arial" panose="020B0604020202020204" pitchFamily="34" charset="0"/>
              <a:buChar char="–"/>
              <a:defRPr sz="272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36815" indent="-207363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51541" indent="-207363">
              <a:spcBef>
                <a:spcPct val="20000"/>
              </a:spcBef>
              <a:buFont typeface="Arial" panose="020B0604020202020204" pitchFamily="34" charset="0"/>
              <a:buChar char="–"/>
              <a:defRPr sz="190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66268" indent="-207363">
              <a:spcBef>
                <a:spcPct val="20000"/>
              </a:spcBef>
              <a:buFont typeface="Arial" panose="020B0604020202020204" pitchFamily="34" charset="0"/>
              <a:buChar char="»"/>
              <a:defRPr sz="190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0994" indent="-207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95720" indent="-207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10446" indent="-207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25172" indent="-2073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25DD31-F5EC-484D-B283-34484C269989}" type="slidenum">
              <a:rPr lang="ru-RU" sz="1179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sz="1179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3441" y="691088"/>
            <a:ext cx="8229600" cy="85861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Организационное обеспечение инклюзивного образования: пример ЧелГУ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25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8288" y="1952625"/>
            <a:ext cx="3917950" cy="303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757825" y="1332115"/>
            <a:ext cx="5311035" cy="491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551" tIns="42776" rIns="85551" bIns="42776">
            <a:spAutoFit/>
          </a:bodyPr>
          <a:lstStyle/>
          <a:p>
            <a:pPr marL="320675" indent="-320675" defTabSz="873125">
              <a:spcBef>
                <a:spcPct val="50000"/>
              </a:spcBef>
            </a:pPr>
            <a:r>
              <a:rPr lang="ru-RU" sz="2400" b="1" dirty="0">
                <a:solidFill>
                  <a:srgbClr val="005C2A"/>
                </a:solidFill>
              </a:rPr>
              <a:t>Профориентационная программа</a:t>
            </a:r>
          </a:p>
          <a:p>
            <a:pPr marL="320675" indent="-320675" defTabSz="873125">
              <a:spcBef>
                <a:spcPct val="50000"/>
              </a:spcBef>
              <a:buClr>
                <a:srgbClr val="008000"/>
              </a:buClr>
              <a:buSzPct val="120000"/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Профессиональное просвещение (ознакомление с профессиями).</a:t>
            </a:r>
          </a:p>
          <a:p>
            <a:pPr marL="320675" indent="-320675" defTabSz="873125">
              <a:spcBef>
                <a:spcPct val="50000"/>
              </a:spcBef>
              <a:buClr>
                <a:srgbClr val="008000"/>
              </a:buClr>
              <a:buSzPct val="120000"/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Профессиональная консультация психологов, врачей, педагогов.</a:t>
            </a:r>
          </a:p>
          <a:p>
            <a:pPr marL="320675" indent="-320675" defTabSz="873125">
              <a:spcBef>
                <a:spcPct val="50000"/>
              </a:spcBef>
              <a:buClr>
                <a:srgbClr val="008000"/>
              </a:buClr>
              <a:buSzPct val="120000"/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 Профессиональная диагностика с использованием методик изучения интересов, мотивов, ценностных ориентаций, состояния здоровья.</a:t>
            </a:r>
          </a:p>
          <a:p>
            <a:pPr marL="320675" indent="-320675" defTabSz="873125">
              <a:spcBef>
                <a:spcPct val="50000"/>
              </a:spcBef>
              <a:buClr>
                <a:srgbClr val="008000"/>
              </a:buClr>
              <a:buSzPct val="120000"/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Профессиональный отбор на этапе поступления в вуз.</a:t>
            </a:r>
          </a:p>
          <a:p>
            <a:pPr marL="320675" indent="-320675" defTabSz="873125">
              <a:spcBef>
                <a:spcPct val="50000"/>
              </a:spcBef>
              <a:buClr>
                <a:srgbClr val="008000"/>
              </a:buClr>
              <a:buSzPct val="120000"/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Профессиональная адаптация в процессе трудовой деятельности.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88724" y="310019"/>
            <a:ext cx="10053264" cy="75895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Работа с абитуриентами (пример </a:t>
            </a:r>
            <a:r>
              <a:rPr lang="ru-RU" b="1" dirty="0" err="1">
                <a:solidFill>
                  <a:srgbClr val="0070C0"/>
                </a:solidFill>
              </a:rPr>
              <a:t>ЧелГУ</a:t>
            </a:r>
            <a:r>
              <a:rPr lang="ru-RU" b="1" dirty="0">
                <a:solidFill>
                  <a:srgbClr val="0070C0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039363"/>
      </p:ext>
    </p:extLst>
  </p:cSld>
  <p:clrMapOvr>
    <a:masterClrMapping/>
  </p:clrMapOvr>
  <p:transition advTm="8984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58794" y="1143400"/>
            <a:ext cx="5400600" cy="82678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square" lIns="87271" tIns="43635" rIns="87271" bIns="43635">
            <a:spAutoFit/>
          </a:bodyPr>
          <a:lstStyle/>
          <a:p>
            <a:pPr algn="ctr" defTabSz="873125">
              <a:spcBef>
                <a:spcPct val="50000"/>
              </a:spcBef>
            </a:pPr>
            <a:r>
              <a:rPr lang="ru-RU" sz="2400" b="1" dirty="0">
                <a:solidFill>
                  <a:srgbClr val="00B050"/>
                </a:solidFill>
              </a:rPr>
              <a:t>Образовательно-адаптационная программа довузовской подготовки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758794" y="2030108"/>
            <a:ext cx="5337206" cy="439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530" tIns="42765" rIns="85530" bIns="42765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ru-RU" sz="2000" dirty="0">
                <a:solidFill>
                  <a:prstClr val="black"/>
                </a:solidFill>
              </a:rPr>
              <a:t>Обучение в течение учебного года по образовательно-адаптационной программе, включающей предметно-образовательный и адаптационный модули. </a:t>
            </a:r>
          </a:p>
          <a:p>
            <a:pPr defTabSz="873125">
              <a:spcBef>
                <a:spcPct val="50000"/>
              </a:spcBef>
            </a:pPr>
            <a:r>
              <a:rPr lang="ru-RU" sz="2000" i="1" dirty="0">
                <a:solidFill>
                  <a:prstClr val="black"/>
                </a:solidFill>
              </a:rPr>
              <a:t>Дисциплины</a:t>
            </a:r>
            <a:r>
              <a:rPr lang="ru-RU" sz="2000" dirty="0">
                <a:solidFill>
                  <a:prstClr val="black"/>
                </a:solidFill>
              </a:rPr>
              <a:t>: основы интеллектуального труда, профориентация и психология личности, адаптивные информационные технологии, основы социально-правовых знаний, русский язык, математика, обществознание, история, биология и др</a:t>
            </a:r>
            <a:r>
              <a:rPr lang="ru-RU" sz="2000" dirty="0">
                <a:solidFill>
                  <a:prstClr val="black"/>
                </a:solidFill>
                <a:latin typeface="Candara" pitchFamily="34" charset="0"/>
              </a:rPr>
              <a:t>.</a:t>
            </a:r>
          </a:p>
          <a:p>
            <a:pPr defTabSz="873125">
              <a:spcBef>
                <a:spcPct val="50000"/>
              </a:spcBef>
            </a:pPr>
            <a:r>
              <a:rPr lang="ru-RU" sz="2000" i="1" dirty="0">
                <a:solidFill>
                  <a:prstClr val="black"/>
                </a:solidFill>
              </a:rPr>
              <a:t>Формы обучения: очная и заочная  с использованием дистанционных образовательных технологий 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5488" y="1389063"/>
            <a:ext cx="317500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8734" y="380781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Arial"/>
              </a:rPr>
              <a:t>Работа с абитуриентами</a:t>
            </a:r>
            <a:endParaRPr lang="ru-RU" sz="36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1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Tm="7000"/>
    </mc:Choice>
    <mc:Fallback xmlns="">
      <p:transition spd="slow" advTm="7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Работа с абитуриентами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5C2A"/>
                </a:solidFill>
              </a:rPr>
              <a:t>Сопровождение вступительных испытаний</a:t>
            </a:r>
          </a:p>
          <a:p>
            <a:r>
              <a:rPr lang="ru-RU" dirty="0"/>
              <a:t>Проведение вступительных испытаний в специализированных аудиториях-</a:t>
            </a:r>
            <a:r>
              <a:rPr lang="ru-RU" dirty="0" err="1"/>
              <a:t>тифлоаудитории</a:t>
            </a:r>
            <a:r>
              <a:rPr lang="ru-RU" dirty="0"/>
              <a:t>, </a:t>
            </a:r>
            <a:r>
              <a:rPr lang="ru-RU" dirty="0" err="1"/>
              <a:t>сурдоаудитории</a:t>
            </a:r>
            <a:r>
              <a:rPr lang="ru-RU" dirty="0"/>
              <a:t>.</a:t>
            </a:r>
          </a:p>
          <a:p>
            <a:r>
              <a:rPr lang="ru-RU" dirty="0"/>
              <a:t>Предоставление специальных технических средств - </a:t>
            </a:r>
            <a:r>
              <a:rPr lang="ru-RU" dirty="0" err="1"/>
              <a:t>брайлевский</a:t>
            </a:r>
            <a:r>
              <a:rPr lang="ru-RU" dirty="0"/>
              <a:t> компьютер, телевизионное увеличивающее устройство, программы речевой навигации.</a:t>
            </a:r>
          </a:p>
          <a:p>
            <a:r>
              <a:rPr lang="ru-RU" dirty="0"/>
              <a:t>Присутствие специалиста сопровождения.</a:t>
            </a:r>
          </a:p>
          <a:p>
            <a:r>
              <a:rPr lang="ru-RU" dirty="0"/>
              <a:t>Медицинское сопровождение.</a:t>
            </a:r>
          </a:p>
        </p:txBody>
      </p:sp>
    </p:spTree>
    <p:extLst>
      <p:ext uri="{BB962C8B-B14F-4D97-AF65-F5344CB8AC3E}">
        <p14:creationId xmlns:p14="http://schemas.microsoft.com/office/powerpoint/2010/main" val="65478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Ресурсы междисциплинарного и коллегиального взаимодействия: направления сопровождения инклюзии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570" y="217009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+mj-lt"/>
              </a:rPr>
              <a:t>Диагностическое (комплексное психологическое изучение учащихся с ОВЗ и инвалидностью, может происходить с начала обучения, обеспечивая разработку и своевременную корректировку индивидуального образовательного маршрута)</a:t>
            </a:r>
          </a:p>
          <a:p>
            <a:r>
              <a:rPr lang="ru-RU" dirty="0">
                <a:latin typeface="+mj-lt"/>
              </a:rPr>
              <a:t>Коррекционное (на всех этапах обучения и предполагает при необходимости специализированную помощь дефектолога, логопеда, сурдопедагога, тифлопедагога и др.)</a:t>
            </a:r>
          </a:p>
          <a:p>
            <a:r>
              <a:rPr lang="ru-RU" dirty="0">
                <a:latin typeface="+mj-lt"/>
              </a:rPr>
              <a:t>Развивающее (реализуют специалисты, владеющие необходимыми компетенциями в плане психолого-педагогической поддержки (психолог, социальный педагог, </a:t>
            </a:r>
            <a:r>
              <a:rPr lang="ru-RU" dirty="0" err="1">
                <a:latin typeface="+mj-lt"/>
              </a:rPr>
              <a:t>тьютор</a:t>
            </a:r>
            <a:r>
              <a:rPr lang="ru-RU" dirty="0">
                <a:latin typeface="+mj-lt"/>
              </a:rPr>
              <a:t>, родители, администрация и др.). </a:t>
            </a:r>
          </a:p>
        </p:txBody>
      </p:sp>
    </p:spTree>
    <p:extLst>
      <p:ext uri="{BB962C8B-B14F-4D97-AF65-F5344CB8AC3E}">
        <p14:creationId xmlns:p14="http://schemas.microsoft.com/office/powerpoint/2010/main" val="2473683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Взаимодействие внутри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+mj-lt"/>
              </a:rPr>
              <a:t>Открытость</a:t>
            </a:r>
          </a:p>
          <a:p>
            <a:r>
              <a:rPr lang="ru-RU" dirty="0">
                <a:latin typeface="+mj-lt"/>
              </a:rPr>
              <a:t>Непосредственные контакты</a:t>
            </a:r>
          </a:p>
          <a:p>
            <a:r>
              <a:rPr lang="ru-RU" dirty="0">
                <a:latin typeface="+mj-lt"/>
              </a:rPr>
              <a:t>Разные пути движения для достижения общей цели</a:t>
            </a:r>
          </a:p>
          <a:p>
            <a:r>
              <a:rPr lang="ru-RU" dirty="0">
                <a:latin typeface="+mj-lt"/>
              </a:rPr>
              <a:t>Общие ресурсы для нужд конкретного участника</a:t>
            </a:r>
          </a:p>
          <a:p>
            <a:r>
              <a:rPr lang="ru-RU" dirty="0">
                <a:latin typeface="+mj-lt"/>
              </a:rPr>
              <a:t>Система взаимодействия с родителями (консультации, участие в разработке и реализации индивидуальных учебных планов и программ сопровождения)</a:t>
            </a:r>
          </a:p>
          <a:p>
            <a:r>
              <a:rPr lang="ru-RU" dirty="0">
                <a:latin typeface="+mj-lt"/>
              </a:rPr>
              <a:t>Связи с такими организациями, как медико-социальная экспертиза, психолого-медико-педагогическая комиссия, центры занятости населения и с работодателями</a:t>
            </a:r>
          </a:p>
        </p:txBody>
      </p:sp>
    </p:spTree>
    <p:extLst>
      <p:ext uri="{BB962C8B-B14F-4D97-AF65-F5344CB8AC3E}">
        <p14:creationId xmlns:p14="http://schemas.microsoft.com/office/powerpoint/2010/main" val="1983473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реализации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latin typeface="+mj-lt"/>
              </a:rPr>
              <a:t>Внешние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	обеспечение качества и доступности образовательных услуг для обучающихся с ОВЗ и инвалидностью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	функционирование единой системы сопровождения инклюзии для трех уровней образования, обладающей признаками непрерывности и преемственности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r>
              <a:rPr lang="ru-RU" b="1" dirty="0">
                <a:latin typeface="+mj-lt"/>
              </a:rPr>
              <a:t>Внутренние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	формирование системы компетенций (общекультурных и профессиональных), которая выступает необходимым условием готовности обучаемых с ОВЗ и инвалидностью к эффективному социальному взаимодействию и дальнейшей 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757382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 реализации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Развитие системы критериев эффективности инклюзивного образовательного процесса</a:t>
            </a:r>
          </a:p>
          <a:p>
            <a:pPr marL="0" indent="0">
              <a:buNone/>
            </a:pPr>
            <a:r>
              <a:rPr lang="ru-RU" b="1" dirty="0">
                <a:latin typeface="+mj-lt"/>
              </a:rPr>
              <a:t>Оценка:</a:t>
            </a:r>
          </a:p>
          <a:p>
            <a:pPr marL="0" indent="0">
              <a:buNone/>
              <a:tabLst>
                <a:tab pos="5022850" algn="l"/>
              </a:tabLst>
            </a:pPr>
            <a:r>
              <a:rPr lang="ru-RU" dirty="0">
                <a:latin typeface="+mj-lt"/>
              </a:rPr>
              <a:t>все составляющие инклюзии - от реализации индивидуального подхода в проектировании образовательного маршрута обучающегося с ОВЗ и инвалидностью и наличия адаптированных образовательных программ с оценкой хода их выполнения до обеспечения условий самостоятельной активности обучающихся, организации развивающей среды, сопровождения, партнерских взаимоотношений с семьей и др.</a:t>
            </a:r>
          </a:p>
          <a:p>
            <a:pPr marL="0" indent="0">
              <a:buNone/>
              <a:tabLst>
                <a:tab pos="5022850" algn="l"/>
              </a:tabLst>
            </a:pPr>
            <a:r>
              <a:rPr lang="ru-RU" dirty="0">
                <a:latin typeface="+mj-lt"/>
              </a:rPr>
              <a:t>Риски реализации? </a:t>
            </a:r>
            <a:r>
              <a:rPr lang="ru-RU" b="1" dirty="0">
                <a:latin typeface="+mj-lt"/>
              </a:rPr>
              <a:t>Разобщённость субъектов</a:t>
            </a:r>
          </a:p>
        </p:txBody>
      </p:sp>
    </p:spTree>
    <p:extLst>
      <p:ext uri="{BB962C8B-B14F-4D97-AF65-F5344CB8AC3E}">
        <p14:creationId xmlns:p14="http://schemas.microsoft.com/office/powerpoint/2010/main" val="2366972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«Барьеры» инклюзивного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130" y="1779179"/>
            <a:ext cx="8503920" cy="4758280"/>
          </a:xfrm>
        </p:spPr>
        <p:txBody>
          <a:bodyPr>
            <a:normAutofit/>
          </a:bodyPr>
          <a:lstStyle/>
          <a:p>
            <a:pPr marL="0" lvl="0" indent="0">
              <a:buClr>
                <a:srgbClr val="4F81BD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+mj-lt"/>
              </a:rPr>
              <a:t>ограничения здоровья обучающихся</a:t>
            </a:r>
          </a:p>
          <a:p>
            <a:pPr marL="0" indent="0">
              <a:buNone/>
            </a:pPr>
            <a:r>
              <a:rPr lang="ru-RU" sz="2400" dirty="0">
                <a:latin typeface="+mj-lt"/>
              </a:rPr>
              <a:t>барьеры «архитектурного» окружения – физическая недоступность окружающей среды</a:t>
            </a:r>
          </a:p>
          <a:p>
            <a:pPr marL="0" indent="0">
              <a:buNone/>
            </a:pPr>
            <a:r>
              <a:rPr lang="ru-RU" sz="2400" dirty="0">
                <a:latin typeface="+mj-lt"/>
              </a:rPr>
              <a:t>барьеры социальных отношений - в школе, в колледже, в вузе, в обществе, в социальной политике, в системе законодательства, с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оциальная дезадаптация</a:t>
            </a:r>
          </a:p>
          <a:p>
            <a:pPr marL="0" lvl="0" indent="0">
              <a:buClr>
                <a:srgbClr val="4F81BD"/>
              </a:buClr>
              <a:buNone/>
            </a:pPr>
            <a:r>
              <a:rPr lang="ru-RU" sz="2400" dirty="0">
                <a:latin typeface="+mj-lt"/>
              </a:rPr>
              <a:t>психологические барьеры </a:t>
            </a:r>
          </a:p>
          <a:p>
            <a:pPr marL="0" lvl="0" indent="0">
              <a:buClr>
                <a:srgbClr val="4F81BD"/>
              </a:buClr>
              <a:buNone/>
            </a:pPr>
            <a:r>
              <a:rPr lang="ru-RU" sz="2400" dirty="0">
                <a:latin typeface="+mj-lt"/>
              </a:rPr>
              <a:t>информационная и когнитивная дезадаптация</a:t>
            </a:r>
          </a:p>
          <a:p>
            <a:pPr marL="0" lvl="0" indent="0">
              <a:buClr>
                <a:srgbClr val="4F81BD"/>
              </a:buClr>
              <a:buNone/>
            </a:pPr>
            <a:r>
              <a:rPr lang="ru-RU" sz="2400" dirty="0">
                <a:latin typeface="+mj-lt"/>
              </a:rPr>
              <a:t>финансовые барьеры - необходимость дополнительных расходов на организацию специальной педагогической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135008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8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92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ВУЗах РФ, 2015 </a:t>
            </a:r>
            <a:r>
              <a:rPr lang="en-US" dirty="0"/>
              <a:t>vs 2022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2942" y="1596742"/>
            <a:ext cx="11512462" cy="2104699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buClr>
                <a:srgbClr val="4F81BD"/>
              </a:buClr>
            </a:pPr>
            <a:r>
              <a:rPr lang="en-US" sz="24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2015</a:t>
            </a:r>
            <a:r>
              <a:rPr lang="ru-RU" sz="24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:  из 582 вузов РФ (вузы </a:t>
            </a:r>
            <a:r>
              <a:rPr lang="ru-RU" sz="2400" dirty="0" err="1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Минобнауки</a:t>
            </a:r>
            <a:r>
              <a:rPr lang="ru-RU" sz="24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, негосударственные, ведомственные), прошедших мониторинг, в 464 вузах по программам высшего образования (специалитет, бакалавриат) обучается 15605 студентов с ОВЗ и с инвалидностью, адаптированные образовательные программы высшего образования реализуют 35%,  30% от всех студентов  с ОВЗ и инвалидностью обучается по адаптированным образовательным программам </a:t>
            </a:r>
          </a:p>
          <a:p>
            <a:pPr marL="0" lvl="0" indent="0">
              <a:lnSpc>
                <a:spcPct val="120000"/>
              </a:lnSpc>
              <a:buClr>
                <a:srgbClr val="4F81BD"/>
              </a:buClr>
              <a:buNone/>
            </a:pPr>
            <a:endParaRPr lang="ru-RU" sz="24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buClr>
                <a:srgbClr val="4F81BD"/>
              </a:buClr>
            </a:pPr>
            <a:r>
              <a:rPr lang="ru-RU" sz="24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2022 год: 38,2% 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студентов  с ОВЗ и инвалидностью обучается по адаптированным образовательным программам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95" y="4027118"/>
            <a:ext cx="5596537" cy="2530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46" y="3895594"/>
            <a:ext cx="5868573" cy="279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11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363" y="116633"/>
            <a:ext cx="11389179" cy="1301006"/>
          </a:xfrm>
        </p:spPr>
        <p:txBody>
          <a:bodyPr>
            <a:normAutofit/>
          </a:bodyPr>
          <a:lstStyle/>
          <a:p>
            <a:r>
              <a:rPr lang="ru-RU" sz="3200" b="1" dirty="0"/>
              <a:t>Различные подходы в образовании: медицинский и социальный (на примере школы)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74" y="1314805"/>
            <a:ext cx="8668731" cy="54203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1696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712968" cy="1224136"/>
          </a:xfrm>
        </p:spPr>
        <p:txBody>
          <a:bodyPr>
            <a:noAutofit/>
          </a:bodyPr>
          <a:lstStyle/>
          <a:p>
            <a:r>
              <a:rPr lang="ru-RU" sz="2400" b="1" dirty="0"/>
              <a:t>Различная организация системы образования: общее/специальное — интегрированное — инклюзивное (на примере школы)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7" y="1412775"/>
            <a:ext cx="11087100" cy="523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453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09" y="1387929"/>
            <a:ext cx="7056534" cy="3798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31" y="951014"/>
            <a:ext cx="5972226" cy="3672408"/>
          </a:xfrm>
        </p:spPr>
        <p:txBody>
          <a:bodyPr>
            <a:noAutofit/>
          </a:bodyPr>
          <a:lstStyle/>
          <a:p>
            <a:r>
              <a:rPr lang="ru-RU" sz="2800" dirty="0"/>
              <a:t>Законодательство Российской Федерации в области инклюзивного образования инвалидов и лиц с ограниченными возможностями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74132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13889" y="1078898"/>
            <a:ext cx="5897118" cy="5653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ФЗ-273 «Об образовании в Российской Федерации»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79576" y="2160142"/>
            <a:ext cx="5904656" cy="6228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Нормативная правовая база Минобрнауки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4664" y="3293543"/>
            <a:ext cx="5918822" cy="64807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Нормативная правовая база субъектов РФ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79576" y="4339876"/>
            <a:ext cx="5904656" cy="9361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Специальные условия для обучения инвалидов и лиц с ограниченными возможностями здоровья в профессиональных образовательных организациях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79576" y="5649162"/>
            <a:ext cx="5904656" cy="660158"/>
          </a:xfrm>
          <a:prstGeom prst="rect">
            <a:avLst/>
          </a:prstGeom>
          <a:solidFill>
            <a:srgbClr val="CCCC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Адаптированные образовательные программы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521569" y="1759817"/>
            <a:ext cx="1296144" cy="288033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21569" y="2895281"/>
            <a:ext cx="1296144" cy="288033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98859" y="4018447"/>
            <a:ext cx="1296144" cy="288033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98859" y="5345239"/>
            <a:ext cx="1296144" cy="288033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900087" y="143665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Полностью сформирована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00087" y="376807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Формируется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00087" y="5377056"/>
            <a:ext cx="156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Конечный результат</a:t>
            </a:r>
          </a:p>
        </p:txBody>
      </p:sp>
      <p:sp>
        <p:nvSpPr>
          <p:cNvPr id="18" name="Нашивка 17"/>
          <p:cNvSpPr/>
          <p:nvPr/>
        </p:nvSpPr>
        <p:spPr bwMode="auto">
          <a:xfrm>
            <a:off x="8328248" y="1196752"/>
            <a:ext cx="474662" cy="1524814"/>
          </a:xfrm>
          <a:prstGeom prst="chevron">
            <a:avLst>
              <a:gd name="adj" fmla="val 4770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0000" anchor="ctr"/>
          <a:lstStyle/>
          <a:p>
            <a:pPr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Нашивка 18"/>
          <p:cNvSpPr/>
          <p:nvPr/>
        </p:nvSpPr>
        <p:spPr bwMode="auto">
          <a:xfrm>
            <a:off x="8428451" y="2960586"/>
            <a:ext cx="474662" cy="1764561"/>
          </a:xfrm>
          <a:prstGeom prst="chevron">
            <a:avLst>
              <a:gd name="adj" fmla="val 47707"/>
            </a:avLst>
          </a:prstGeom>
          <a:solidFill>
            <a:srgbClr val="92D050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0000" anchor="ctr"/>
          <a:lstStyle/>
          <a:p>
            <a:pPr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Нашивка 19"/>
          <p:cNvSpPr/>
          <p:nvPr/>
        </p:nvSpPr>
        <p:spPr bwMode="auto">
          <a:xfrm>
            <a:off x="8398327" y="4964164"/>
            <a:ext cx="404585" cy="1195117"/>
          </a:xfrm>
          <a:prstGeom prst="chevron">
            <a:avLst>
              <a:gd name="adj" fmla="val 47707"/>
            </a:avLst>
          </a:prstGeom>
          <a:solidFill>
            <a:srgbClr val="CCCC00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0000" anchor="ctr"/>
          <a:lstStyle/>
          <a:p>
            <a:pPr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569749" y="154585"/>
            <a:ext cx="8495928" cy="82678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square" lIns="87271" tIns="43635" rIns="87271" bIns="43635">
            <a:spAutoFit/>
          </a:bodyPr>
          <a:lstStyle/>
          <a:p>
            <a:pPr algn="ctr" defTabSz="873125">
              <a:spcBef>
                <a:spcPct val="50000"/>
              </a:spcBef>
            </a:pPr>
            <a:r>
              <a:rPr lang="ru-RU" sz="2400" b="1" dirty="0">
                <a:solidFill>
                  <a:srgbClr val="0070C0"/>
                </a:solidFill>
                <a:latin typeface="+mj-lt"/>
              </a:rPr>
              <a:t>Нормативная правовая база инклюзивного профессионального образования в РФ</a:t>
            </a:r>
            <a:endParaRPr lang="ru-RU" sz="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844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1" y="862160"/>
            <a:ext cx="9549441" cy="589237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0956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>
                <a:cs typeface="Arial" panose="020B0604020202020204" pitchFamily="34" charset="0"/>
              </a:rPr>
              <a:t>Федеральная нормативная правовая база</a:t>
            </a:r>
          </a:p>
        </p:txBody>
      </p:sp>
    </p:spTree>
    <p:extLst>
      <p:ext uri="{BB962C8B-B14F-4D97-AF65-F5344CB8AC3E}">
        <p14:creationId xmlns:p14="http://schemas.microsoft.com/office/powerpoint/2010/main" val="31900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892"/>
            <a:ext cx="12079266" cy="678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499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011" y="2659146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2753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09" y="187891"/>
            <a:ext cx="10377814" cy="64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1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42" y="87681"/>
            <a:ext cx="11941710" cy="660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2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92" y="56468"/>
            <a:ext cx="11749440" cy="656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7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95" y="137787"/>
            <a:ext cx="11411211" cy="64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4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0" y="125260"/>
            <a:ext cx="11323529" cy="6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453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3367</Words>
  <Application>Microsoft Office PowerPoint</Application>
  <PresentationFormat>Широкоэкранный</PresentationFormat>
  <Paragraphs>188</Paragraphs>
  <Slides>47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Candara</vt:lpstr>
      <vt:lpstr>Times New Roman</vt:lpstr>
      <vt:lpstr>Wingdings</vt:lpstr>
      <vt:lpstr>Тема Office</vt:lpstr>
      <vt:lpstr>Презентация PowerPoint</vt:lpstr>
      <vt:lpstr>ПРОЕКТИРОВАНИЕ ОБРАЗОВАТЕЛЬНОЙ СРЕДЫ: возможные региональные модели инклюзивного образования «школа – колледж – вуз»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Инклюзивное образование (Приходько и др., 2016; Рыскина и др, 2012; Семаго и др., 2011)</vt:lpstr>
      <vt:lpstr>Международный опыт: США</vt:lpstr>
      <vt:lpstr>Международный опыт: Финляндия</vt:lpstr>
      <vt:lpstr>Международный опыт: Швеция</vt:lpstr>
      <vt:lpstr>Международный опыт: Норвегия</vt:lpstr>
      <vt:lpstr>Международный опыт: Франция</vt:lpstr>
      <vt:lpstr>Международный опыт: Германия</vt:lpstr>
      <vt:lpstr>Международный опыт: Дания</vt:lpstr>
      <vt:lpstr>Международный опыт: Боливия</vt:lpstr>
      <vt:lpstr>Международный опыт: Бразилия</vt:lpstr>
      <vt:lpstr>Международный опыт: Перу</vt:lpstr>
      <vt:lpstr>Международный опыт: ЮАР</vt:lpstr>
      <vt:lpstr>Международный опыт: Япония</vt:lpstr>
      <vt:lpstr>Международный опыт: Южная Корея</vt:lpstr>
      <vt:lpstr>Факторы, препятствующие развитию инклюзивного образования</vt:lpstr>
      <vt:lpstr>Построение региональной модели (Росина и соавт., 2018)</vt:lpstr>
      <vt:lpstr>Принципы построения модели</vt:lpstr>
      <vt:lpstr>Условия построения модели</vt:lpstr>
      <vt:lpstr>Интеграция субъектов: возможные варианты (модели) взаимодействия</vt:lpstr>
      <vt:lpstr>Организационное обеспечение инклюзивного образования: пример ЧелГУ</vt:lpstr>
      <vt:lpstr>Работа с абитуриентами (пример ЧелГУ)</vt:lpstr>
      <vt:lpstr>Презентация PowerPoint</vt:lpstr>
      <vt:lpstr>Работа с абитуриентами</vt:lpstr>
      <vt:lpstr>Ресурсы междисциплинарного и коллегиального взаимодействия: направления сопровождения инклюзии</vt:lpstr>
      <vt:lpstr>Взаимодействие внутри модели</vt:lpstr>
      <vt:lpstr>Результаты реализации модели</vt:lpstr>
      <vt:lpstr>Мониторинг реализации модели</vt:lpstr>
      <vt:lpstr>«Барьеры» инклюзивного образования</vt:lpstr>
      <vt:lpstr>В ВУЗах РФ, 2015 vs 2022 </vt:lpstr>
      <vt:lpstr>Различные подходы в образовании: медицинский и социальный (на примере школы)</vt:lpstr>
      <vt:lpstr>Различная организация системы образования: общее/специальное — интегрированное — инклюзивное (на примере школы)</vt:lpstr>
      <vt:lpstr>Законодательство Российской Федерации в области инклюзивного образования инвалидов и лиц с ограниченными возможностями здоровья</vt:lpstr>
      <vt:lpstr>Презентация PowerPoint</vt:lpstr>
      <vt:lpstr>Федеральная нормативная правовая база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simp</dc:creator>
  <cp:lastModifiedBy>simp</cp:lastModifiedBy>
  <cp:revision>1</cp:revision>
  <dcterms:created xsi:type="dcterms:W3CDTF">2023-03-23T14:07:14Z</dcterms:created>
  <dcterms:modified xsi:type="dcterms:W3CDTF">2023-03-23T14:07:34Z</dcterms:modified>
</cp:coreProperties>
</file>