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27" r:id="rId2"/>
  </p:sldMasterIdLst>
  <p:notesMasterIdLst>
    <p:notesMasterId r:id="rId26"/>
  </p:notesMasterIdLst>
  <p:sldIdLst>
    <p:sldId id="257" r:id="rId3"/>
    <p:sldId id="258" r:id="rId4"/>
    <p:sldId id="259" r:id="rId5"/>
    <p:sldId id="262" r:id="rId6"/>
    <p:sldId id="917" r:id="rId7"/>
    <p:sldId id="918" r:id="rId8"/>
    <p:sldId id="919" r:id="rId9"/>
    <p:sldId id="920" r:id="rId10"/>
    <p:sldId id="921" r:id="rId11"/>
    <p:sldId id="260" r:id="rId12"/>
    <p:sldId id="922" r:id="rId13"/>
    <p:sldId id="923" r:id="rId14"/>
    <p:sldId id="909" r:id="rId15"/>
    <p:sldId id="910" r:id="rId16"/>
    <p:sldId id="915" r:id="rId17"/>
    <p:sldId id="924" r:id="rId18"/>
    <p:sldId id="927" r:id="rId19"/>
    <p:sldId id="926" r:id="rId20"/>
    <p:sldId id="928" r:id="rId21"/>
    <p:sldId id="929" r:id="rId22"/>
    <p:sldId id="913" r:id="rId23"/>
    <p:sldId id="930" r:id="rId24"/>
    <p:sldId id="931" r:id="rId25"/>
  </p:sldIdLst>
  <p:sldSz cx="9144000" cy="5143500" type="screen16x9"/>
  <p:notesSz cx="6858000" cy="9144000"/>
  <p:embeddedFontLst>
    <p:embeddedFont>
      <p:font typeface="Barlow Condensed" panose="020F0502020204030204" pitchFamily="34" charset="0"/>
      <p:regular r:id="rId27"/>
      <p:bold r:id="rId28"/>
      <p:italic r:id="rId29"/>
      <p:boldItalic r:id="rId30"/>
    </p:embeddedFont>
    <p:embeddedFont>
      <p:font typeface="Bebas Neue" panose="020B0606020202050201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omemade Apple" panose="020F0502020204030204" pitchFamily="34" charset="0"/>
      <p:regular r:id="rId36"/>
      <p:bold r:id="rId37"/>
      <p:italic r:id="rId38"/>
      <p:boldItalic r:id="rId39"/>
    </p:embeddedFont>
    <p:embeddedFont>
      <p:font typeface="Lora" pitchFamily="2" charset="0"/>
      <p:regular r:id="rId40"/>
      <p:bold r:id="rId41"/>
      <p:italic r:id="rId42"/>
      <p:boldItalic r:id="rId43"/>
    </p:embeddedFont>
    <p:embeddedFont>
      <p:font typeface="Poppins" pitchFamily="2" charset="0"/>
      <p:regular r:id="rId44"/>
      <p:bold r:id="rId45"/>
      <p:italic r:id="rId46"/>
      <p:boldItalic r:id="rId47"/>
    </p:embeddedFont>
    <p:embeddedFont>
      <p:font typeface="Poppins SemiBold" panose="020B0604020202020204" pitchFamily="34" charset="0"/>
      <p:regular r:id="rId48"/>
      <p:bold r:id="rId49"/>
      <p:italic r:id="rId50"/>
      <p:boldItalic r:id="rId51"/>
    </p:embeddedFont>
    <p:embeddedFont>
      <p:font typeface="Questrial" pitchFamily="2" charset="0"/>
      <p:regular r:id="rId52"/>
    </p:embeddedFont>
    <p:embeddedFont>
      <p:font typeface="Raleway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D815DF-6F36-41A7-AA1E-3003198EE8A2}">
  <a:tblStyle styleId="{AFD815DF-6F36-41A7-AA1E-3003198EE8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7C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Интеграция</c:v>
                </c:pt>
                <c:pt idx="1">
                  <c:v>Сепарация</c:v>
                </c:pt>
                <c:pt idx="2">
                  <c:v>Ассимиляция</c:v>
                </c:pt>
                <c:pt idx="3">
                  <c:v>Маргинализация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44</c:v>
                </c:pt>
                <c:pt idx="1">
                  <c:v>27.4</c:v>
                </c:pt>
                <c:pt idx="2">
                  <c:v>21.5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D-0A4C-BC03-C8B986F68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6234656"/>
        <c:axId val="316236304"/>
        <c:axId val="0"/>
      </c:bar3DChart>
      <c:catAx>
        <c:axId val="31623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236304"/>
        <c:crosses val="autoZero"/>
        <c:auto val="1"/>
        <c:lblAlgn val="ctr"/>
        <c:lblOffset val="100"/>
        <c:noMultiLvlLbl val="0"/>
      </c:catAx>
      <c:valAx>
        <c:axId val="316236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1623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1b28ef90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1b28ef90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94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4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55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91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381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9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84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9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7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43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071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176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1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95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99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81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4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7025" y="1277975"/>
            <a:ext cx="6280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75" y="0"/>
            <a:ext cx="356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75" y="0"/>
            <a:ext cx="3564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75" y="0"/>
            <a:ext cx="3564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3350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768900" y="445025"/>
            <a:ext cx="776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768900" y="1152475"/>
            <a:ext cx="776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4424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2"/>
          </p:nvPr>
        </p:nvSpPr>
        <p:spPr>
          <a:xfrm>
            <a:off x="4850024" y="1152475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2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7157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2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3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149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540300" y="445025"/>
            <a:ext cx="806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0039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6165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6165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281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6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434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44997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44997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44997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5064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">
  <p:cSld name="Slide with pictur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44997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44997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44997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2660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902115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902115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902115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3387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39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sz="2100" b="1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Google Shape;21;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18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  <p:extLst>
      <p:ext uri="{BB962C8B-B14F-4D97-AF65-F5344CB8AC3E}">
        <p14:creationId xmlns:p14="http://schemas.microsoft.com/office/powerpoint/2010/main" val="3801578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Big Idea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8703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0504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">
  <p:cSld name="Comput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2" name="Google Shape;212;p23"/>
          <p:cNvGrpSpPr/>
          <p:nvPr/>
        </p:nvGrpSpPr>
        <p:grpSpPr>
          <a:xfrm>
            <a:off x="5159387" y="1107269"/>
            <a:ext cx="3502880" cy="2928967"/>
            <a:chOff x="1295330" y="1868507"/>
            <a:chExt cx="4365503" cy="3647530"/>
          </a:xfrm>
        </p:grpSpPr>
        <p:grpSp>
          <p:nvGrpSpPr>
            <p:cNvPr id="213" name="Google Shape;213;p2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14" name="Google Shape;214;p2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15" name="Google Shape;215;p2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2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2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2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19" name="Google Shape;219;p2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2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" name="Google Shape;221;p2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3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7081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">
  <p:cSld name="Laptop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0" name="Google Shape;230;p24"/>
          <p:cNvGrpSpPr/>
          <p:nvPr/>
        </p:nvGrpSpPr>
        <p:grpSpPr>
          <a:xfrm>
            <a:off x="4573387" y="1363045"/>
            <a:ext cx="4291168" cy="2177795"/>
            <a:chOff x="3289100" y="2648488"/>
            <a:chExt cx="5622600" cy="2846047"/>
          </a:xfrm>
        </p:grpSpPr>
        <p:grpSp>
          <p:nvGrpSpPr>
            <p:cNvPr id="231" name="Google Shape;231;p24"/>
            <p:cNvGrpSpPr/>
            <p:nvPr/>
          </p:nvGrpSpPr>
          <p:grpSpPr>
            <a:xfrm>
              <a:off x="3289100" y="2648488"/>
              <a:ext cx="5622600" cy="2846047"/>
              <a:chOff x="1059475" y="2296088"/>
              <a:chExt cx="5622600" cy="2846047"/>
            </a:xfrm>
          </p:grpSpPr>
          <p:sp>
            <p:nvSpPr>
              <p:cNvPr id="232" name="Google Shape;232;p24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24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234" name="Google Shape;234;p24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24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" name="Google Shape;236;p24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80864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">
  <p:cSld name="Smartphon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5861988" y="637516"/>
            <a:ext cx="2098813" cy="3868480"/>
            <a:chOff x="8625436" y="1258061"/>
            <a:chExt cx="2388000" cy="4396500"/>
          </a:xfrm>
        </p:grpSpPr>
        <p:sp>
          <p:nvSpPr>
            <p:cNvPr id="246" name="Google Shape;246;p2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25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3654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">
  <p:cSld name="Table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57" name="Google Shape;257;p26"/>
          <p:cNvGrpSpPr/>
          <p:nvPr/>
        </p:nvGrpSpPr>
        <p:grpSpPr>
          <a:xfrm>
            <a:off x="5598883" y="740371"/>
            <a:ext cx="2518370" cy="3688797"/>
            <a:chOff x="6953045" y="1252870"/>
            <a:chExt cx="3186600" cy="4559700"/>
          </a:xfrm>
        </p:grpSpPr>
        <p:sp>
          <p:nvSpPr>
            <p:cNvPr id="258" name="Google Shape;258;p2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0000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6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9517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">
  <p:cSld name="Map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67" name="Google Shape;267;p27"/>
          <p:cNvGrpSpPr/>
          <p:nvPr/>
        </p:nvGrpSpPr>
        <p:grpSpPr>
          <a:xfrm>
            <a:off x="228598" y="999170"/>
            <a:ext cx="8423816" cy="4045050"/>
            <a:chOff x="275475" y="1342375"/>
            <a:chExt cx="7012250" cy="3021400"/>
          </a:xfrm>
        </p:grpSpPr>
        <p:sp>
          <p:nvSpPr>
            <p:cNvPr id="268" name="Google Shape;268;p27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7"/>
          <p:cNvSpPr txBox="1">
            <a:spLocks noGrp="1"/>
          </p:cNvSpPr>
          <p:nvPr>
            <p:ph type="title"/>
          </p:nvPr>
        </p:nvSpPr>
        <p:spPr>
          <a:xfrm>
            <a:off x="169500" y="229375"/>
            <a:ext cx="7097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0" name="Google Shape;480;p27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1558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7025" y="1277975"/>
            <a:ext cx="6280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75" y="0"/>
            <a:ext cx="356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75" y="0"/>
            <a:ext cx="3564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75" y="0"/>
            <a:ext cx="3564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0389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sz="2100" b="1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Google Shape;21;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18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  <p:extLst>
      <p:ext uri="{BB962C8B-B14F-4D97-AF65-F5344CB8AC3E}">
        <p14:creationId xmlns:p14="http://schemas.microsoft.com/office/powerpoint/2010/main" val="1775471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 or concepts">
  <p:cSld name="Highlighted numbers or concepts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2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3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 idx="4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5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80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 or concepts">
  <p:cSld name="Highlighted numbers or concep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2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3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 idx="4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5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218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57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76200" y="3042785"/>
            <a:ext cx="8920800" cy="0"/>
          </a:xfrm>
          <a:prstGeom prst="straightConnector1">
            <a:avLst/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6"/>
          <p:cNvSpPr/>
          <p:nvPr/>
        </p:nvSpPr>
        <p:spPr>
          <a:xfrm>
            <a:off x="810008" y="2893802"/>
            <a:ext cx="263400" cy="25920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2500645" y="2913258"/>
            <a:ext cx="263400" cy="259200"/>
          </a:xfrm>
          <a:prstGeom prst="ellipse">
            <a:avLst/>
          </a:prstGeom>
          <a:solidFill>
            <a:schemeClr val="accent2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4191281" y="2913258"/>
            <a:ext cx="263400" cy="259200"/>
          </a:xfrm>
          <a:prstGeom prst="ellipse">
            <a:avLst/>
          </a:prstGeom>
          <a:solidFill>
            <a:schemeClr val="accent3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5881917" y="2913258"/>
            <a:ext cx="263400" cy="25920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7572554" y="2913258"/>
            <a:ext cx="263400" cy="259200"/>
          </a:xfrm>
          <a:prstGeom prst="ellipse">
            <a:avLst/>
          </a:prstGeom>
          <a:solidFill>
            <a:schemeClr val="accent2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78046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">
  <p:cSld name="Services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318475" y="1724105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1318475" y="2084809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1670674" y="4131837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3497943" y="1262700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3497943" y="1623404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3850142" y="3670432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73622" y="1724105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5673622" y="2084808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6025821" y="4131836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3613879" y="2336013"/>
            <a:ext cx="17640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809716" y="2787902"/>
            <a:ext cx="17640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6399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s">
  <p:cSld name="Concep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832837" y="1298750"/>
            <a:ext cx="1218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2397622" y="1316338"/>
            <a:ext cx="1218900" cy="117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3962406" y="1316338"/>
            <a:ext cx="1218900" cy="117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5527191" y="1316338"/>
            <a:ext cx="1218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7091975" y="1316338"/>
            <a:ext cx="1218900" cy="117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32837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2397622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3962254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5527114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7091975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17706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4626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26430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49110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70914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97791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27133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768900" y="445025"/>
            <a:ext cx="776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768900" y="1152475"/>
            <a:ext cx="776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59306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2"/>
          </p:nvPr>
        </p:nvSpPr>
        <p:spPr>
          <a:xfrm>
            <a:off x="4850024" y="1152475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2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98337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2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3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10585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540300" y="445025"/>
            <a:ext cx="806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23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4736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6165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6165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651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6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93449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44997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44997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44997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93999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">
  <p:cSld name="Slide with pictur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44997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44997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44997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7939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902115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902115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902115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3023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53068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Big Idea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25813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2162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">
  <p:cSld name="Comput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2" name="Google Shape;212;p23"/>
          <p:cNvGrpSpPr/>
          <p:nvPr/>
        </p:nvGrpSpPr>
        <p:grpSpPr>
          <a:xfrm>
            <a:off x="5159387" y="1107269"/>
            <a:ext cx="3502880" cy="2928967"/>
            <a:chOff x="1295330" y="1868507"/>
            <a:chExt cx="4365503" cy="3647530"/>
          </a:xfrm>
        </p:grpSpPr>
        <p:grpSp>
          <p:nvGrpSpPr>
            <p:cNvPr id="213" name="Google Shape;213;p2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14" name="Google Shape;214;p2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15" name="Google Shape;215;p2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2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2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2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19" name="Google Shape;219;p2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2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" name="Google Shape;221;p2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3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18266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">
  <p:cSld name="Laptop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0" name="Google Shape;230;p24"/>
          <p:cNvGrpSpPr/>
          <p:nvPr/>
        </p:nvGrpSpPr>
        <p:grpSpPr>
          <a:xfrm>
            <a:off x="4573387" y="1363045"/>
            <a:ext cx="4291168" cy="2177795"/>
            <a:chOff x="3289100" y="2648488"/>
            <a:chExt cx="5622600" cy="2846047"/>
          </a:xfrm>
        </p:grpSpPr>
        <p:grpSp>
          <p:nvGrpSpPr>
            <p:cNvPr id="231" name="Google Shape;231;p24"/>
            <p:cNvGrpSpPr/>
            <p:nvPr/>
          </p:nvGrpSpPr>
          <p:grpSpPr>
            <a:xfrm>
              <a:off x="3289100" y="2648488"/>
              <a:ext cx="5622600" cy="2846047"/>
              <a:chOff x="1059475" y="2296088"/>
              <a:chExt cx="5622600" cy="2846047"/>
            </a:xfrm>
          </p:grpSpPr>
          <p:sp>
            <p:nvSpPr>
              <p:cNvPr id="232" name="Google Shape;232;p24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24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234" name="Google Shape;234;p24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24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" name="Google Shape;236;p24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9679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76200" y="3042785"/>
            <a:ext cx="8920800" cy="0"/>
          </a:xfrm>
          <a:prstGeom prst="straightConnector1">
            <a:avLst/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6"/>
          <p:cNvSpPr/>
          <p:nvPr/>
        </p:nvSpPr>
        <p:spPr>
          <a:xfrm>
            <a:off x="810008" y="2893802"/>
            <a:ext cx="263400" cy="25920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2500645" y="2913258"/>
            <a:ext cx="263400" cy="259200"/>
          </a:xfrm>
          <a:prstGeom prst="ellipse">
            <a:avLst/>
          </a:prstGeom>
          <a:solidFill>
            <a:schemeClr val="accent2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4191281" y="2913258"/>
            <a:ext cx="263400" cy="259200"/>
          </a:xfrm>
          <a:prstGeom prst="ellipse">
            <a:avLst/>
          </a:prstGeom>
          <a:solidFill>
            <a:schemeClr val="accent3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5881917" y="2913258"/>
            <a:ext cx="263400" cy="259200"/>
          </a:xfrm>
          <a:prstGeom prst="ellipse">
            <a:avLst/>
          </a:prstGeom>
          <a:solidFill>
            <a:schemeClr val="accent1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7572554" y="2913258"/>
            <a:ext cx="263400" cy="259200"/>
          </a:xfrm>
          <a:prstGeom prst="ellipse">
            <a:avLst/>
          </a:prstGeom>
          <a:solidFill>
            <a:schemeClr val="accent2"/>
          </a:soli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40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">
  <p:cSld name="Smartphon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5861988" y="637516"/>
            <a:ext cx="2098813" cy="3868480"/>
            <a:chOff x="8625436" y="1258061"/>
            <a:chExt cx="2388000" cy="4396500"/>
          </a:xfrm>
        </p:grpSpPr>
        <p:sp>
          <p:nvSpPr>
            <p:cNvPr id="246" name="Google Shape;246;p2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25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34336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">
  <p:cSld name="Table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4941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1"/>
          </p:nvPr>
        </p:nvSpPr>
        <p:spPr>
          <a:xfrm>
            <a:off x="4941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57" name="Google Shape;257;p26"/>
          <p:cNvGrpSpPr/>
          <p:nvPr/>
        </p:nvGrpSpPr>
        <p:grpSpPr>
          <a:xfrm>
            <a:off x="5598883" y="740371"/>
            <a:ext cx="2518370" cy="3688797"/>
            <a:chOff x="6953045" y="1252870"/>
            <a:chExt cx="3186600" cy="4559700"/>
          </a:xfrm>
        </p:grpSpPr>
        <p:sp>
          <p:nvSpPr>
            <p:cNvPr id="258" name="Google Shape;258;p2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0000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6"/>
          <p:cNvSpPr/>
          <p:nvPr/>
        </p:nvSpPr>
        <p:spPr>
          <a:xfrm>
            <a:off x="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0180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">
  <p:cSld name="Map">
    <p:bg>
      <p:bgPr>
        <a:solidFill>
          <a:schemeClr val="accen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67" name="Google Shape;267;p27"/>
          <p:cNvGrpSpPr/>
          <p:nvPr/>
        </p:nvGrpSpPr>
        <p:grpSpPr>
          <a:xfrm>
            <a:off x="228598" y="999170"/>
            <a:ext cx="8423816" cy="4045050"/>
            <a:chOff x="275475" y="1342375"/>
            <a:chExt cx="7012250" cy="3021400"/>
          </a:xfrm>
        </p:grpSpPr>
        <p:sp>
          <p:nvSpPr>
            <p:cNvPr id="268" name="Google Shape;268;p27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7"/>
          <p:cNvSpPr txBox="1">
            <a:spLocks noGrp="1"/>
          </p:cNvSpPr>
          <p:nvPr>
            <p:ph type="title"/>
          </p:nvPr>
        </p:nvSpPr>
        <p:spPr>
          <a:xfrm>
            <a:off x="169500" y="229375"/>
            <a:ext cx="7097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0" name="Google Shape;480;p27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98709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07137" y="3077720"/>
            <a:ext cx="33504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886463" y="820194"/>
            <a:ext cx="33504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349937" y="3565479"/>
            <a:ext cx="2907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886463" y="1316836"/>
            <a:ext cx="2907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2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">
  <p:cSld name="Service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318475" y="1724105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1318475" y="2084809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1670674" y="4131837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3497943" y="1262700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3497943" y="1623404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3850142" y="3670432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73622" y="1724105"/>
            <a:ext cx="1999500" cy="3063300"/>
          </a:xfrm>
          <a:prstGeom prst="roundRect">
            <a:avLst>
              <a:gd name="adj" fmla="val 79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5673622" y="2084808"/>
            <a:ext cx="1999500" cy="5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6025821" y="4131836"/>
            <a:ext cx="1306500" cy="3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3613879" y="2336013"/>
            <a:ext cx="17640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809716" y="2787902"/>
            <a:ext cx="17640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746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s">
  <p:cSld name="Concep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832837" y="1298750"/>
            <a:ext cx="1218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2397622" y="1316338"/>
            <a:ext cx="1218900" cy="117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3962406" y="1316338"/>
            <a:ext cx="1218900" cy="117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5527191" y="1316338"/>
            <a:ext cx="1218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7091975" y="1316338"/>
            <a:ext cx="1218900" cy="117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32837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2397622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3962254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5527114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7091975" y="2607626"/>
            <a:ext cx="1219200" cy="21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8467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4626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26430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49110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7091461" y="1912775"/>
            <a:ext cx="1798200" cy="1798200"/>
          </a:xfrm>
          <a:custGeom>
            <a:avLst/>
            <a:gdLst/>
            <a:ahLst/>
            <a:cxnLst/>
            <a:rect l="l" t="t" r="r" b="b"/>
            <a:pathLst>
              <a:path w="2160000" h="2160000" extrusionOk="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5775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5775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775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/>
          <p:nvPr/>
        </p:nvSpPr>
        <p:spPr>
          <a:xfrm rot="-5400000">
            <a:off x="8236050" y="403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55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8999400" y="0"/>
            <a:ext cx="144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8999400" y="0"/>
            <a:ext cx="144600" cy="25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8999400" y="0"/>
            <a:ext cx="144600" cy="7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 txBox="1"/>
          <p:nvPr/>
        </p:nvSpPr>
        <p:spPr>
          <a:xfrm rot="5400000">
            <a:off x="-679350" y="4725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391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0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8651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>
            <a:spLocks noGrp="1"/>
          </p:cNvSpPr>
          <p:nvPr>
            <p:ph type="title"/>
          </p:nvPr>
        </p:nvSpPr>
        <p:spPr>
          <a:xfrm>
            <a:off x="1214664" y="1816050"/>
            <a:ext cx="4954772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Адаптация и интеграция мигрантов </a:t>
            </a:r>
            <a:br>
              <a:rPr lang="ru-RU" sz="2000" dirty="0"/>
            </a:br>
            <a:r>
              <a:rPr lang="ru-RU" sz="2000" dirty="0"/>
              <a:t>– ключевая цель работы с мигрантами</a:t>
            </a:r>
            <a:endParaRPr sz="2000" dirty="0"/>
          </a:p>
        </p:txBody>
      </p:sp>
      <p:sp>
        <p:nvSpPr>
          <p:cNvPr id="491" name="Google Shape;491;p29"/>
          <p:cNvSpPr txBox="1">
            <a:spLocks noGrp="1"/>
          </p:cNvSpPr>
          <p:nvPr>
            <p:ph type="body" idx="1"/>
          </p:nvPr>
        </p:nvSpPr>
        <p:spPr>
          <a:xfrm>
            <a:off x="1056598" y="3764134"/>
            <a:ext cx="5029388" cy="1064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/>
              <a:t>Сарыглар</a:t>
            </a:r>
            <a:r>
              <a:rPr lang="ru-RU" sz="1400" b="1" dirty="0"/>
              <a:t> </a:t>
            </a:r>
            <a:r>
              <a:rPr lang="ru-RU" sz="1400" b="1" dirty="0" err="1"/>
              <a:t>Сылдысмаа</a:t>
            </a:r>
            <a:r>
              <a:rPr lang="ru-RU" sz="1400" b="1" dirty="0"/>
              <a:t> Артуровна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старший преподаватель кафедры социальной и молодежной политики Института гуманитарных наук Алтайского государственного университета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" dirty="0"/>
          </a:p>
        </p:txBody>
      </p:sp>
      <p:pic>
        <p:nvPicPr>
          <p:cNvPr id="492" name="Google Shape;492;p29"/>
          <p:cNvPicPr preferRelativeResize="0"/>
          <p:nvPr/>
        </p:nvPicPr>
        <p:blipFill>
          <a:blip r:embed="rId3"/>
          <a:srcRect l="19571" r="19571"/>
          <a:stretch/>
        </p:blipFill>
        <p:spPr>
          <a:xfrm>
            <a:off x="6930998" y="1444752"/>
            <a:ext cx="1649476" cy="1760179"/>
          </a:xfrm>
          <a:prstGeom prst="teardrop">
            <a:avLst>
              <a:gd name="adj" fmla="val 99916"/>
            </a:avLst>
          </a:prstGeom>
          <a:noFill/>
          <a:ln>
            <a:noFill/>
          </a:ln>
        </p:spPr>
      </p:pic>
      <p:sp>
        <p:nvSpPr>
          <p:cNvPr id="2" name="Google Shape;491;p29">
            <a:extLst>
              <a:ext uri="{FF2B5EF4-FFF2-40B4-BE49-F238E27FC236}">
                <a16:creationId xmlns:a16="http://schemas.microsoft.com/office/drawing/2014/main" id="{A7572EA6-D2AD-2FD7-4A7C-2782FECB7EAF}"/>
              </a:ext>
            </a:extLst>
          </p:cNvPr>
          <p:cNvSpPr txBox="1">
            <a:spLocks/>
          </p:cNvSpPr>
          <p:nvPr/>
        </p:nvSpPr>
        <p:spPr>
          <a:xfrm>
            <a:off x="563526" y="46694"/>
            <a:ext cx="8016948" cy="106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ru-RU" dirty="0"/>
              <a:t>Программа повышения квалификации «Коммуникативные технологии и психосоциальные практики в работе с молодежью с разной миграционной историей»</a:t>
            </a:r>
          </a:p>
          <a:p>
            <a:pPr marL="0" indent="0" algn="ctr">
              <a:buFont typeface="Poppins"/>
              <a:buNone/>
            </a:pPr>
            <a:r>
              <a:rPr lang="ru-RU" dirty="0"/>
              <a:t>20-22 марта 2023 г.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Poppins"/>
              <a:buNone/>
            </a:pPr>
            <a:endParaRPr lang="ru-RU" sz="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FC74B8-A824-87F3-1CBD-474821110915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632879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Как мигранты адаптируются, и какие у них могут быть адаптивные стратегии?</a:t>
            </a:r>
            <a:endParaRPr sz="18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152475"/>
            <a:ext cx="8121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1"/>
                </a:solidFill>
              </a:rPr>
              <a:t>Адаптивные стратегии мигрантов </a:t>
            </a:r>
            <a:r>
              <a:rPr lang="ru-RU" sz="1600" dirty="0"/>
              <a:t>- более или менее сложный и осознанный </a:t>
            </a:r>
            <a:r>
              <a:rPr lang="ru-RU" sz="1600" b="1" dirty="0"/>
              <a:t>план действий мигрантов</a:t>
            </a:r>
            <a:r>
              <a:rPr lang="ru-RU" sz="1600" dirty="0"/>
              <a:t>, направленный на достижение и реализацию определенных целей с использованием собственного капитала и с учетом возможностей и ограничений принимающей стороны.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dirty="0">
                <a:solidFill>
                  <a:schemeClr val="accent1"/>
                </a:solidFill>
              </a:rPr>
              <a:t>Аккультурация</a:t>
            </a:r>
            <a:r>
              <a:rPr lang="ru-RU" sz="1600" dirty="0"/>
              <a:t> - процесс длительного взаимодействия двух или нескольких культур, процессом культурных изменений и адаптации вследствие вступления в контакт представителей разных культур.</a:t>
            </a:r>
            <a:endParaRPr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492;p29">
            <a:extLst>
              <a:ext uri="{FF2B5EF4-FFF2-40B4-BE49-F238E27FC236}">
                <a16:creationId xmlns:a16="http://schemas.microsoft.com/office/drawing/2014/main" id="{EE2EF7FC-72F8-EF6B-FC3F-7B501643520F}"/>
              </a:ext>
            </a:extLst>
          </p:cNvPr>
          <p:cNvPicPr preferRelativeResize="0"/>
          <p:nvPr/>
        </p:nvPicPr>
        <p:blipFill>
          <a:blip r:embed="rId3"/>
          <a:srcRect l="19571" r="19571"/>
          <a:stretch/>
        </p:blipFill>
        <p:spPr>
          <a:xfrm>
            <a:off x="7204314" y="587473"/>
            <a:ext cx="1246986" cy="1081258"/>
          </a:xfrm>
          <a:prstGeom prst="teardrop">
            <a:avLst>
              <a:gd name="adj" fmla="val 9991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584518" y="278023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Адаптивные стратегии мигрантов</a:t>
            </a:r>
            <a:endParaRPr sz="18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5302823" y="1769337"/>
            <a:ext cx="3365690" cy="115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Двумерная модель аккультурации мигрантов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Предложен канадским ученым Дж. Берри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6" name="Picture 6" descr="ПРАВА ЧЕЛОВЕКА. Мстислав Русаков: “Интеграция или ассимиляция? ” - Доколе?">
            <a:extLst>
              <a:ext uri="{FF2B5EF4-FFF2-40B4-BE49-F238E27FC236}">
                <a16:creationId xmlns:a16="http://schemas.microsoft.com/office/drawing/2014/main" id="{A317DA1C-6DF7-D7F8-156E-7C2EC4D41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/>
          <a:stretch/>
        </p:blipFill>
        <p:spPr bwMode="auto">
          <a:xfrm>
            <a:off x="584518" y="846689"/>
            <a:ext cx="4628684" cy="32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A3DB07CE-8FA9-6AC2-6C79-60E4DE2A7C1F}"/>
              </a:ext>
            </a:extLst>
          </p:cNvPr>
          <p:cNvSpPr/>
          <p:nvPr/>
        </p:nvSpPr>
        <p:spPr>
          <a:xfrm>
            <a:off x="5134356" y="2590038"/>
            <a:ext cx="539496" cy="4549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НК</a:t>
            </a:r>
          </a:p>
        </p:txBody>
      </p:sp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977286" y="431711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Как мигранты адаптируются, и какие у них могут быть адаптивные стратегии?</a:t>
            </a:r>
            <a:endParaRPr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9BE23A8-0603-81B8-5BDA-D9F7A5E86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1368"/>
              </p:ext>
            </p:extLst>
          </p:nvPr>
        </p:nvGraphicFramePr>
        <p:xfrm>
          <a:off x="1414272" y="1728470"/>
          <a:ext cx="6096000" cy="1462786"/>
        </p:xfrm>
        <a:graphic>
          <a:graphicData uri="http://schemas.openxmlformats.org/drawingml/2006/table">
            <a:tbl>
              <a:tblPr firstRow="1" bandRow="1">
                <a:tableStyleId>{AFD815DF-6F36-41A7-AA1E-3003198EE8A2}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094811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594971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338251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90599561"/>
                    </a:ext>
                  </a:extLst>
                </a:gridCol>
              </a:tblGrid>
              <a:tr h="7313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Сепарация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Ассимиляция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Маргинализация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74710"/>
                  </a:ext>
                </a:extLst>
              </a:tr>
              <a:tr h="73139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75154"/>
                  </a:ext>
                </a:extLst>
              </a:tr>
            </a:tbl>
          </a:graphicData>
        </a:graphic>
      </p:graphicFrame>
      <p:sp>
        <p:nvSpPr>
          <p:cNvPr id="4" name="Овал 3" descr="ПК">
            <a:extLst>
              <a:ext uri="{FF2B5EF4-FFF2-40B4-BE49-F238E27FC236}">
                <a16:creationId xmlns:a16="http://schemas.microsoft.com/office/drawing/2014/main" id="{6E991C0D-E4D9-A98F-4A2E-2E19D3AE2D7D}"/>
              </a:ext>
            </a:extLst>
          </p:cNvPr>
          <p:cNvSpPr/>
          <p:nvPr/>
        </p:nvSpPr>
        <p:spPr>
          <a:xfrm>
            <a:off x="1615440" y="2571750"/>
            <a:ext cx="539496" cy="454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СК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F0DA33-F3DD-2B62-D1B8-A129EEE121CA}"/>
              </a:ext>
            </a:extLst>
          </p:cNvPr>
          <p:cNvSpPr/>
          <p:nvPr/>
        </p:nvSpPr>
        <p:spPr>
          <a:xfrm>
            <a:off x="2154936" y="2571750"/>
            <a:ext cx="539496" cy="4549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НК</a:t>
            </a:r>
          </a:p>
        </p:txBody>
      </p:sp>
      <p:sp>
        <p:nvSpPr>
          <p:cNvPr id="9" name="Овал 8" descr="ПК">
            <a:extLst>
              <a:ext uri="{FF2B5EF4-FFF2-40B4-BE49-F238E27FC236}">
                <a16:creationId xmlns:a16="http://schemas.microsoft.com/office/drawing/2014/main" id="{8AF1AC6B-80DC-EC82-7839-A1A89574C666}"/>
              </a:ext>
            </a:extLst>
          </p:cNvPr>
          <p:cNvSpPr/>
          <p:nvPr/>
        </p:nvSpPr>
        <p:spPr>
          <a:xfrm>
            <a:off x="3139440" y="2590038"/>
            <a:ext cx="539496" cy="454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СК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3EF8AA2-914A-2391-A9CC-B0E7A4B5CC50}"/>
              </a:ext>
            </a:extLst>
          </p:cNvPr>
          <p:cNvSpPr/>
          <p:nvPr/>
        </p:nvSpPr>
        <p:spPr>
          <a:xfrm>
            <a:off x="3678936" y="2590038"/>
            <a:ext cx="539496" cy="4549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НК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1" name="Овал 10" descr="ПК">
            <a:extLst>
              <a:ext uri="{FF2B5EF4-FFF2-40B4-BE49-F238E27FC236}">
                <a16:creationId xmlns:a16="http://schemas.microsoft.com/office/drawing/2014/main" id="{A8082B22-6E7A-CEA0-3213-ACD3849C5BB6}"/>
              </a:ext>
            </a:extLst>
          </p:cNvPr>
          <p:cNvSpPr/>
          <p:nvPr/>
        </p:nvSpPr>
        <p:spPr>
          <a:xfrm>
            <a:off x="4866894" y="2571750"/>
            <a:ext cx="539496" cy="454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75D10-80EF-2FFA-9F2C-086D40F0E0C4}"/>
              </a:ext>
            </a:extLst>
          </p:cNvPr>
          <p:cNvSpPr txBox="1"/>
          <p:nvPr/>
        </p:nvSpPr>
        <p:spPr>
          <a:xfrm>
            <a:off x="4791273" y="2663606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4AF66-3B0B-88E7-3BE5-B2CD93B097BE}"/>
              </a:ext>
            </a:extLst>
          </p:cNvPr>
          <p:cNvSpPr txBox="1"/>
          <p:nvPr/>
        </p:nvSpPr>
        <p:spPr>
          <a:xfrm>
            <a:off x="5304252" y="2648646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026BE-0D9E-4938-77D8-F9E043C1D9A6}"/>
              </a:ext>
            </a:extLst>
          </p:cNvPr>
          <p:cNvSpPr txBox="1"/>
          <p:nvPr/>
        </p:nvSpPr>
        <p:spPr>
          <a:xfrm>
            <a:off x="5097196" y="266360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16" name="Овал 15" descr="ПК">
            <a:extLst>
              <a:ext uri="{FF2B5EF4-FFF2-40B4-BE49-F238E27FC236}">
                <a16:creationId xmlns:a16="http://schemas.microsoft.com/office/drawing/2014/main" id="{9297AD09-EA74-E4A5-DD1D-8F7EEE82352C}"/>
              </a:ext>
            </a:extLst>
          </p:cNvPr>
          <p:cNvSpPr/>
          <p:nvPr/>
        </p:nvSpPr>
        <p:spPr>
          <a:xfrm>
            <a:off x="6077118" y="2590038"/>
            <a:ext cx="539496" cy="454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СК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076A2FB-3D9F-5258-2CF0-03F3E853F97F}"/>
              </a:ext>
            </a:extLst>
          </p:cNvPr>
          <p:cNvSpPr/>
          <p:nvPr/>
        </p:nvSpPr>
        <p:spPr>
          <a:xfrm>
            <a:off x="6834759" y="2590038"/>
            <a:ext cx="539496" cy="4549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BB54E-58A2-005F-7D57-C80DC5CB98FB}"/>
              </a:ext>
            </a:extLst>
          </p:cNvPr>
          <p:cNvSpPr txBox="1"/>
          <p:nvPr/>
        </p:nvSpPr>
        <p:spPr>
          <a:xfrm>
            <a:off x="6558814" y="26651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71569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F83926-3E9F-8464-B3E4-595BDC99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40" y="699366"/>
            <a:ext cx="3877313" cy="23363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BFD0A-A295-F7D2-6B9F-22CEB58C2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6067"/>
            <a:ext cx="3508516" cy="18413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CE294-EA73-C742-1724-042D825EB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96" y="3035701"/>
            <a:ext cx="3053487" cy="1841366"/>
          </a:xfrm>
          <a:prstGeom prst="rect">
            <a:avLst/>
          </a:prstGeom>
        </p:spPr>
      </p:pic>
      <p:sp>
        <p:nvSpPr>
          <p:cNvPr id="15" name="Google Shape;302;p39">
            <a:extLst>
              <a:ext uri="{FF2B5EF4-FFF2-40B4-BE49-F238E27FC236}">
                <a16:creationId xmlns:a16="http://schemas.microsoft.com/office/drawing/2014/main" id="{80F58763-EE2A-C52E-09E6-3352D77342D1}"/>
              </a:ext>
            </a:extLst>
          </p:cNvPr>
          <p:cNvSpPr txBox="1">
            <a:spLocks/>
          </p:cNvSpPr>
          <p:nvPr/>
        </p:nvSpPr>
        <p:spPr>
          <a:xfrm>
            <a:off x="708120" y="219906"/>
            <a:ext cx="68603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/>
              <a:t>Результаты исследований 2017-2021 гг. Миграция в Алтайском крае</a:t>
            </a:r>
            <a:endParaRPr lang="ru-RU" dirty="0"/>
          </a:p>
        </p:txBody>
      </p:sp>
      <p:cxnSp>
        <p:nvCxnSpPr>
          <p:cNvPr id="16" name="Google Shape;303;p39">
            <a:extLst>
              <a:ext uri="{FF2B5EF4-FFF2-40B4-BE49-F238E27FC236}">
                <a16:creationId xmlns:a16="http://schemas.microsoft.com/office/drawing/2014/main" id="{31726FBC-9EBF-1DDB-D101-1D435FC63758}"/>
              </a:ext>
            </a:extLst>
          </p:cNvPr>
          <p:cNvCxnSpPr/>
          <p:nvPr/>
        </p:nvCxnSpPr>
        <p:spPr>
          <a:xfrm>
            <a:off x="802850" y="692348"/>
            <a:ext cx="182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68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2;p39">
            <a:extLst>
              <a:ext uri="{FF2B5EF4-FFF2-40B4-BE49-F238E27FC236}">
                <a16:creationId xmlns:a16="http://schemas.microsoft.com/office/drawing/2014/main" id="{80F58763-EE2A-C52E-09E6-3352D77342D1}"/>
              </a:ext>
            </a:extLst>
          </p:cNvPr>
          <p:cNvSpPr txBox="1">
            <a:spLocks/>
          </p:cNvSpPr>
          <p:nvPr/>
        </p:nvSpPr>
        <p:spPr>
          <a:xfrm>
            <a:off x="708120" y="219906"/>
            <a:ext cx="68603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Аккультурация мигрантов в Алтайском крае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" name="Google Shape;303;p39">
            <a:extLst>
              <a:ext uri="{FF2B5EF4-FFF2-40B4-BE49-F238E27FC236}">
                <a16:creationId xmlns:a16="http://schemas.microsoft.com/office/drawing/2014/main" id="{31726FBC-9EBF-1DDB-D101-1D435FC63758}"/>
              </a:ext>
            </a:extLst>
          </p:cNvPr>
          <p:cNvCxnSpPr/>
          <p:nvPr/>
        </p:nvCxnSpPr>
        <p:spPr>
          <a:xfrm>
            <a:off x="802850" y="692348"/>
            <a:ext cx="182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CE26CE-4DF3-A71B-823C-7F3563D25EB1}"/>
              </a:ext>
            </a:extLst>
          </p:cNvPr>
          <p:cNvGraphicFramePr/>
          <p:nvPr/>
        </p:nvGraphicFramePr>
        <p:xfrm>
          <a:off x="293672" y="1265048"/>
          <a:ext cx="4196032" cy="255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B4C9F9-971C-5EC3-8A1A-69B530A31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08" y="902415"/>
            <a:ext cx="3895344" cy="192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B3AB7-13BD-8A1A-FF4B-4C4CC929F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408" y="3037909"/>
            <a:ext cx="3895344" cy="1829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54FBC9-2234-EBFE-FEFA-AD6CCC87EA82}"/>
              </a:ext>
            </a:extLst>
          </p:cNvPr>
          <p:cNvSpPr txBox="1"/>
          <p:nvPr/>
        </p:nvSpPr>
        <p:spPr>
          <a:xfrm>
            <a:off x="5027646" y="2784644"/>
            <a:ext cx="38953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Выраженность адаптивных стратегий мигрантов, 1 – менее выражена, 4 – наиболее выражена</a:t>
            </a:r>
            <a:r>
              <a:rPr lang="ru-RU" sz="7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endParaRPr lang="ru-RU" sz="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1544A-C1C0-79D1-70C3-5929749EC183}"/>
              </a:ext>
            </a:extLst>
          </p:cNvPr>
          <p:cNvSpPr txBox="1"/>
          <p:nvPr/>
        </p:nvSpPr>
        <p:spPr>
          <a:xfrm>
            <a:off x="5027646" y="4776682"/>
            <a:ext cx="38953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Адаптивные стратегии разных групп мигрантов</a:t>
            </a:r>
            <a:endParaRPr lang="ru-RU" sz="7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5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2;p39">
            <a:extLst>
              <a:ext uri="{FF2B5EF4-FFF2-40B4-BE49-F238E27FC236}">
                <a16:creationId xmlns:a16="http://schemas.microsoft.com/office/drawing/2014/main" id="{80F58763-EE2A-C52E-09E6-3352D77342D1}"/>
              </a:ext>
            </a:extLst>
          </p:cNvPr>
          <p:cNvSpPr txBox="1">
            <a:spLocks/>
          </p:cNvSpPr>
          <p:nvPr/>
        </p:nvSpPr>
        <p:spPr>
          <a:xfrm>
            <a:off x="708120" y="376646"/>
            <a:ext cx="8000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Прогнозные сценарии воспроизводства адаптационного потенциала иностранных мигрантов в Алтайском крае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" name="Google Shape;303;p39">
            <a:extLst>
              <a:ext uri="{FF2B5EF4-FFF2-40B4-BE49-F238E27FC236}">
                <a16:creationId xmlns:a16="http://schemas.microsoft.com/office/drawing/2014/main" id="{31726FBC-9EBF-1DDB-D101-1D435FC63758}"/>
              </a:ext>
            </a:extLst>
          </p:cNvPr>
          <p:cNvCxnSpPr>
            <a:cxnSpLocks/>
          </p:cNvCxnSpPr>
          <p:nvPr/>
        </p:nvCxnSpPr>
        <p:spPr>
          <a:xfrm>
            <a:off x="811994" y="792606"/>
            <a:ext cx="319307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E9EB12-90AA-B574-89EB-E2F8166F9037}"/>
              </a:ext>
            </a:extLst>
          </p:cNvPr>
          <p:cNvSpPr txBox="1"/>
          <p:nvPr/>
        </p:nvSpPr>
        <p:spPr>
          <a:xfrm>
            <a:off x="675209" y="3123920"/>
            <a:ext cx="779358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 прибывающих в регион мигрантов с вероятностью сохранится стратегия интеграции. Выраженность данной стратегии будет усиливаться, и у мигрантов будет наблюдаться высокий уровень интегрированности, предполагающий сохранение и развитие собственной этнической культуры, а также поддержку и развитие межкультурных контактов с представителями принимающего сообщества.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Определяющим фактором для построения прогнозов стратегий аккультурации мигрантов стал уровень знания мигрантами русского языка. </a:t>
            </a:r>
            <a:endParaRPr kumimoji="0" lang="ru-RU" sz="11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19300-8BFF-3764-5C2A-D70E432B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28" y="1236567"/>
            <a:ext cx="3911419" cy="1615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91B727-684B-FF43-8D4F-5FEDCEED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9" y="949346"/>
            <a:ext cx="3552984" cy="2090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C31D5-4AED-B730-EECD-05AEE720BB1C}"/>
              </a:ext>
            </a:extLst>
          </p:cNvPr>
          <p:cNvSpPr txBox="1"/>
          <p:nvPr/>
        </p:nvSpPr>
        <p:spPr>
          <a:xfrm>
            <a:off x="2045100" y="4728002"/>
            <a:ext cx="5608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 построения </a:t>
            </a:r>
            <a:r>
              <a:rPr lang="ru-RU" sz="1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нейросетевой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 на основе многослойного перцептрона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41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222043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Диссертация на соискание ученой степени кандидата социологических наук «Социальная дифференциация адаптивных стратегий иностранных мигрантов»</a:t>
            </a:r>
            <a:endParaRPr sz="12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2009436" y="1047134"/>
            <a:ext cx="4857708" cy="30492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1"/>
                </a:solidFill>
              </a:rPr>
              <a:t>Двумерная модель Дж. Берри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Сохранение собственной культуры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Контакты с новой культурой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dirty="0">
                <a:solidFill>
                  <a:schemeClr val="accent1"/>
                </a:solidFill>
              </a:rPr>
              <a:t>Трехмерная модель адаптивных стратегий</a:t>
            </a:r>
            <a:r>
              <a:rPr lang="ru-RU" sz="1600" dirty="0"/>
              <a:t>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Сохранение собственной культуры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Контакты с новой культурой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/>
              <a:t>Знание культуры принимающего сообщества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42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222043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Трехмерная модель адаптивных стратегий мигрантов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D1352-F21A-399D-C0CB-6391F60A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43" y="739323"/>
            <a:ext cx="4922914" cy="44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632879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Трехмерная модель адаптивных стратегий мигрантов</a:t>
            </a:r>
            <a:endParaRPr sz="18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874438"/>
            <a:ext cx="8121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интеграция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Интеграция-намерение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омощь в интеграции</a:t>
            </a: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Сепарация-сохранение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активная интеграционная работа, включение в культурную среду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Сепарация-угроза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Почему? =&gt; Активная интеграционная работа, включение в культурную среду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Маргинализация-угроза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Почему? =&gt; Активная интеграционная работа, включение в культурную среду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Маргинализация-разведка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Активная интеграционная работа, помощь в поиске и построении новой идентичности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Ассимиляция-намерение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омощь в ассимиляции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ассимиляция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b="0" i="0" u="none" strike="noStrike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74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3879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2.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Как мигранты адаптируются и почему</a:t>
            </a:r>
            <a:r>
              <a:rPr lang="ru-RU" sz="3200" dirty="0">
                <a:solidFill>
                  <a:schemeClr val="accent1"/>
                </a:solidFill>
              </a:rPr>
              <a:t>?</a:t>
            </a:r>
            <a:br>
              <a:rPr lang="ru-RU" sz="3200" dirty="0">
                <a:solidFill>
                  <a:schemeClr val="accent1"/>
                </a:solidFill>
              </a:rPr>
            </a:b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Как?</a:t>
            </a:r>
            <a:r>
              <a:rPr lang="ru-RU" sz="3200" dirty="0">
                <a:solidFill>
                  <a:schemeClr val="accent1"/>
                </a:solidFill>
              </a:rPr>
              <a:t> – адаптивные стратегии</a:t>
            </a: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Почему?</a:t>
            </a:r>
            <a:r>
              <a:rPr lang="ru-RU" sz="3200" dirty="0">
                <a:solidFill>
                  <a:schemeClr val="accent1"/>
                </a:solidFill>
              </a:rPr>
              <a:t> – факторы адаптации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7F08DC-0560-9E30-B9D1-62E17589B1A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1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>
            <a:spLocks noGrp="1"/>
          </p:cNvSpPr>
          <p:nvPr>
            <p:ph type="title"/>
          </p:nvPr>
        </p:nvSpPr>
        <p:spPr>
          <a:xfrm>
            <a:off x="692700" y="619608"/>
            <a:ext cx="8204412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Адаптация и интеграция мигрантов – ключевая цель работы с мигрантами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498" name="Google Shape;498;p30"/>
          <p:cNvSpPr txBox="1">
            <a:spLocks noGrp="1"/>
          </p:cNvSpPr>
          <p:nvPr>
            <p:ph type="body" idx="1"/>
          </p:nvPr>
        </p:nvSpPr>
        <p:spPr>
          <a:xfrm>
            <a:off x="692700" y="1344492"/>
            <a:ext cx="79566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❖"/>
            </a:pPr>
            <a:r>
              <a:rPr lang="ru-RU" sz="2400" dirty="0"/>
              <a:t>Адаптация мигрантов: специфика и этапы</a:t>
            </a:r>
            <a:endParaRPr sz="24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Char char="❖"/>
            </a:pPr>
            <a:r>
              <a:rPr lang="ru-RU" sz="2400" dirty="0"/>
              <a:t>Как мигранты адаптируются и почему?</a:t>
            </a:r>
          </a:p>
          <a:p>
            <a:pPr marL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ru-RU" sz="1800" dirty="0"/>
              <a:t>        </a:t>
            </a:r>
            <a:r>
              <a:rPr lang="ru-RU" sz="1800" i="1" dirty="0"/>
              <a:t>Адаптивные стратегии мигрантов, факторы адаптации</a:t>
            </a:r>
            <a:endParaRPr sz="1800" i="1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❖"/>
            </a:pPr>
            <a:r>
              <a:rPr lang="ru-RU" sz="2400" dirty="0">
                <a:solidFill>
                  <a:schemeClr val="dk1"/>
                </a:solidFill>
              </a:rPr>
              <a:t>Как выстроить работу с молодыми мигрантами?</a:t>
            </a:r>
          </a:p>
          <a:p>
            <a:pPr marL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ru-RU" sz="1800" dirty="0">
                <a:solidFill>
                  <a:schemeClr val="dk1"/>
                </a:solidFill>
              </a:rPr>
              <a:t>        </a:t>
            </a:r>
            <a:r>
              <a:rPr lang="ru-RU" sz="1800" i="1" dirty="0">
                <a:solidFill>
                  <a:schemeClr val="dk1"/>
                </a:solidFill>
              </a:rPr>
              <a:t>Основы работы с мигрантами</a:t>
            </a:r>
            <a:endParaRPr lang="ru-RU" sz="18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9C19EB-BDBB-996A-B534-19285F5BDA80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632879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Почему мигранты выбирают те или иные стратегии? Какие факторы определяют характер адаптации?</a:t>
            </a:r>
            <a:endParaRPr sz="18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152475"/>
            <a:ext cx="8121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Тип миграции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Культурная дистанция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Языковые компетенции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Контекст принятия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Отношение принимающего сообщества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Возраст миграции</a:t>
            </a:r>
          </a:p>
          <a:p>
            <a:pPr marL="285750" indent="-285750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Внешность мигранта</a:t>
            </a:r>
          </a:p>
          <a:p>
            <a:pPr marL="0" indent="0" algn="just">
              <a:lnSpc>
                <a:spcPct val="90000"/>
              </a:lnSpc>
              <a:buNone/>
            </a:pPr>
            <a:endParaRPr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4578" name="Picture 2" descr="Почему нужно помогать мигрантам?">
            <a:extLst>
              <a:ext uri="{FF2B5EF4-FFF2-40B4-BE49-F238E27FC236}">
                <a16:creationId xmlns:a16="http://schemas.microsoft.com/office/drawing/2014/main" id="{7BF59DAE-68A5-BD52-BD3B-EA5E6B55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42" y="2002536"/>
            <a:ext cx="2050556" cy="15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7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2;p39">
            <a:extLst>
              <a:ext uri="{FF2B5EF4-FFF2-40B4-BE49-F238E27FC236}">
                <a16:creationId xmlns:a16="http://schemas.microsoft.com/office/drawing/2014/main" id="{80F58763-EE2A-C52E-09E6-3352D77342D1}"/>
              </a:ext>
            </a:extLst>
          </p:cNvPr>
          <p:cNvSpPr txBox="1">
            <a:spLocks/>
          </p:cNvSpPr>
          <p:nvPr/>
        </p:nvSpPr>
        <p:spPr>
          <a:xfrm>
            <a:off x="708120" y="219906"/>
            <a:ext cx="68603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b="1" dirty="0"/>
              <a:t>Результаты исследования.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Факторы интегрированности мигрантов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" name="Google Shape;303;p39">
            <a:extLst>
              <a:ext uri="{FF2B5EF4-FFF2-40B4-BE49-F238E27FC236}">
                <a16:creationId xmlns:a16="http://schemas.microsoft.com/office/drawing/2014/main" id="{31726FBC-9EBF-1DDB-D101-1D435FC63758}"/>
              </a:ext>
            </a:extLst>
          </p:cNvPr>
          <p:cNvCxnSpPr/>
          <p:nvPr/>
        </p:nvCxnSpPr>
        <p:spPr>
          <a:xfrm>
            <a:off x="802850" y="692348"/>
            <a:ext cx="182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E9EB12-90AA-B574-89EB-E2F8166F9037}"/>
              </a:ext>
            </a:extLst>
          </p:cNvPr>
          <p:cNvSpPr txBox="1"/>
          <p:nvPr/>
        </p:nvSpPr>
        <p:spPr>
          <a:xfrm>
            <a:off x="525240" y="1477315"/>
            <a:ext cx="4897152" cy="218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2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Факторами, определяющими интегрированность, являются срок и цель пребывания в России, дальнейшие миграционные намерения мигрантов, уровень удовлетворенности своей жизнью, уровень доверия к органам правопорядка. </a:t>
            </a:r>
          </a:p>
          <a:p>
            <a:pPr indent="450215" algn="just">
              <a:lnSpc>
                <a:spcPct val="150000"/>
              </a:lnSpc>
            </a:pPr>
            <a:endParaRPr lang="ru-RU" sz="1100" b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050" b="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детерминации (</a:t>
            </a:r>
            <a:r>
              <a:rPr lang="en" sz="1050" b="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R²</a:t>
            </a:r>
            <a:r>
              <a:rPr lang="ru-RU" sz="1050" b="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модели, полученной в группе интегрированных, равен 0,684, значит 68,4% дисперсии зависимой переменной объясняется влиянием независимых факторов.</a:t>
            </a:r>
            <a:endParaRPr lang="ru-RU" sz="1050" b="0" i="1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58FC9-9C7D-530D-2DDF-634721C51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50" y="1627631"/>
            <a:ext cx="3199111" cy="23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8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3879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3.</a:t>
            </a:r>
            <a:r>
              <a:rPr lang="ru-RU" sz="2400" dirty="0">
                <a:solidFill>
                  <a:schemeClr val="accent1"/>
                </a:solidFill>
              </a:rPr>
              <a:t> Как выстроить работу с молодыми мигрантами?</a:t>
            </a:r>
            <a:br>
              <a:rPr lang="ru-RU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7F08DC-0560-9E30-B9D1-62E17589B1A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41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267119"/>
            <a:ext cx="6969972" cy="499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Основы работы с мигрантами</a:t>
            </a:r>
            <a:endParaRPr sz="18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874438"/>
            <a:ext cx="8121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Понимание/принятие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готовы отнестись к мигранту с пониманием и принять его, его культуру?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целей своей работы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Чего Вы хотите получить от работы с мигрантом?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Вы хотите от мигранта?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миграционной истории мигранта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Почему он мигрировал? Какие у него дальнейшие цели и намерения?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b="0" i="0" u="none" strike="noStrike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адаптивных стратегий мигранта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Хочет ли мигрант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интегрироваться? Почему?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возможности и угрозы у этой стратегии? =&gt; Как выстроить дальнейшую работу с мигрантом?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b="0" i="0" u="none" strike="noStrike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этапа адаптации мигранта 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Реалистичные ожидания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b="0" i="0" u="none" strike="noStrike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FFB53E-5886-DA88-8FDC-5C5864EC78D6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2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3879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/>
                </a:solidFill>
              </a:rPr>
              <a:t>1. Адаптация мигрантов: специфика и этапы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7F08DC-0560-9E30-B9D1-62E17589B1A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4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dirty="0"/>
              <a:t>Адаптация ≠ интеграция</a:t>
            </a:r>
          </a:p>
        </p:txBody>
      </p:sp>
      <p:sp>
        <p:nvSpPr>
          <p:cNvPr id="520" name="Google Shape;520;p34"/>
          <p:cNvSpPr txBox="1">
            <a:spLocks noGrp="1"/>
          </p:cNvSpPr>
          <p:nvPr>
            <p:ph type="body" idx="1"/>
          </p:nvPr>
        </p:nvSpPr>
        <p:spPr>
          <a:xfrm>
            <a:off x="463876" y="731375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>
                <a:solidFill>
                  <a:schemeClr val="dk1"/>
                </a:solidFill>
              </a:rPr>
              <a:t>Адаптация - приспособление индивидов, социальных групп к изменяющимся условиям среды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521" name="Google Shape;521;p34"/>
          <p:cNvSpPr txBox="1">
            <a:spLocks noGrp="1"/>
          </p:cNvSpPr>
          <p:nvPr>
            <p:ph type="body" idx="2"/>
          </p:nvPr>
        </p:nvSpPr>
        <p:spPr>
          <a:xfrm>
            <a:off x="4799326" y="863550"/>
            <a:ext cx="388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Интеграция - встречное движение двух культур, мигрантов и принимающего сообщества; одна из адаптивных стратегий мигрантов</a:t>
            </a:r>
          </a:p>
        </p:txBody>
      </p:sp>
      <p:sp>
        <p:nvSpPr>
          <p:cNvPr id="2" name="Google Shape;503;p31">
            <a:extLst>
              <a:ext uri="{FF2B5EF4-FFF2-40B4-BE49-F238E27FC236}">
                <a16:creationId xmlns:a16="http://schemas.microsoft.com/office/drawing/2014/main" id="{4F45059A-350B-EE70-C501-28D151B8B03F}"/>
              </a:ext>
            </a:extLst>
          </p:cNvPr>
          <p:cNvSpPr txBox="1">
            <a:spLocks/>
          </p:cNvSpPr>
          <p:nvPr/>
        </p:nvSpPr>
        <p:spPr>
          <a:xfrm>
            <a:off x="-117814" y="-63445"/>
            <a:ext cx="4284684" cy="63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ru-RU" sz="1400" dirty="0">
                <a:solidFill>
                  <a:schemeClr val="accent1"/>
                </a:solidFill>
              </a:rPr>
              <a:t>1. Адаптация мигрантов: специфика и этапы</a:t>
            </a:r>
            <a:br>
              <a:rPr lang="ru-RU" sz="1400" dirty="0">
                <a:solidFill>
                  <a:schemeClr val="accent1"/>
                </a:solidFill>
              </a:rPr>
            </a:b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" name="Google Shape;519;p34">
            <a:extLst>
              <a:ext uri="{FF2B5EF4-FFF2-40B4-BE49-F238E27FC236}">
                <a16:creationId xmlns:a16="http://schemas.microsoft.com/office/drawing/2014/main" id="{EE6B9129-871E-9137-4E3F-25B3D0E39EFF}"/>
              </a:ext>
            </a:extLst>
          </p:cNvPr>
          <p:cNvSpPr txBox="1">
            <a:spLocks/>
          </p:cNvSpPr>
          <p:nvPr/>
        </p:nvSpPr>
        <p:spPr>
          <a:xfrm>
            <a:off x="464100" y="3843545"/>
            <a:ext cx="826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ru-RU" dirty="0"/>
              <a:t>Адаптация =&gt; интеграция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F4E43F-FF45-FF58-D59A-CCD207874C6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692700" y="509033"/>
            <a:ext cx="812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Адаптация</a:t>
            </a:r>
            <a:endParaRPr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152475"/>
            <a:ext cx="8121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90000"/>
              </a:lnSpc>
              <a:buNone/>
            </a:pPr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/>
              <a:t>общем смысле – это приспособление индивидов, социальных групп к изменяющимся условиям среды. </a:t>
            </a:r>
          </a:p>
          <a:p>
            <a:pPr marL="0" lvl="0" indent="0" algn="just">
              <a:lnSpc>
                <a:spcPct val="90000"/>
              </a:lnSpc>
              <a:buNone/>
            </a:pPr>
            <a:endParaRPr lang="ru-RU" sz="1600" dirty="0"/>
          </a:p>
          <a:p>
            <a:pPr marL="0" lvl="0" indent="0" algn="just">
              <a:lnSpc>
                <a:spcPct val="90000"/>
              </a:lnSpc>
              <a:buNone/>
            </a:pPr>
            <a:r>
              <a:rPr lang="ru-RU" sz="1600" dirty="0"/>
              <a:t>Это процесс вхождения личности в социальную среду, освоения ее норм, правил, ценностей, новых социальных ролей и позиций.</a:t>
            </a:r>
          </a:p>
          <a:p>
            <a:pPr marL="0" lvl="0" indent="0" algn="just">
              <a:lnSpc>
                <a:spcPct val="90000"/>
              </a:lnSpc>
              <a:buNone/>
            </a:pPr>
            <a:endParaRPr lang="ru-RU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dirty="0">
                <a:solidFill>
                  <a:schemeClr val="accent1"/>
                </a:solidFill>
              </a:rPr>
              <a:t>Адаптация мигрантов </a:t>
            </a:r>
            <a:r>
              <a:rPr lang="ru-RU" sz="1600" dirty="0"/>
              <a:t>– приспособление к принимающему сообществу, предполагающее поведение мигрантов, основанное на нормах и традициях принимающей стороны, но не предполагающее встречного принятия культуры мигрантов представителями принимающего сообщества.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1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dirty="0"/>
              <a:t>Процесс привыкания к новым условиям </a:t>
            </a:r>
            <a:r>
              <a:rPr lang="ru-RU" sz="1600" dirty="0" err="1"/>
              <a:t>инокультурной</a:t>
            </a:r>
            <a:r>
              <a:rPr lang="ru-RU" sz="1600" dirty="0"/>
              <a:t> среды, полное или частичное преодоление языкового барьера и непосредственное взаимодействие с неродной культурой;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09CAD-C76B-ED92-48DC-AE062CAAFF53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503;p31">
            <a:extLst>
              <a:ext uri="{FF2B5EF4-FFF2-40B4-BE49-F238E27FC236}">
                <a16:creationId xmlns:a16="http://schemas.microsoft.com/office/drawing/2014/main" id="{648D4A50-4AD8-547D-75FC-65583717A1D6}"/>
              </a:ext>
            </a:extLst>
          </p:cNvPr>
          <p:cNvSpPr txBox="1">
            <a:spLocks/>
          </p:cNvSpPr>
          <p:nvPr/>
        </p:nvSpPr>
        <p:spPr>
          <a:xfrm>
            <a:off x="-117814" y="-63445"/>
            <a:ext cx="4284684" cy="63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ru-RU" sz="1400" dirty="0">
                <a:solidFill>
                  <a:schemeClr val="accent1"/>
                </a:solidFill>
              </a:rPr>
              <a:t>1. Адаптация мигрантов: специфика и этапы</a:t>
            </a:r>
            <a:br>
              <a:rPr lang="ru-RU" sz="1400" dirty="0">
                <a:solidFill>
                  <a:schemeClr val="accent1"/>
                </a:solidFill>
              </a:rPr>
            </a:br>
            <a:endParaRPr lang="en-GB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692700" y="1152476"/>
            <a:ext cx="3138636" cy="27603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еория культурного шока (американским антрополог К.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Обергом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1954)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U-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образная кривая -адаптации, в которой выделил пять ступеней (американский психолог, социолог А.Г. 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Триандис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09CAD-C76B-ED92-48DC-AE062CAAFF53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Google Shape;503;p31">
            <a:extLst>
              <a:ext uri="{FF2B5EF4-FFF2-40B4-BE49-F238E27FC236}">
                <a16:creationId xmlns:a16="http://schemas.microsoft.com/office/drawing/2014/main" id="{648D4A50-4AD8-547D-75FC-65583717A1D6}"/>
              </a:ext>
            </a:extLst>
          </p:cNvPr>
          <p:cNvSpPr txBox="1">
            <a:spLocks/>
          </p:cNvSpPr>
          <p:nvPr/>
        </p:nvSpPr>
        <p:spPr>
          <a:xfrm>
            <a:off x="-117814" y="-63445"/>
            <a:ext cx="4284684" cy="63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9A35"/>
              </a:buClr>
              <a:buSzPts val="2800"/>
              <a:buFont typeface="Poppins SemiBold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18B5C1"/>
                </a:solidFill>
                <a:effectLst/>
                <a:uLnTx/>
                <a:uFillTx/>
                <a:cs typeface="Poppins SemiBold"/>
                <a:sym typeface="Poppins SemiBold"/>
              </a:rPr>
              <a:t>1. Адаптация мигрантов: специфика и этапы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18B5C1"/>
                </a:solidFill>
                <a:effectLst/>
                <a:uLnTx/>
                <a:uFillTx/>
                <a:cs typeface="Poppins SemiBold"/>
                <a:sym typeface="Poppins SemiBold"/>
              </a:rPr>
            </a:b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18B5C1"/>
              </a:solidFill>
              <a:effectLst/>
              <a:uLnTx/>
              <a:uFillTx/>
              <a:latin typeface="Poppins SemiBold"/>
              <a:cs typeface="Poppins SemiBold"/>
              <a:sym typeface="Poppins SemiBold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35BBDC5-FB60-A616-B79B-E71338D56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"/>
          <a:stretch/>
        </p:blipFill>
        <p:spPr bwMode="auto">
          <a:xfrm>
            <a:off x="4327688" y="1024231"/>
            <a:ext cx="4513327" cy="34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767219" y="882635"/>
            <a:ext cx="812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Этапы адаптации мигрантов</a:t>
            </a:r>
            <a:endParaRPr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236196" y="1065223"/>
            <a:ext cx="8671607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indent="-228600" algn="just">
              <a:lnSpc>
                <a:spcPct val="150000"/>
              </a:lnSpc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«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медового месяца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685800" indent="-228600" algn="just">
              <a:lnSpc>
                <a:spcPct val="150000"/>
              </a:lnSpc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десоциализации и ресоциализации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50000"/>
              </a:lnSpc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культурного шока </a:t>
            </a:r>
          </a:p>
          <a:p>
            <a:pPr marL="685800" indent="-228600" algn="just">
              <a:lnSpc>
                <a:spcPct val="150000"/>
              </a:lnSpc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оптимистического настроя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50000"/>
              </a:lnSpc>
              <a:buAutoNum type="arabicParenR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олная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адаптация</a:t>
            </a:r>
          </a:p>
          <a:p>
            <a:pPr marL="685800" indent="-228600" algn="just">
              <a:lnSpc>
                <a:spcPct val="150000"/>
              </a:lnSpc>
              <a:buFont typeface="Poppins"/>
              <a:buAutoNum type="arabicParenR" startAt="2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09CAD-C76B-ED92-48DC-AE062CAAFF53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503;p31">
            <a:extLst>
              <a:ext uri="{FF2B5EF4-FFF2-40B4-BE49-F238E27FC236}">
                <a16:creationId xmlns:a16="http://schemas.microsoft.com/office/drawing/2014/main" id="{648D4A50-4AD8-547D-75FC-65583717A1D6}"/>
              </a:ext>
            </a:extLst>
          </p:cNvPr>
          <p:cNvSpPr txBox="1">
            <a:spLocks/>
          </p:cNvSpPr>
          <p:nvPr/>
        </p:nvSpPr>
        <p:spPr>
          <a:xfrm>
            <a:off x="-117814" y="-30760"/>
            <a:ext cx="4284684" cy="63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ru-RU" sz="1400" dirty="0">
                <a:solidFill>
                  <a:schemeClr val="accent1"/>
                </a:solidFill>
              </a:rPr>
              <a:t>1. Адаптация мигрантов: специфика и этапы</a:t>
            </a:r>
            <a:br>
              <a:rPr lang="ru-RU" sz="1400" dirty="0">
                <a:solidFill>
                  <a:schemeClr val="accent1"/>
                </a:solidFill>
              </a:rPr>
            </a:b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14E73F-C244-5ED7-E171-D3830F6D7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9872" r="9737" b="9331"/>
          <a:stretch/>
        </p:blipFill>
        <p:spPr bwMode="auto">
          <a:xfrm>
            <a:off x="5066201" y="1712719"/>
            <a:ext cx="395020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3879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2.</a:t>
            </a:r>
            <a:r>
              <a:rPr lang="ru-RU" sz="3200" dirty="0">
                <a:solidFill>
                  <a:schemeClr val="accent1"/>
                </a:solidFill>
              </a:rPr>
              <a:t> Как мигранты адаптируются и почему?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7F08DC-0560-9E30-B9D1-62E17589B1A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3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3879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2.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Как мигранты адаптируются и почему</a:t>
            </a:r>
            <a:r>
              <a:rPr lang="ru-RU" sz="3200" dirty="0">
                <a:solidFill>
                  <a:schemeClr val="accent1"/>
                </a:solidFill>
              </a:rPr>
              <a:t>?</a:t>
            </a:r>
            <a:br>
              <a:rPr lang="ru-RU" sz="3200" dirty="0">
                <a:solidFill>
                  <a:schemeClr val="accent1"/>
                </a:solidFill>
              </a:rPr>
            </a:b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Как?</a:t>
            </a:r>
            <a:r>
              <a:rPr lang="ru-RU" sz="3200" dirty="0">
                <a:solidFill>
                  <a:schemeClr val="accent1"/>
                </a:solidFill>
              </a:rPr>
              <a:t> – адаптивные стратегии</a:t>
            </a: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Почему?</a:t>
            </a:r>
            <a:r>
              <a:rPr lang="ru-RU" sz="3200" dirty="0">
                <a:solidFill>
                  <a:schemeClr val="accent1"/>
                </a:solidFill>
              </a:rPr>
              <a:t> – факторы адаптации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7F08DC-0560-9E30-B9D1-62E17589B1A4}"/>
              </a:ext>
            </a:extLst>
          </p:cNvPr>
          <p:cNvSpPr/>
          <p:nvPr/>
        </p:nvSpPr>
        <p:spPr>
          <a:xfrm>
            <a:off x="8888819" y="3912781"/>
            <a:ext cx="255181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187208"/>
      </p:ext>
    </p:extLst>
  </p:cSld>
  <p:clrMapOvr>
    <a:masterClrMapping/>
  </p:clrMapOvr>
</p:sld>
</file>

<file path=ppt/theme/theme1.xml><?xml version="1.0" encoding="utf-8"?>
<a:theme xmlns:a="http://schemas.openxmlformats.org/drawingml/2006/main" name="0101_Mason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8B5C1"/>
      </a:accent1>
      <a:accent2>
        <a:srgbClr val="E49A35"/>
      </a:accent2>
      <a:accent3>
        <a:srgbClr val="2422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2_Mason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8B5C1"/>
      </a:accent1>
      <a:accent2>
        <a:srgbClr val="E49A35"/>
      </a:accent2>
      <a:accent3>
        <a:srgbClr val="2422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5677</TotalTime>
  <Words>909</Words>
  <Application>Microsoft Macintosh PowerPoint</Application>
  <PresentationFormat>Экран (16:9)</PresentationFormat>
  <Paragraphs>127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Poppins SemiBold</vt:lpstr>
      <vt:lpstr>Questrial</vt:lpstr>
      <vt:lpstr>Barlow Condensed</vt:lpstr>
      <vt:lpstr>Calibri</vt:lpstr>
      <vt:lpstr>Wingdings</vt:lpstr>
      <vt:lpstr>Poppins</vt:lpstr>
      <vt:lpstr>Raleway</vt:lpstr>
      <vt:lpstr>Times New Roman</vt:lpstr>
      <vt:lpstr>Arial</vt:lpstr>
      <vt:lpstr>Homemade Apple</vt:lpstr>
      <vt:lpstr>Bebas Neue</vt:lpstr>
      <vt:lpstr>Lora</vt:lpstr>
      <vt:lpstr>0101_Mason_Template_SlidesMania</vt:lpstr>
      <vt:lpstr>102_Mason_Template_SlidesMania</vt:lpstr>
      <vt:lpstr>Адаптация и интеграция мигрантов  – ключевая цель работы с мигрантами</vt:lpstr>
      <vt:lpstr>Адаптация и интеграция мигрантов – ключевая цель работы с мигрантами</vt:lpstr>
      <vt:lpstr>1. Адаптация мигрантов: специфика и этапы </vt:lpstr>
      <vt:lpstr>Адаптация ≠ интеграция</vt:lpstr>
      <vt:lpstr>Адаптация</vt:lpstr>
      <vt:lpstr>Презентация PowerPoint</vt:lpstr>
      <vt:lpstr>Этапы адаптации мигрантов</vt:lpstr>
      <vt:lpstr>2. Как мигранты адаптируются и почему? </vt:lpstr>
      <vt:lpstr>2. Как мигранты адаптируются и почему?  Как? – адаптивные стратегии Почему? – факторы адаптации </vt:lpstr>
      <vt:lpstr>Как мигранты адаптируются, и какие у них могут быть адаптивные стратегии?</vt:lpstr>
      <vt:lpstr>Адаптивные стратегии мигрантов</vt:lpstr>
      <vt:lpstr>Как мигранты адаптируются, и какие у них могут быть адаптивные стратегии?</vt:lpstr>
      <vt:lpstr>Презентация PowerPoint</vt:lpstr>
      <vt:lpstr>Презентация PowerPoint</vt:lpstr>
      <vt:lpstr>Презентация PowerPoint</vt:lpstr>
      <vt:lpstr>Диссертация на соискание ученой степени кандидата социологических наук «Социальная дифференциация адаптивных стратегий иностранных мигрантов»</vt:lpstr>
      <vt:lpstr>Трехмерная модель адаптивных стратегий мигрантов</vt:lpstr>
      <vt:lpstr>Трехмерная модель адаптивных стратегий мигрантов</vt:lpstr>
      <vt:lpstr>2. Как мигранты адаптируются и почему?  Как? – адаптивные стратегии Почему? – факторы адаптации </vt:lpstr>
      <vt:lpstr>Почему мигранты выбирают те или иные стратегии? Какие факторы определяют характер адаптации?</vt:lpstr>
      <vt:lpstr>Презентация PowerPoint</vt:lpstr>
      <vt:lpstr>3. Как выстроить работу с молодыми мигрантами? </vt:lpstr>
      <vt:lpstr>Основы работы с мигрантами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cp:lastModifiedBy>Сылдысмаа Сарыглар</cp:lastModifiedBy>
  <cp:revision>40</cp:revision>
  <dcterms:modified xsi:type="dcterms:W3CDTF">2023-03-20T03:02:58Z</dcterms:modified>
</cp:coreProperties>
</file>