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handoutMasterIdLst>
    <p:handoutMasterId r:id="rId31"/>
  </p:handoutMasterIdLst>
  <p:sldIdLst>
    <p:sldId id="256" r:id="rId2"/>
    <p:sldId id="342" r:id="rId3"/>
    <p:sldId id="263" r:id="rId4"/>
    <p:sldId id="326" r:id="rId5"/>
    <p:sldId id="305" r:id="rId6"/>
    <p:sldId id="319" r:id="rId7"/>
    <p:sldId id="320" r:id="rId8"/>
    <p:sldId id="321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6" r:id="rId17"/>
    <p:sldId id="338" r:id="rId18"/>
    <p:sldId id="339" r:id="rId19"/>
    <p:sldId id="340" r:id="rId20"/>
    <p:sldId id="341" r:id="rId21"/>
    <p:sldId id="354" r:id="rId22"/>
    <p:sldId id="352" r:id="rId23"/>
    <p:sldId id="356" r:id="rId24"/>
    <p:sldId id="357" r:id="rId25"/>
    <p:sldId id="358" r:id="rId26"/>
    <p:sldId id="359" r:id="rId27"/>
    <p:sldId id="360" r:id="rId28"/>
    <p:sldId id="361" r:id="rId29"/>
    <p:sldId id="362" r:id="rId30"/>
  </p:sldIdLst>
  <p:sldSz cx="9144000" cy="6858000" type="screen4x3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2" autoAdjust="0"/>
  </p:normalViewPr>
  <p:slideViewPr>
    <p:cSldViewPr showGuides="1"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434" cy="33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745" y="0"/>
            <a:ext cx="4309434" cy="33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183EF-3ADB-46A0-BF94-1B5E9FB8A15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22188"/>
            <a:ext cx="4309434" cy="337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745" y="6422188"/>
            <a:ext cx="4309434" cy="337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5551F-C742-4370-A472-9446D4B28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292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8311-4C36-4FD8-9650-63020D02424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1306AE-3330-47E4-AB3E-5BA9D7549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8311-4C36-4FD8-9650-63020D02424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06AE-3330-47E4-AB3E-5BA9D7549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8311-4C36-4FD8-9650-63020D02424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06AE-3330-47E4-AB3E-5BA9D7549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8311-4C36-4FD8-9650-63020D02424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1306AE-3330-47E4-AB3E-5BA9D7549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8311-4C36-4FD8-9650-63020D02424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06AE-3330-47E4-AB3E-5BA9D7549F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8311-4C36-4FD8-9650-63020D02424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06AE-3330-47E4-AB3E-5BA9D7549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8311-4C36-4FD8-9650-63020D02424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B1306AE-3330-47E4-AB3E-5BA9D7549F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8311-4C36-4FD8-9650-63020D02424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06AE-3330-47E4-AB3E-5BA9D7549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8311-4C36-4FD8-9650-63020D02424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06AE-3330-47E4-AB3E-5BA9D7549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8311-4C36-4FD8-9650-63020D02424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06AE-3330-47E4-AB3E-5BA9D7549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8311-4C36-4FD8-9650-63020D02424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06AE-3330-47E4-AB3E-5BA9D7549F8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7C8311-4C36-4FD8-9650-63020D02424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1306AE-3330-47E4-AB3E-5BA9D7549F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28092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Стратегии </a:t>
            </a:r>
            <a:r>
              <a:rPr lang="ru-RU" dirty="0" err="1">
                <a:effectLst/>
              </a:rPr>
              <a:t>совладания</a:t>
            </a:r>
            <a:r>
              <a:rPr lang="ru-RU" dirty="0">
                <a:effectLst/>
              </a:rPr>
              <a:t> студентов-мигрантов в трудной жизненной ситуации: пути </a:t>
            </a:r>
            <a:r>
              <a:rPr lang="ru-RU" dirty="0" smtClean="0">
                <a:effectLst/>
              </a:rPr>
              <a:t>поддержки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221088"/>
            <a:ext cx="8443664" cy="1371600"/>
          </a:xfrm>
        </p:spPr>
        <p:txBody>
          <a:bodyPr>
            <a:noAutofit/>
          </a:bodyPr>
          <a:lstStyle/>
          <a:p>
            <a:pPr algn="r"/>
            <a:r>
              <a:rPr lang="ru-RU" sz="2800" dirty="0" err="1" smtClean="0"/>
              <a:t>к.психол.н</a:t>
            </a:r>
            <a:r>
              <a:rPr lang="ru-RU" sz="2800" dirty="0" smtClean="0"/>
              <a:t>., доцент, </a:t>
            </a:r>
          </a:p>
          <a:p>
            <a:pPr algn="r"/>
            <a:r>
              <a:rPr lang="ru-RU" sz="2800" dirty="0" smtClean="0"/>
              <a:t>кафедра клинической психологии</a:t>
            </a:r>
          </a:p>
          <a:p>
            <a:pPr algn="r"/>
            <a:r>
              <a:rPr lang="ru-RU" sz="2800" dirty="0" smtClean="0"/>
              <a:t>Трофимова Юлия Владимировна </a:t>
            </a:r>
          </a:p>
        </p:txBody>
      </p:sp>
    </p:spTree>
    <p:extLst>
      <p:ext uri="{BB962C8B-B14F-4D97-AF65-F5344CB8AC3E}">
        <p14:creationId xmlns:p14="http://schemas.microsoft.com/office/powerpoint/2010/main" val="1050435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Поведенческие  формы </a:t>
            </a:r>
            <a:br>
              <a:rPr lang="ru-RU" sz="3600" dirty="0" smtClean="0"/>
            </a:br>
            <a:r>
              <a:rPr lang="ru-RU" sz="3600" dirty="0" smtClean="0"/>
              <a:t>проявления стресса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53285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dirty="0" smtClean="0"/>
              <a:t>Нарушения </a:t>
            </a:r>
            <a:r>
              <a:rPr lang="ru-RU" sz="3200" dirty="0"/>
              <a:t>режима </a:t>
            </a:r>
            <a:r>
              <a:rPr lang="ru-RU" sz="3200" dirty="0" smtClean="0"/>
              <a:t>дня:</a:t>
            </a:r>
          </a:p>
          <a:p>
            <a:r>
              <a:rPr lang="ru-RU" sz="3200" dirty="0" smtClean="0"/>
              <a:t>сокращение </a:t>
            </a:r>
            <a:r>
              <a:rPr lang="ru-RU" sz="3200" dirty="0"/>
              <a:t>сна, </a:t>
            </a:r>
            <a:endParaRPr lang="ru-RU" sz="3200" dirty="0" smtClean="0"/>
          </a:p>
          <a:p>
            <a:r>
              <a:rPr lang="ru-RU" sz="3200" dirty="0" smtClean="0"/>
              <a:t>смещение рабочих циклов </a:t>
            </a:r>
            <a:r>
              <a:rPr lang="ru-RU" sz="3200" dirty="0"/>
              <a:t>на ночное время, </a:t>
            </a:r>
            <a:endParaRPr lang="ru-RU" sz="3200" dirty="0" smtClean="0"/>
          </a:p>
          <a:p>
            <a:r>
              <a:rPr lang="ru-RU" sz="3200" dirty="0" smtClean="0"/>
              <a:t>отказ </a:t>
            </a:r>
            <a:r>
              <a:rPr lang="ru-RU" sz="3200" dirty="0"/>
              <a:t>от полезных привычек и </a:t>
            </a:r>
            <a:r>
              <a:rPr lang="ru-RU" sz="3200" dirty="0" smtClean="0"/>
              <a:t>замена </a:t>
            </a:r>
            <a:r>
              <a:rPr lang="ru-RU" sz="3200" dirty="0"/>
              <a:t>их на неадекватные </a:t>
            </a:r>
            <a:r>
              <a:rPr lang="ru-RU" sz="3200" dirty="0" smtClean="0"/>
              <a:t>способы компенсации </a:t>
            </a:r>
            <a:r>
              <a:rPr lang="ru-RU" sz="3200" dirty="0"/>
              <a:t>стресса.</a:t>
            </a:r>
          </a:p>
        </p:txBody>
      </p:sp>
    </p:spTree>
    <p:extLst>
      <p:ext uri="{BB962C8B-B14F-4D97-AF65-F5344CB8AC3E}">
        <p14:creationId xmlns:p14="http://schemas.microsoft.com/office/powerpoint/2010/main" val="28009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Поведенческие  формы </a:t>
            </a:r>
            <a:br>
              <a:rPr lang="ru-RU" sz="3600" dirty="0" smtClean="0"/>
            </a:br>
            <a:r>
              <a:rPr lang="ru-RU" sz="3600" dirty="0" smtClean="0"/>
              <a:t>проявления стресса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1845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dirty="0" smtClean="0"/>
              <a:t>Профессиональные нарушения:</a:t>
            </a:r>
          </a:p>
          <a:p>
            <a:pPr algn="just"/>
            <a:r>
              <a:rPr lang="ru-RU" sz="3200" dirty="0" smtClean="0"/>
              <a:t>увеличение </a:t>
            </a:r>
            <a:r>
              <a:rPr lang="ru-RU" sz="3200" dirty="0"/>
              <a:t>числа ошибок </a:t>
            </a:r>
            <a:r>
              <a:rPr lang="ru-RU" sz="3200" dirty="0" smtClean="0"/>
              <a:t>при выполнении </a:t>
            </a:r>
            <a:r>
              <a:rPr lang="ru-RU" sz="3200" dirty="0"/>
              <a:t>привычных действий на работе</a:t>
            </a:r>
            <a:r>
              <a:rPr lang="ru-RU" sz="3200" dirty="0" smtClean="0"/>
              <a:t>,</a:t>
            </a:r>
          </a:p>
          <a:p>
            <a:pPr algn="just"/>
            <a:r>
              <a:rPr lang="ru-RU" sz="3200" dirty="0" smtClean="0"/>
              <a:t> хроническая нехватка </a:t>
            </a:r>
            <a:r>
              <a:rPr lang="ru-RU" sz="3200" dirty="0"/>
              <a:t>времени, </a:t>
            </a:r>
            <a:endParaRPr lang="ru-RU" sz="3200" dirty="0" smtClean="0"/>
          </a:p>
          <a:p>
            <a:pPr algn="just"/>
            <a:r>
              <a:rPr lang="ru-RU" sz="3200" dirty="0" smtClean="0"/>
              <a:t>низкая продуктивности профессиональной деятельности,</a:t>
            </a:r>
          </a:p>
          <a:p>
            <a:pPr algn="just"/>
            <a:r>
              <a:rPr lang="ru-RU" sz="3200" dirty="0" smtClean="0"/>
              <a:t>ухудшается </a:t>
            </a:r>
            <a:r>
              <a:rPr lang="ru-RU" sz="3200" dirty="0"/>
              <a:t>согласованность движений, их точность, </a:t>
            </a:r>
            <a:r>
              <a:rPr lang="ru-RU" sz="3200" dirty="0" smtClean="0"/>
              <a:t>соразмерность требуемых </a:t>
            </a:r>
            <a:r>
              <a:rPr lang="ru-RU" sz="3200" dirty="0"/>
              <a:t>усилий</a:t>
            </a:r>
          </a:p>
        </p:txBody>
      </p:sp>
    </p:spTree>
    <p:extLst>
      <p:ext uri="{BB962C8B-B14F-4D97-AF65-F5344CB8AC3E}">
        <p14:creationId xmlns:p14="http://schemas.microsoft.com/office/powerpoint/2010/main" val="27342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Поведенческие  формы </a:t>
            </a:r>
            <a:br>
              <a:rPr lang="ru-RU" sz="3600" dirty="0" smtClean="0"/>
            </a:br>
            <a:r>
              <a:rPr lang="ru-RU" sz="3600" dirty="0" smtClean="0"/>
              <a:t>проявления стресса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352928" cy="525658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3200" dirty="0" smtClean="0"/>
              <a:t>Нарушения </a:t>
            </a:r>
            <a:r>
              <a:rPr lang="ru-RU" sz="3200" dirty="0"/>
              <a:t>социально-ролевых </a:t>
            </a:r>
            <a:r>
              <a:rPr lang="ru-RU" sz="3200" dirty="0" smtClean="0"/>
              <a:t>функций:</a:t>
            </a:r>
          </a:p>
          <a:p>
            <a:pPr algn="just"/>
            <a:r>
              <a:rPr lang="ru-RU" sz="3200" dirty="0" smtClean="0"/>
              <a:t>уменьшение времени</a:t>
            </a:r>
            <a:r>
              <a:rPr lang="ru-RU" sz="3200" dirty="0"/>
              <a:t>, которое уделяется на общение с близкими и друзьями, </a:t>
            </a:r>
            <a:endParaRPr lang="ru-RU" sz="3200" dirty="0" smtClean="0"/>
          </a:p>
          <a:p>
            <a:pPr algn="just"/>
            <a:r>
              <a:rPr lang="ru-RU" sz="3200" dirty="0" smtClean="0"/>
              <a:t>повышении </a:t>
            </a:r>
            <a:r>
              <a:rPr lang="ru-RU" sz="3200" dirty="0"/>
              <a:t>конфликтности,</a:t>
            </a:r>
          </a:p>
          <a:p>
            <a:pPr algn="just"/>
            <a:r>
              <a:rPr lang="ru-RU" sz="3200" dirty="0"/>
              <a:t>снижении </a:t>
            </a:r>
            <a:r>
              <a:rPr lang="ru-RU" sz="3200" dirty="0" err="1"/>
              <a:t>сензитивности</a:t>
            </a:r>
            <a:r>
              <a:rPr lang="ru-RU" sz="3200" dirty="0"/>
              <a:t> во время общения, </a:t>
            </a:r>
            <a:endParaRPr lang="ru-RU" sz="3200" dirty="0" smtClean="0"/>
          </a:p>
          <a:p>
            <a:pPr algn="just"/>
            <a:r>
              <a:rPr lang="ru-RU" sz="3200" dirty="0" smtClean="0"/>
              <a:t>появлении </a:t>
            </a:r>
            <a:r>
              <a:rPr lang="ru-RU" sz="3200" dirty="0"/>
              <a:t>различных </a:t>
            </a:r>
            <a:r>
              <a:rPr lang="ru-RU" sz="3200" dirty="0" smtClean="0"/>
              <a:t>признаков антисоциального поведения,</a:t>
            </a:r>
          </a:p>
          <a:p>
            <a:pPr algn="just"/>
            <a:r>
              <a:rPr lang="ru-RU" sz="3200" dirty="0" smtClean="0"/>
              <a:t>уменьшение учета социальных норм </a:t>
            </a:r>
            <a:r>
              <a:rPr lang="ru-RU" sz="3200" dirty="0"/>
              <a:t>и </a:t>
            </a:r>
            <a:r>
              <a:rPr lang="ru-RU" sz="3200" dirty="0" smtClean="0"/>
              <a:t>стандартов.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58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Интеллектуальные формы </a:t>
            </a:r>
            <a:br>
              <a:rPr lang="ru-RU" sz="3600" dirty="0" smtClean="0"/>
            </a:br>
            <a:r>
              <a:rPr lang="ru-RU" sz="3600" dirty="0" smtClean="0"/>
              <a:t>проявления стресса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80920" cy="504056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Нарушение показателей внимания</a:t>
            </a:r>
          </a:p>
          <a:p>
            <a:pPr algn="just"/>
            <a:r>
              <a:rPr lang="ru-RU" sz="3200" dirty="0" smtClean="0"/>
              <a:t>Нарушение функций памяти (емкость оперативной памяти и воспроизведения)</a:t>
            </a:r>
            <a:endParaRPr lang="ru-RU" sz="3200" dirty="0"/>
          </a:p>
          <a:p>
            <a:pPr algn="just"/>
            <a:r>
              <a:rPr lang="ru-RU" sz="3200" dirty="0" smtClean="0"/>
              <a:t>Нарушение мыслительных процессов (домината правого «эмоционального» полушария ГМ)</a:t>
            </a:r>
          </a:p>
        </p:txBody>
      </p:sp>
    </p:spTree>
    <p:extLst>
      <p:ext uri="{BB962C8B-B14F-4D97-AF65-F5344CB8AC3E}">
        <p14:creationId xmlns:p14="http://schemas.microsoft.com/office/powerpoint/2010/main" val="24678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940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Физиологические формы </a:t>
            </a:r>
            <a:br>
              <a:rPr lang="ru-RU" sz="3600" dirty="0" smtClean="0"/>
            </a:br>
            <a:r>
              <a:rPr lang="ru-RU" sz="3600" dirty="0" smtClean="0"/>
              <a:t>проявления стресса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24936" cy="5184576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Пищеварительная система</a:t>
            </a:r>
          </a:p>
          <a:p>
            <a:r>
              <a:rPr lang="ru-RU" sz="3200" dirty="0"/>
              <a:t>Сердечно-сосудистая </a:t>
            </a:r>
            <a:r>
              <a:rPr lang="ru-RU" sz="3200" dirty="0" smtClean="0"/>
              <a:t>система</a:t>
            </a:r>
            <a:endParaRPr lang="ru-RU" sz="3200" dirty="0"/>
          </a:p>
          <a:p>
            <a:r>
              <a:rPr lang="ru-RU" sz="3200" dirty="0" smtClean="0"/>
              <a:t>Дыхательная система</a:t>
            </a:r>
          </a:p>
          <a:p>
            <a:endParaRPr lang="ru-RU" sz="3200" dirty="0"/>
          </a:p>
          <a:p>
            <a:pPr marL="114300" indent="0">
              <a:buNone/>
            </a:pPr>
            <a:r>
              <a:rPr lang="ru-RU" sz="3200" dirty="0" smtClean="0"/>
              <a:t>Признаки:</a:t>
            </a:r>
          </a:p>
          <a:p>
            <a:r>
              <a:rPr lang="ru-RU" sz="3200" dirty="0" smtClean="0"/>
              <a:t>Субъективно определяемые изменения</a:t>
            </a:r>
          </a:p>
          <a:p>
            <a:r>
              <a:rPr lang="ru-RU" sz="3200" dirty="0" smtClean="0"/>
              <a:t>Объективно </a:t>
            </a:r>
            <a:r>
              <a:rPr lang="ru-RU" sz="3200" dirty="0"/>
              <a:t>определяемые </a:t>
            </a:r>
            <a:r>
              <a:rPr lang="ru-RU" sz="3200" dirty="0" smtClean="0"/>
              <a:t>изменения в отдельных системах органов</a:t>
            </a:r>
          </a:p>
          <a:p>
            <a:r>
              <a:rPr lang="ru-RU" sz="3200" dirty="0" smtClean="0"/>
              <a:t>Нарушение комплексных физиологических функций</a:t>
            </a:r>
          </a:p>
        </p:txBody>
      </p:sp>
    </p:spTree>
    <p:extLst>
      <p:ext uri="{BB962C8B-B14F-4D97-AF65-F5344CB8AC3E}">
        <p14:creationId xmlns:p14="http://schemas.microsoft.com/office/powerpoint/2010/main" val="41281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940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Эмоциональные формы </a:t>
            </a:r>
            <a:br>
              <a:rPr lang="ru-RU" sz="3600" dirty="0" smtClean="0"/>
            </a:br>
            <a:r>
              <a:rPr lang="ru-RU" sz="3600" dirty="0" smtClean="0"/>
              <a:t>проявления стресса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1845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Изменение общего эмоционального фона</a:t>
            </a:r>
          </a:p>
          <a:p>
            <a:r>
              <a:rPr lang="ru-RU" sz="3200" dirty="0" smtClean="0"/>
              <a:t>Выраженные негативные эмоции</a:t>
            </a:r>
          </a:p>
          <a:p>
            <a:r>
              <a:rPr lang="ru-RU" sz="3200" dirty="0" smtClean="0"/>
              <a:t>Изменения в характере</a:t>
            </a:r>
          </a:p>
          <a:p>
            <a:r>
              <a:rPr lang="ru-RU" sz="3200" dirty="0" smtClean="0"/>
              <a:t>Возникновение невротических состояний</a:t>
            </a:r>
          </a:p>
        </p:txBody>
      </p:sp>
    </p:spTree>
    <p:extLst>
      <p:ext uri="{BB962C8B-B14F-4D97-AF65-F5344CB8AC3E}">
        <p14:creationId xmlns:p14="http://schemas.microsoft.com/office/powerpoint/2010/main" val="14324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Копинг-поведение, </a:t>
            </a:r>
            <a:r>
              <a:rPr lang="ru-RU" dirty="0" err="1" smtClean="0"/>
              <a:t>совладание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— </a:t>
            </a:r>
            <a:r>
              <a:rPr lang="ru-RU" dirty="0"/>
              <a:t>форма поведения, отражающая </a:t>
            </a:r>
            <a:r>
              <a:rPr lang="ru-RU" dirty="0" smtClean="0"/>
              <a:t>готовность индивида </a:t>
            </a:r>
            <a:r>
              <a:rPr lang="ru-RU" dirty="0"/>
              <a:t>решать жизненные проблемы.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9974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стратегии </a:t>
            </a:r>
            <a:r>
              <a:rPr lang="ru-RU" dirty="0"/>
              <a:t>преодоления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стрессовых </a:t>
            </a:r>
            <a:r>
              <a:rPr lang="ru-RU" dirty="0"/>
              <a:t>ситуаций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Когнитивная </a:t>
            </a:r>
            <a:r>
              <a:rPr lang="ru-RU" dirty="0"/>
              <a:t>(замена разрушительных (деструктивных) мыслей</a:t>
            </a:r>
            <a:r>
              <a:rPr lang="ru-RU" dirty="0" smtClean="0"/>
              <a:t>, убеждений </a:t>
            </a:r>
            <a:r>
              <a:rPr lang="ru-RU" dirty="0"/>
              <a:t>на конструктивные, позитивные). </a:t>
            </a:r>
          </a:p>
          <a:p>
            <a:pPr marL="0" indent="0" algn="just">
              <a:buNone/>
            </a:pPr>
            <a:r>
              <a:rPr lang="ru-RU" dirty="0" smtClean="0"/>
              <a:t>Используются методы «принятия» и «переосмысление ситуации», тренинг социальной компетентности, тренинг самоутверждения или коммуникативный тренинг.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414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6064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стратегии преодоления </a:t>
            </a:r>
            <a:br>
              <a:rPr lang="ru-RU" dirty="0"/>
            </a:br>
            <a:r>
              <a:rPr lang="ru-RU" dirty="0"/>
              <a:t>стрессовых ситуаций: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Поведенческая (приобретение опыта, умений и навыков, </a:t>
            </a:r>
            <a:r>
              <a:rPr lang="ru-RU" dirty="0" smtClean="0"/>
              <a:t>способствующих преодолению </a:t>
            </a:r>
            <a:r>
              <a:rPr lang="ru-RU" dirty="0"/>
              <a:t>конкретных стрессовых ситуаций). </a:t>
            </a:r>
          </a:p>
          <a:p>
            <a:pPr marL="0" indent="0" algn="just">
              <a:buNone/>
            </a:pPr>
            <a:r>
              <a:rPr lang="ru-RU" dirty="0" smtClean="0"/>
              <a:t>Методы: «прямое действие» - ряд шагов по активному принципиальному разрешению стрессовой ситуации, «отвлечение» от проблемы путем переключения внимания и интересов на другую деятельность.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320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стратегии преодоления </a:t>
            </a:r>
            <a:br>
              <a:rPr lang="ru-RU" dirty="0"/>
            </a:br>
            <a:r>
              <a:rPr lang="ru-RU" dirty="0"/>
              <a:t>стрессовых ситуаций: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Эмоциональная (замена отрицательных переживаний на нейтральные </a:t>
            </a:r>
            <a:r>
              <a:rPr lang="ru-RU" dirty="0" smtClean="0"/>
              <a:t>или положительные</a:t>
            </a:r>
            <a:r>
              <a:rPr lang="ru-RU" dirty="0"/>
              <a:t>). </a:t>
            </a:r>
          </a:p>
          <a:p>
            <a:pPr marL="0" indent="0" algn="just">
              <a:buNone/>
            </a:pPr>
            <a:r>
              <a:rPr lang="ru-RU" dirty="0" smtClean="0"/>
              <a:t>Методы «катарсис» - разрядка переживаний путем их свободного </a:t>
            </a:r>
            <a:r>
              <a:rPr lang="ru-RU" dirty="0" err="1" smtClean="0"/>
              <a:t>отреагирования</a:t>
            </a:r>
            <a:r>
              <a:rPr lang="ru-RU" dirty="0" smtClean="0"/>
              <a:t>, «обращение за социальной поддержкой».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71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/>
              <a:t>фазы в процессе перехода мигранта из одной культуры в другую </a:t>
            </a:r>
            <a:r>
              <a:rPr lang="ru-RU" dirty="0" smtClean="0"/>
              <a:t>(М.А. </a:t>
            </a:r>
            <a:r>
              <a:rPr lang="ru-RU" dirty="0" err="1" smtClean="0"/>
              <a:t>Варданян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12088" cy="547260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Первая фаза </a:t>
            </a:r>
            <a:r>
              <a:rPr lang="ru-RU" dirty="0" smtClean="0"/>
              <a:t>– </a:t>
            </a:r>
            <a:r>
              <a:rPr lang="ru-RU" dirty="0"/>
              <a:t>вступление в новую культурную среду и возникновение конфликта ожиданий. </a:t>
            </a:r>
            <a:endParaRPr lang="ru-RU" dirty="0" smtClean="0"/>
          </a:p>
          <a:p>
            <a:pPr algn="just"/>
            <a:r>
              <a:rPr lang="ru-RU" dirty="0" smtClean="0"/>
              <a:t>Вторая фаза – восприятие чужой этнической картины мира и возникновение стресса аккультурации. </a:t>
            </a:r>
          </a:p>
          <a:p>
            <a:pPr algn="just"/>
            <a:r>
              <a:rPr lang="ru-RU" dirty="0" smtClean="0"/>
              <a:t>Третья </a:t>
            </a:r>
            <a:r>
              <a:rPr lang="ru-RU" dirty="0"/>
              <a:t>фаза – апробация чужой этнической картины мира в новой реальности жизни мигранта. </a:t>
            </a:r>
            <a:endParaRPr lang="ru-RU" dirty="0" smtClean="0"/>
          </a:p>
          <a:p>
            <a:pPr algn="just"/>
            <a:r>
              <a:rPr lang="ru-RU" dirty="0"/>
              <a:t>Четвертая фаза – </a:t>
            </a:r>
            <a:r>
              <a:rPr lang="ru-RU" dirty="0" err="1"/>
              <a:t>интериоризация</a:t>
            </a:r>
            <a:r>
              <a:rPr lang="ru-RU" dirty="0"/>
              <a:t> чужой этнической картины мира. </a:t>
            </a:r>
          </a:p>
          <a:p>
            <a:pPr algn="just"/>
            <a:r>
              <a:rPr lang="ru-RU" dirty="0"/>
              <a:t>Пятая фаза – встраивание образа себя в другую этническую картину мира. </a:t>
            </a:r>
          </a:p>
          <a:p>
            <a:pPr algn="just"/>
            <a:r>
              <a:rPr lang="ru-RU" dirty="0"/>
              <a:t>Шестая фаза (неразрывна с предыдущей) – ассимиляция – аккультурация.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963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стратегии преодоления </a:t>
            </a:r>
            <a:br>
              <a:rPr lang="ru-RU" dirty="0"/>
            </a:br>
            <a:r>
              <a:rPr lang="ru-RU" dirty="0"/>
              <a:t>стрессовых ситуаций: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Физиологическая (нормализация, стабилизация </a:t>
            </a:r>
            <a:r>
              <a:rPr lang="ru-RU" dirty="0" smtClean="0"/>
              <a:t>физиологических функций</a:t>
            </a:r>
            <a:r>
              <a:rPr lang="ru-RU" dirty="0"/>
              <a:t>, улучшение состояния здоровья).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Методы</a:t>
            </a:r>
            <a:r>
              <a:rPr lang="ru-RU" dirty="0"/>
              <a:t>: «релаксация</a:t>
            </a:r>
            <a:r>
              <a:rPr lang="ru-RU" dirty="0" smtClean="0"/>
              <a:t>», «</a:t>
            </a:r>
            <a:r>
              <a:rPr lang="ru-RU" dirty="0"/>
              <a:t>медитация», «физические упражнения», «диеты», «</a:t>
            </a:r>
            <a:r>
              <a:rPr lang="ru-RU" dirty="0" smtClean="0"/>
              <a:t>фармакологическая коррекция </a:t>
            </a:r>
            <a:r>
              <a:rPr lang="ru-RU" dirty="0"/>
              <a:t>стресса».</a:t>
            </a:r>
          </a:p>
        </p:txBody>
      </p:sp>
    </p:spTree>
    <p:extLst>
      <p:ext uri="{BB962C8B-B14F-4D97-AF65-F5344CB8AC3E}">
        <p14:creationId xmlns:p14="http://schemas.microsoft.com/office/powerpoint/2010/main" val="1886357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Конфронтация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40080" cy="532859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Положительные </a:t>
            </a:r>
            <a:r>
              <a:rPr lang="ru-RU" b="1" dirty="0"/>
              <a:t>стороны:</a:t>
            </a:r>
            <a:r>
              <a:rPr lang="ru-RU" dirty="0"/>
              <a:t> возможность активного противостояния трудностям и </a:t>
            </a:r>
            <a:r>
              <a:rPr lang="ru-RU" dirty="0" err="1"/>
              <a:t>стрессогенному</a:t>
            </a:r>
            <a:r>
              <a:rPr lang="ru-RU" dirty="0"/>
              <a:t> воздействию. </a:t>
            </a:r>
          </a:p>
          <a:p>
            <a:pPr algn="just"/>
            <a:r>
              <a:rPr lang="ru-RU" b="1" dirty="0"/>
              <a:t> Отрицательные стороны:</a:t>
            </a:r>
            <a:r>
              <a:rPr lang="ru-RU" dirty="0"/>
              <a:t> недостаточная целенаправленность и рациональная обоснованность поведения в проблемной ситуации.  </a:t>
            </a:r>
          </a:p>
        </p:txBody>
      </p:sp>
    </p:spTree>
    <p:extLst>
      <p:ext uri="{BB962C8B-B14F-4D97-AF65-F5344CB8AC3E}">
        <p14:creationId xmlns:p14="http://schemas.microsoft.com/office/powerpoint/2010/main" val="1305513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>
            <a:normAutofit/>
          </a:bodyPr>
          <a:lstStyle/>
          <a:p>
            <a:r>
              <a:rPr lang="ru-RU" b="1" dirty="0" smtClean="0"/>
              <a:t>Самоконтроль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40080" cy="525658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Положительные </a:t>
            </a:r>
            <a:r>
              <a:rPr lang="ru-RU" b="1" dirty="0"/>
              <a:t>стороны:</a:t>
            </a:r>
            <a:r>
              <a:rPr lang="ru-RU" dirty="0"/>
              <a:t> возможность избегания </a:t>
            </a:r>
            <a:r>
              <a:rPr lang="ru-RU" dirty="0" err="1"/>
              <a:t>эмоциогенных</a:t>
            </a:r>
            <a:r>
              <a:rPr lang="ru-RU" dirty="0"/>
              <a:t> импульсивных поступков, преобладание рационального подхода к проблемным ситуациям.</a:t>
            </a:r>
          </a:p>
          <a:p>
            <a:pPr algn="just"/>
            <a:r>
              <a:rPr lang="ru-RU" b="1" dirty="0" smtClean="0"/>
              <a:t>Отрицательные </a:t>
            </a:r>
            <a:r>
              <a:rPr lang="ru-RU" b="1" dirty="0"/>
              <a:t>стороны: </a:t>
            </a:r>
            <a:r>
              <a:rPr lang="ru-RU" dirty="0"/>
              <a:t>трудности выражения переживаний, потребностей и побуждений в связи с проблемной ситуацией, </a:t>
            </a:r>
            <a:r>
              <a:rPr lang="ru-RU" dirty="0" err="1"/>
              <a:t>сверхконтроль</a:t>
            </a:r>
            <a:r>
              <a:rPr lang="ru-RU" dirty="0"/>
              <a:t> поведения. </a:t>
            </a:r>
          </a:p>
        </p:txBody>
      </p:sp>
    </p:spTree>
    <p:extLst>
      <p:ext uri="{BB962C8B-B14F-4D97-AF65-F5344CB8AC3E}">
        <p14:creationId xmlns:p14="http://schemas.microsoft.com/office/powerpoint/2010/main" val="1449231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Дистанцирование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40080" cy="481136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 </a:t>
            </a:r>
            <a:r>
              <a:rPr lang="ru-RU" b="1" dirty="0"/>
              <a:t>Положительные стороны:</a:t>
            </a:r>
            <a:r>
              <a:rPr lang="ru-RU" dirty="0"/>
              <a:t> возможность снижения субъективной значимости трудноразрешимых ситуаций и предотвращения интенсивных эмоциональных реакций на фрустрацию. </a:t>
            </a:r>
          </a:p>
          <a:p>
            <a:pPr algn="just"/>
            <a:r>
              <a:rPr lang="ru-RU" b="1" dirty="0"/>
              <a:t> Отрицательные стороны:</a:t>
            </a:r>
            <a:r>
              <a:rPr lang="ru-RU" dirty="0"/>
              <a:t> вероятность обесценивания собственных переживаний, недооценка значимости и возможностей действенного преодоления проблемных ситуаций. </a:t>
            </a:r>
          </a:p>
        </p:txBody>
      </p:sp>
    </p:spTree>
    <p:extLst>
      <p:ext uri="{BB962C8B-B14F-4D97-AF65-F5344CB8AC3E}">
        <p14:creationId xmlns:p14="http://schemas.microsoft.com/office/powerpoint/2010/main" val="1305513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92088"/>
          </a:xfrm>
        </p:spPr>
        <p:txBody>
          <a:bodyPr>
            <a:normAutofit/>
          </a:bodyPr>
          <a:lstStyle/>
          <a:p>
            <a:r>
              <a:rPr lang="ru-RU" b="1" dirty="0"/>
              <a:t>Поиск социальной поддержки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40080" cy="532859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Положительные </a:t>
            </a:r>
            <a:r>
              <a:rPr lang="ru-RU" b="1" dirty="0"/>
              <a:t>стороны:</a:t>
            </a:r>
            <a:r>
              <a:rPr lang="ru-RU" dirty="0"/>
              <a:t> возможность использования внешних ресурсов для разрешения проблемной ситуации.</a:t>
            </a:r>
          </a:p>
          <a:p>
            <a:pPr algn="just"/>
            <a:r>
              <a:rPr lang="ru-RU" b="1" dirty="0"/>
              <a:t> Отрицательные стороны:</a:t>
            </a:r>
            <a:r>
              <a:rPr lang="ru-RU" dirty="0"/>
              <a:t> возможность формирования зависимой позиции и/или чрезмерных ожиданий по отношению к окружающим.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806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92088"/>
          </a:xfrm>
        </p:spPr>
        <p:txBody>
          <a:bodyPr>
            <a:normAutofit/>
          </a:bodyPr>
          <a:lstStyle/>
          <a:p>
            <a:r>
              <a:rPr lang="ru-RU" b="1" dirty="0"/>
              <a:t>Принятие ответственности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17600"/>
            <a:ext cx="8686800" cy="4962525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Положительные </a:t>
            </a:r>
            <a:r>
              <a:rPr lang="ru-RU" b="1" dirty="0"/>
              <a:t>стороны:</a:t>
            </a:r>
            <a:r>
              <a:rPr lang="ru-RU" dirty="0"/>
              <a:t> возможность понимания личной роли в возникновении актуальных трудностей. </a:t>
            </a:r>
          </a:p>
          <a:p>
            <a:r>
              <a:rPr lang="ru-RU" b="1" dirty="0"/>
              <a:t> Отрицательные стороны:</a:t>
            </a:r>
            <a:r>
              <a:rPr lang="ru-RU" dirty="0"/>
              <a:t> возможность необоснованной самокритики и принятия чрезмерной ответственности.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091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60648"/>
            <a:ext cx="8686800" cy="838200"/>
          </a:xfrm>
        </p:spPr>
        <p:txBody>
          <a:bodyPr>
            <a:normAutofit/>
          </a:bodyPr>
          <a:lstStyle/>
          <a:p>
            <a:r>
              <a:rPr lang="ru-RU" b="1" dirty="0" smtClean="0"/>
              <a:t>Бегство-избегание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668072" cy="54006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Положительные </a:t>
            </a:r>
            <a:r>
              <a:rPr lang="ru-RU" sz="2400" b="1" dirty="0"/>
              <a:t>стороны:</a:t>
            </a:r>
            <a:r>
              <a:rPr lang="ru-RU" sz="2400" dirty="0"/>
              <a:t> возможность быстрого снижения эмоционального напряжения в ситуации стресса. </a:t>
            </a:r>
          </a:p>
          <a:p>
            <a:pPr algn="just"/>
            <a:r>
              <a:rPr lang="ru-RU" sz="2400" b="1" dirty="0"/>
              <a:t> Отрицательные стороны:</a:t>
            </a:r>
            <a:r>
              <a:rPr lang="ru-RU" sz="2400" dirty="0"/>
              <a:t> невозможность разрешения проблемы, вероятность накопления трудностей, краткосрочный эффект предпринимаемых действий по снижению эмоционального дискомфорта.  </a:t>
            </a:r>
          </a:p>
        </p:txBody>
      </p:sp>
    </p:spTree>
    <p:extLst>
      <p:ext uri="{BB962C8B-B14F-4D97-AF65-F5344CB8AC3E}">
        <p14:creationId xmlns:p14="http://schemas.microsoft.com/office/powerpoint/2010/main" val="176366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r>
              <a:rPr lang="ru-RU" b="1" dirty="0"/>
              <a:t>Планирование решения проблемы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596064" cy="547260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Положительные </a:t>
            </a:r>
            <a:r>
              <a:rPr lang="ru-RU" b="1" dirty="0"/>
              <a:t>стороны:</a:t>
            </a:r>
            <a:r>
              <a:rPr lang="ru-RU" dirty="0"/>
              <a:t> возможность целенаправленного и планомерного разрешения проблемной ситуации. </a:t>
            </a:r>
          </a:p>
          <a:p>
            <a:pPr algn="just"/>
            <a:r>
              <a:rPr lang="ru-RU" b="1" dirty="0"/>
              <a:t> Отрицательные стороны:</a:t>
            </a:r>
            <a:r>
              <a:rPr lang="ru-RU" dirty="0"/>
              <a:t> вероятность чрезмерной рациональности, недостаточной эмоциональности, интуитивности и спонтанности в поведении. </a:t>
            </a:r>
          </a:p>
        </p:txBody>
      </p:sp>
    </p:spTree>
    <p:extLst>
      <p:ext uri="{BB962C8B-B14F-4D97-AF65-F5344CB8AC3E}">
        <p14:creationId xmlns:p14="http://schemas.microsoft.com/office/powerpoint/2010/main" val="1781741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60648"/>
            <a:ext cx="8686800" cy="838200"/>
          </a:xfrm>
        </p:spPr>
        <p:txBody>
          <a:bodyPr>
            <a:normAutofit/>
          </a:bodyPr>
          <a:lstStyle/>
          <a:p>
            <a:r>
              <a:rPr lang="ru-RU" b="1" dirty="0"/>
              <a:t>Положительная переоценка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Стратегия предполагает </a:t>
            </a:r>
            <a:r>
              <a:rPr lang="ru-RU" dirty="0"/>
              <a:t>попытки преодоления негативных переживаний в связи с проблемой за счет ее положительного переосмысления, рассмотрения ее как стимула для личностного роста.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b="1" dirty="0"/>
          </a:p>
          <a:p>
            <a:pPr algn="just"/>
            <a:r>
              <a:rPr lang="ru-RU" b="1" dirty="0" smtClean="0"/>
              <a:t> </a:t>
            </a:r>
            <a:r>
              <a:rPr lang="ru-RU" b="1" dirty="0"/>
              <a:t>Положительные стороны:</a:t>
            </a:r>
            <a:r>
              <a:rPr lang="ru-RU" dirty="0"/>
              <a:t> возможность положительного переосмысления проблемной ситуации. </a:t>
            </a:r>
          </a:p>
          <a:p>
            <a:pPr algn="just"/>
            <a:r>
              <a:rPr lang="ru-RU" b="1" dirty="0"/>
              <a:t> Отрицательные стороны:</a:t>
            </a:r>
            <a:r>
              <a:rPr lang="ru-RU" dirty="0"/>
              <a:t> вероятность недооценки личностью возможностей действенного разрешения проблемной ситуации.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392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2933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/>
          <a:lstStyle/>
          <a:p>
            <a:pPr algn="r"/>
            <a:r>
              <a:rPr lang="ru-RU" dirty="0"/>
              <a:t>Г. </a:t>
            </a:r>
            <a:r>
              <a:rPr lang="ru-RU" dirty="0" err="1"/>
              <a:t>Селье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err="1"/>
              <a:t>Селье</a:t>
            </a:r>
            <a:r>
              <a:rPr lang="ru-RU" dirty="0"/>
              <a:t> выделил </a:t>
            </a:r>
            <a:r>
              <a:rPr lang="ru-RU" dirty="0" smtClean="0"/>
              <a:t>три стадии </a:t>
            </a:r>
            <a:r>
              <a:rPr lang="ru-RU" dirty="0"/>
              <a:t>этого процесса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+ стадию </a:t>
            </a:r>
            <a:r>
              <a:rPr lang="ru-RU" dirty="0" smtClean="0"/>
              <a:t>тревоги (</a:t>
            </a:r>
            <a:r>
              <a:rPr lang="ru-RU" dirty="0" err="1" smtClean="0"/>
              <a:t>аларм</a:t>
            </a:r>
            <a:r>
              <a:rPr lang="ru-RU" dirty="0" smtClean="0"/>
              <a:t>, «по пожарной тревоге»);</a:t>
            </a:r>
            <a:endParaRPr lang="ru-RU" dirty="0"/>
          </a:p>
          <a:p>
            <a:r>
              <a:rPr lang="ru-RU" dirty="0"/>
              <a:t>+ стадию резистентности (адаптации);</a:t>
            </a:r>
          </a:p>
          <a:p>
            <a:r>
              <a:rPr lang="ru-RU" dirty="0"/>
              <a:t>+ стадию </a:t>
            </a:r>
            <a:r>
              <a:rPr lang="ru-RU" dirty="0" smtClean="0"/>
              <a:t>истощения (помощь из вне (поддержка) или отстранение от стрессора).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5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6064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Особенности психологического стресса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4162"/>
            <a:ext cx="8668072" cy="4971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1) может </a:t>
            </a:r>
            <a:r>
              <a:rPr lang="ru-RU" dirty="0"/>
              <a:t>запускаться не только реально действующими, но и вероятностными событиями</a:t>
            </a:r>
            <a:r>
              <a:rPr lang="ru-RU" dirty="0" smtClean="0"/>
              <a:t>, которые </a:t>
            </a:r>
            <a:r>
              <a:rPr lang="ru-RU" dirty="0"/>
              <a:t>еще не произошли, но наступления которых субъект </a:t>
            </a:r>
            <a:r>
              <a:rPr lang="ru-RU" dirty="0" smtClean="0"/>
              <a:t>боится;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 существенное </a:t>
            </a:r>
            <a:r>
              <a:rPr lang="ru-RU" dirty="0"/>
              <a:t>значение </a:t>
            </a:r>
            <a:r>
              <a:rPr lang="ru-RU" dirty="0" smtClean="0"/>
              <a:t>оценки человеком </a:t>
            </a:r>
            <a:r>
              <a:rPr lang="ru-RU" dirty="0"/>
              <a:t>степени своего участия в активном воздействии на проблемную ситуацию </a:t>
            </a:r>
            <a:r>
              <a:rPr lang="ru-RU" dirty="0" smtClean="0"/>
              <a:t>с целью </a:t>
            </a:r>
            <a:r>
              <a:rPr lang="ru-RU" dirty="0"/>
              <a:t>ее нейтрализации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365727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Психологический стресс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4162"/>
            <a:ext cx="8812088" cy="4899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Психологический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стресс </a:t>
            </a:r>
            <a:r>
              <a:rPr lang="ru-RU" dirty="0" smtClean="0"/>
              <a:t>– и как </a:t>
            </a:r>
            <a:r>
              <a:rPr lang="ru-RU" dirty="0"/>
              <a:t>реакция, </a:t>
            </a:r>
            <a:r>
              <a:rPr lang="ru-RU" dirty="0" smtClean="0"/>
              <a:t>и </a:t>
            </a:r>
            <a:r>
              <a:rPr lang="ru-RU" dirty="0"/>
              <a:t>как процесс, в котором требования </a:t>
            </a:r>
            <a:r>
              <a:rPr lang="ru-RU" dirty="0" smtClean="0"/>
              <a:t>среды рассматриваются </a:t>
            </a:r>
            <a:r>
              <a:rPr lang="ru-RU" dirty="0"/>
              <a:t>личностью, исходя из ее ресурсов и вероятности разрешения </a:t>
            </a:r>
            <a:r>
              <a:rPr lang="ru-RU" dirty="0" smtClean="0"/>
              <a:t> возникающей проблемной </a:t>
            </a:r>
            <a:r>
              <a:rPr lang="ru-RU" dirty="0"/>
              <a:t>ситуации, что определяет индивидуальные различия в реакции на </a:t>
            </a:r>
            <a:r>
              <a:rPr lang="ru-RU" dirty="0" smtClean="0"/>
              <a:t>стрессовую ситуацию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8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/>
          <a:lstStyle/>
          <a:p>
            <a:pPr algn="r"/>
            <a:r>
              <a:rPr lang="ru-RU" dirty="0"/>
              <a:t>Г. </a:t>
            </a:r>
            <a:r>
              <a:rPr lang="ru-RU" dirty="0" err="1"/>
              <a:t>Селье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две </a:t>
            </a:r>
            <a:r>
              <a:rPr lang="ru-RU" dirty="0"/>
              <a:t>его </a:t>
            </a:r>
            <a:r>
              <a:rPr lang="ru-RU" dirty="0" smtClean="0"/>
              <a:t>формы стресса: </a:t>
            </a:r>
          </a:p>
          <a:p>
            <a:pPr marL="0" indent="0">
              <a:buNone/>
            </a:pPr>
            <a:r>
              <a:rPr lang="ru-RU" dirty="0" smtClean="0"/>
              <a:t>1. стресс </a:t>
            </a:r>
            <a:r>
              <a:rPr lang="ru-RU" dirty="0"/>
              <a:t>полезный — </a:t>
            </a:r>
            <a:r>
              <a:rPr lang="ru-RU" dirty="0" err="1"/>
              <a:t>эустресс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вредоносный </a:t>
            </a:r>
            <a:r>
              <a:rPr lang="ru-RU" dirty="0"/>
              <a:t>— </a:t>
            </a:r>
            <a:r>
              <a:rPr lang="ru-RU" dirty="0" err="1"/>
              <a:t>дистресс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77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537" y="1628800"/>
            <a:ext cx="8712926" cy="4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733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2736"/>
            <a:ext cx="8232049" cy="4752528"/>
          </a:xfrm>
        </p:spPr>
      </p:pic>
    </p:spTree>
    <p:extLst>
      <p:ext uri="{BB962C8B-B14F-4D97-AF65-F5344CB8AC3E}">
        <p14:creationId xmlns:p14="http://schemas.microsoft.com/office/powerpoint/2010/main" val="27538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Поведенческие  формы </a:t>
            </a:r>
            <a:br>
              <a:rPr lang="ru-RU" sz="3600" dirty="0" smtClean="0"/>
            </a:br>
            <a:r>
              <a:rPr lang="ru-RU" sz="3600" dirty="0" smtClean="0"/>
              <a:t>проявления стресса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064896" cy="51845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dirty="0"/>
              <a:t>Нарушения </a:t>
            </a:r>
            <a:r>
              <a:rPr lang="ru-RU" sz="3200" dirty="0" smtClean="0"/>
              <a:t>психомоторики:</a:t>
            </a:r>
          </a:p>
          <a:p>
            <a:r>
              <a:rPr lang="ru-RU" sz="3200" dirty="0" smtClean="0"/>
              <a:t>в </a:t>
            </a:r>
            <a:r>
              <a:rPr lang="ru-RU" sz="3200" dirty="0"/>
              <a:t>избыточном напряжении </a:t>
            </a:r>
            <a:r>
              <a:rPr lang="ru-RU" sz="3200" dirty="0" smtClean="0"/>
              <a:t>мышц, </a:t>
            </a:r>
          </a:p>
          <a:p>
            <a:r>
              <a:rPr lang="ru-RU" sz="3200" dirty="0" smtClean="0"/>
              <a:t>дрожании </a:t>
            </a:r>
            <a:r>
              <a:rPr lang="ru-RU" sz="3200" dirty="0"/>
              <a:t>рук; </a:t>
            </a:r>
            <a:endParaRPr lang="ru-RU" sz="3200" dirty="0" smtClean="0"/>
          </a:p>
          <a:p>
            <a:r>
              <a:rPr lang="ru-RU" sz="3200" dirty="0" smtClean="0"/>
              <a:t>изменении </a:t>
            </a:r>
            <a:r>
              <a:rPr lang="ru-RU" sz="3200" dirty="0"/>
              <a:t>ритма дыхания; </a:t>
            </a:r>
            <a:endParaRPr lang="ru-RU" sz="3200" dirty="0" smtClean="0"/>
          </a:p>
          <a:p>
            <a:r>
              <a:rPr lang="ru-RU" sz="3200" dirty="0" smtClean="0"/>
              <a:t>дрожании </a:t>
            </a:r>
            <a:r>
              <a:rPr lang="ru-RU" sz="3200" dirty="0"/>
              <a:t>голоса</a:t>
            </a:r>
            <a:r>
              <a:rPr lang="ru-RU" sz="3200" dirty="0" smtClean="0"/>
              <a:t>; </a:t>
            </a:r>
          </a:p>
          <a:p>
            <a:r>
              <a:rPr lang="ru-RU" sz="3200" dirty="0" smtClean="0"/>
              <a:t>уменьшении </a:t>
            </a:r>
            <a:r>
              <a:rPr lang="ru-RU" sz="3200" dirty="0"/>
              <a:t>скорости сенсомоторной реакции; </a:t>
            </a:r>
            <a:endParaRPr lang="ru-RU" sz="3200" dirty="0" smtClean="0"/>
          </a:p>
          <a:p>
            <a:r>
              <a:rPr lang="ru-RU" sz="3200" dirty="0" smtClean="0"/>
              <a:t>нарушении </a:t>
            </a:r>
            <a:r>
              <a:rPr lang="ru-RU" sz="3200" dirty="0"/>
              <a:t>речевых функций и т. д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9383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1337</TotalTime>
  <Words>896</Words>
  <Application>Microsoft Office PowerPoint</Application>
  <PresentationFormat>Экран (4:3)</PresentationFormat>
  <Paragraphs>114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Трек</vt:lpstr>
      <vt:lpstr>Стратегии совладания студентов-мигрантов в трудной жизненной ситуации: пути поддержки </vt:lpstr>
      <vt:lpstr>фазы в процессе перехода мигранта из одной культуры в другую (М.А. Варданян)</vt:lpstr>
      <vt:lpstr>Г. Селье </vt:lpstr>
      <vt:lpstr>Особенности психологического стресса</vt:lpstr>
      <vt:lpstr>Психологический стресс</vt:lpstr>
      <vt:lpstr>Г. Селье </vt:lpstr>
      <vt:lpstr>Презентация PowerPoint</vt:lpstr>
      <vt:lpstr>Презентация PowerPoint</vt:lpstr>
      <vt:lpstr>Поведенческие  формы  проявления стресса</vt:lpstr>
      <vt:lpstr>Поведенческие  формы  проявления стресса</vt:lpstr>
      <vt:lpstr>Поведенческие  формы  проявления стресса</vt:lpstr>
      <vt:lpstr>Поведенческие  формы  проявления стресса</vt:lpstr>
      <vt:lpstr>Интеллектуальные формы  проявления стресса</vt:lpstr>
      <vt:lpstr>Физиологические формы  проявления стресса</vt:lpstr>
      <vt:lpstr>Эмоциональные формы  проявления стресса</vt:lpstr>
      <vt:lpstr>Копинг-поведение, совладание</vt:lpstr>
      <vt:lpstr>стратегии преодоления  стрессовых ситуаций:</vt:lpstr>
      <vt:lpstr>стратегии преодоления  стрессовых ситуаций:</vt:lpstr>
      <vt:lpstr>стратегии преодоления  стрессовых ситуаций:</vt:lpstr>
      <vt:lpstr>стратегии преодоления  стрессовых ситуаций:</vt:lpstr>
      <vt:lpstr>Конфронтация</vt:lpstr>
      <vt:lpstr>Самоконтроль</vt:lpstr>
      <vt:lpstr>Дистанцирование</vt:lpstr>
      <vt:lpstr>Поиск социальной поддержки </vt:lpstr>
      <vt:lpstr>Принятие ответственности </vt:lpstr>
      <vt:lpstr>Бегство-избегание</vt:lpstr>
      <vt:lpstr>Планирование решения проблемы </vt:lpstr>
      <vt:lpstr>Положительная переоценка 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61</cp:revision>
  <cp:lastPrinted>2022-04-27T14:21:00Z</cp:lastPrinted>
  <dcterms:created xsi:type="dcterms:W3CDTF">2022-01-16T04:28:35Z</dcterms:created>
  <dcterms:modified xsi:type="dcterms:W3CDTF">2023-03-20T15:31:19Z</dcterms:modified>
</cp:coreProperties>
</file>