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0" r:id="rId3"/>
    <p:sldId id="280" r:id="rId4"/>
    <p:sldId id="274" r:id="rId5"/>
    <p:sldId id="257" r:id="rId6"/>
    <p:sldId id="258" r:id="rId7"/>
    <p:sldId id="259" r:id="rId8"/>
    <p:sldId id="260" r:id="rId9"/>
    <p:sldId id="263" r:id="rId10"/>
    <p:sldId id="261" r:id="rId11"/>
    <p:sldId id="262" r:id="rId12"/>
    <p:sldId id="264" r:id="rId13"/>
    <p:sldId id="265" r:id="rId14"/>
    <p:sldId id="266" r:id="rId15"/>
    <p:sldId id="271" r:id="rId16"/>
    <p:sldId id="269" r:id="rId17"/>
    <p:sldId id="273" r:id="rId18"/>
    <p:sldId id="272" r:id="rId19"/>
    <p:sldId id="268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F76AC-55BC-454D-92CE-CAFEEF80196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5EB84-185E-4AD6-B7F1-3748FC5E5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42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28628-C28D-4F19-84AD-1C7C7A5AE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D1A997-B3EC-4DF6-8658-BC1F3B5C2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FE49B6-2A4E-41B5-B58C-98B2A54DB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E6CD-022A-4875-85DE-CEA021293828}" type="datetime1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921D91-2522-422D-A531-0BB8C1BE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DDEB44-C487-4364-8530-595EB4A80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054E-F966-4C46-B0F2-6511CC295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29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1A7B3-9F58-4986-8267-CD61110B5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8EF52B-3679-43DB-8645-866FA06B9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5DAA0-67D3-4941-ACE9-66116BCB0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FB70-DD29-48E5-9951-37FB100439E4}" type="datetime1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66DD72-45CA-474C-822B-7C90FD08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0E2F95-3B67-4BD1-907D-B0BFEBD9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054E-F966-4C46-B0F2-6511CC295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55DB5C-E232-4556-A070-C91611AF19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A22646-F476-4FF8-9134-FBFCB4863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1E2CE1-DDF7-4269-9373-018C77503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5A68-1120-45FF-A4AF-D0CE14BC3E0F}" type="datetime1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AD3A45-A4AA-458E-8B40-B3FD88E7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4A2ADD-4EE5-4C70-8C54-5E2E1C565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054E-F966-4C46-B0F2-6511CC295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49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B71C9-A29B-4B30-AAE6-CD6D4B65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CA475-C140-4944-818A-464832F34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2E80F3-C649-4974-95DB-B9E9E481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31B4-636D-4A0E-B8A7-FCB093CAB1E9}" type="datetime1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EFF130-1091-4E02-90D3-83A3B7766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C36BF-EE84-4EC0-9378-E6F6A2C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054E-F966-4C46-B0F2-6511CC295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8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79CA0-D024-4534-9CD7-D1468D6C0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226E1E-30FC-441F-8A50-D1320E5BA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839FD6-6A2A-49D3-B9D9-6527CDF4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039B-5391-423E-B35D-7CC6ED073642}" type="datetime1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9A54EB-7A52-4F45-A403-226CF2C0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86CB5-C5E1-41C1-843F-18A2D069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054E-F966-4C46-B0F2-6511CC295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31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A6E20-7E6A-46D3-A842-83BE9868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7D4316-59B5-4F8F-B767-1CDF54B33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B424F1-5426-40F8-84AD-A629B3D01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657ABD-6ABE-4E59-87D4-09493114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935E-3137-444E-BAF1-69B529A10BEF}" type="datetime1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CB23A9-6828-46FE-8210-7C9CCB36D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00769E-4B31-419F-AC56-C01B04176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054E-F966-4C46-B0F2-6511CC295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92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1DAA3-1EBB-4FD4-9EC1-AE9946A95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4B2BFC-7D5B-4905-97F6-691D6501A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316B9E-E287-476A-9054-4E32A3CB3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51DB9D-8EF5-49F7-9AFE-8A893E834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CA6DAE-5A1E-4BF6-BD95-1D3831FC6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9B32E6-0FEB-4FA3-B334-2B84A2694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A7FC-32BB-40E8-A7E7-D984C9688872}" type="datetime1">
              <a:rPr lang="ru-RU" smtClean="0"/>
              <a:t>13.03.2020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7CB549-81CE-4C62-89EF-D8A89AC88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6D71E-0982-4C47-9606-B5BBD0C2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054E-F966-4C46-B0F2-6511CC295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48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B6E96E-791E-475D-9147-ABC321A2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CC2364-0A16-4932-B6BC-B3D3D9CBA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B105-EA7F-4997-AC7F-F3FE60F74F6A}" type="datetime1">
              <a:rPr lang="ru-RU" smtClean="0"/>
              <a:t>13.03.2020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65A158-F9DD-446E-9277-ECD2E44F3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75447F-7263-4629-AF7A-AA2D4B57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054E-F966-4C46-B0F2-6511CC295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82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9A6ECB-3A19-4CF3-85D4-3C9311112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11AF-D51F-42D3-B99B-71640F0E669A}" type="datetime1">
              <a:rPr lang="ru-RU" smtClean="0"/>
              <a:t>13.03.2020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40FF4-7B5A-40D7-8DAF-32F6AE573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99F032-71A4-4EFE-B0D5-8934ACC3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054E-F966-4C46-B0F2-6511CC295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299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0C7F8-F389-4F6B-99DA-FB1682E33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9E215C-81F2-4F5B-9D49-7AC2170EC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54B21B-4171-4FD1-8F75-9E0A065E2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B9AB3F-F845-4AF1-BF82-868338506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D353-8314-4A34-B668-6610C509B58F}" type="datetime1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017F28-7E32-41A5-B9A3-45C21BFFF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A6F311-5274-4B1B-A226-03FC3C82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054E-F966-4C46-B0F2-6511CC295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0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7E6B0-0F03-434A-8549-6B0163A15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F2029DF-2A31-4BBB-986F-5120BBDEE9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EEE291-F57A-4A89-AF2D-F58D72098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26244D-028C-452C-B09B-A86D621D4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AA75-FAA3-4706-9A98-BFC90DF29D3A}" type="datetime1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5DB881-A767-4A0C-92E2-1DC70AB7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7D5563-CE29-4E05-B061-89117318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054E-F966-4C46-B0F2-6511CC295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56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33CEB-EB3D-4921-B0AF-8DAD77BB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FC93C8-E4F6-4244-8BF6-D4FE97002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E32A71-D40B-4227-B431-72FA11A21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D51FB-DAEC-4376-8698-D1FDE1E0BA52}" type="datetime1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CF26DE-6C01-4E2E-959E-EA998C454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E93818-A5DB-49C2-AB77-96E953E30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B054E-F966-4C46-B0F2-6511CC295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53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E87EA-FFDF-4E8D-80F9-1645412380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Государственная миграционная политика как механизм управления межнациональными и межконфессиональными конфликтами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78CF05-215B-4060-9F95-92A1767C63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Омельченко Дарья Алексеевна – </a:t>
            </a:r>
            <a:r>
              <a:rPr lang="ru-RU" dirty="0" err="1"/>
              <a:t>к.с.н</a:t>
            </a:r>
            <a:r>
              <a:rPr lang="ru-RU" dirty="0"/>
              <a:t>., доцент факультета социальных наук, Алтайский государственный университет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61C554-A6A4-451C-ABAF-CBDF8598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5891" y="6492875"/>
            <a:ext cx="7980218" cy="365125"/>
          </a:xfrm>
        </p:spPr>
        <p:txBody>
          <a:bodyPr/>
          <a:lstStyle/>
          <a:p>
            <a:r>
              <a:rPr lang="ru-RU" dirty="0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</p:spTree>
    <p:extLst>
      <p:ext uri="{BB962C8B-B14F-4D97-AF65-F5344CB8AC3E}">
        <p14:creationId xmlns:p14="http://schemas.microsoft.com/office/powerpoint/2010/main" val="1737041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3A76B-B0D9-416B-ACD5-86C81A8F4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Субъекты (</a:t>
            </a:r>
            <a:r>
              <a:rPr lang="ru-RU" dirty="0" err="1"/>
              <a:t>акторы</a:t>
            </a:r>
            <a:r>
              <a:rPr lang="ru-RU" dirty="0"/>
              <a:t>, проводники) миграционной политики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E96F80-632E-4568-8352-C45A01788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Международные объединения</a:t>
            </a:r>
            <a:r>
              <a:rPr lang="en-US" dirty="0"/>
              <a:t> </a:t>
            </a:r>
            <a:r>
              <a:rPr lang="ru-RU" dirty="0"/>
              <a:t> и транснациональные агентства (Международная организация по миграции, </a:t>
            </a:r>
            <a:r>
              <a:rPr lang="en-US" dirty="0" err="1"/>
              <a:t>Frontex</a:t>
            </a:r>
            <a:r>
              <a:rPr lang="en-US" dirty="0"/>
              <a:t>, EASO </a:t>
            </a:r>
            <a:r>
              <a:rPr lang="ru-RU" dirty="0"/>
              <a:t>и др.)</a:t>
            </a:r>
          </a:p>
          <a:p>
            <a:r>
              <a:rPr lang="ru-RU" dirty="0"/>
              <a:t>Государственные институты (глава государства, парламент, правительство, специальные ведомства, курирующие вопросы миграции, центральные, региональные и местные органы власти)</a:t>
            </a:r>
          </a:p>
          <a:p>
            <a:r>
              <a:rPr lang="ru-RU" dirty="0"/>
              <a:t>Общественные институты (некоммерческие организации, общественные объединения) </a:t>
            </a:r>
          </a:p>
          <a:p>
            <a:r>
              <a:rPr lang="ru-RU" dirty="0"/>
              <a:t>Агенты рынка (коммерческие организации)</a:t>
            </a:r>
          </a:p>
          <a:p>
            <a:r>
              <a:rPr lang="ru-RU" dirty="0"/>
              <a:t>Граждане принимающей страны</a:t>
            </a:r>
          </a:p>
          <a:p>
            <a:r>
              <a:rPr lang="ru-RU" dirty="0"/>
              <a:t>Сами мигранты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7F15D3-9CCB-4160-AC50-B3232A65C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</p:spTree>
    <p:extLst>
      <p:ext uri="{BB962C8B-B14F-4D97-AF65-F5344CB8AC3E}">
        <p14:creationId xmlns:p14="http://schemas.microsoft.com/office/powerpoint/2010/main" val="2408261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4673E-00D4-49E3-8874-6B876D08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МП: разные страны разные цели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AE6574-E59B-4165-822E-1A310EEFE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961" y="1596821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упрочение внешнеполитического положения страны и участие в международных обменах;</a:t>
            </a:r>
          </a:p>
          <a:p>
            <a:r>
              <a:rPr lang="ru-RU" dirty="0"/>
              <a:t>совершенствование внутриполитических отношений и институтов;</a:t>
            </a:r>
          </a:p>
          <a:p>
            <a:r>
              <a:rPr lang="ru-RU" dirty="0"/>
              <a:t>экономическое развитие принимающей страны; </a:t>
            </a:r>
          </a:p>
          <a:p>
            <a:r>
              <a:rPr lang="ru-RU" dirty="0"/>
              <a:t>совершенствование кадрового потенциала конкретных производств, науки, культуры и т.д.</a:t>
            </a:r>
          </a:p>
          <a:p>
            <a:r>
              <a:rPr lang="ru-RU" dirty="0"/>
              <a:t>привлечение мигрантов на временное место жительства; </a:t>
            </a:r>
          </a:p>
          <a:p>
            <a:r>
              <a:rPr lang="ru-RU" dirty="0"/>
              <a:t>создание постоянного состава населения; </a:t>
            </a:r>
          </a:p>
          <a:p>
            <a:r>
              <a:rPr lang="ru-RU" dirty="0"/>
              <a:t>обеспечение рабочей силой промышленных объектов, создаваемых в районах нового освоения; </a:t>
            </a:r>
          </a:p>
          <a:p>
            <a:r>
              <a:rPr lang="ru-RU" dirty="0"/>
              <a:t>стабилизация населения в тех или иных местностях; </a:t>
            </a:r>
          </a:p>
          <a:p>
            <a:r>
              <a:rPr lang="ru-RU" dirty="0"/>
              <a:t>повышение миграционной активности коренных жителей ряда территорий; </a:t>
            </a:r>
          </a:p>
          <a:p>
            <a:r>
              <a:rPr lang="ru-RU" dirty="0"/>
              <a:t>сдерживание притока мигрантов в некоторые населенные пункты и т.д.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AB451B9-689E-4CC1-B929-3ACD69F9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</p:spTree>
    <p:extLst>
      <p:ext uri="{BB962C8B-B14F-4D97-AF65-F5344CB8AC3E}">
        <p14:creationId xmlns:p14="http://schemas.microsoft.com/office/powerpoint/2010/main" val="3983635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B14A7-99D3-491C-98DF-80B39D589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Три типа стран: принимающие, отдающие и страны смешанного типа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28D8D4-C25B-4CEF-9CAB-3E44D30A3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государства-реципиенты</a:t>
            </a:r>
            <a:r>
              <a:rPr lang="ru-RU" dirty="0"/>
              <a:t>, принимающие иностранцев, где миграционная политика которых делает ставку на массовый или дифференцированный, по определенным категориям, приток иностранцев (США, Канада, Новая Зеландия, некоторые страны Латинской Америки)</a:t>
            </a:r>
          </a:p>
          <a:p>
            <a:r>
              <a:rPr lang="ru-RU" b="1" dirty="0"/>
              <a:t>государства – доноры</a:t>
            </a:r>
            <a:r>
              <a:rPr lang="ru-RU" dirty="0"/>
              <a:t>, то есть те, страны, миграционная политика которых не препятствует или даже поощряет выезд за рубеж собственных граждан, например, Филиппины, Польша, Китай, страны СНГ; </a:t>
            </a:r>
          </a:p>
          <a:p>
            <a:r>
              <a:rPr lang="ru-RU" dirty="0"/>
              <a:t> государства, миграционная политика которых допускает </a:t>
            </a:r>
            <a:r>
              <a:rPr lang="ru-RU" b="1" dirty="0"/>
              <a:t>одновременного прием иностранцев и выезд собственных граждан</a:t>
            </a:r>
            <a:r>
              <a:rPr lang="ru-RU" dirty="0"/>
              <a:t>, такие как Германия, Испания, Россия; </a:t>
            </a:r>
          </a:p>
          <a:p>
            <a:r>
              <a:rPr lang="ru-RU" dirty="0"/>
              <a:t>государства, миграционная политика которых направлена на </a:t>
            </a:r>
            <a:r>
              <a:rPr lang="ru-RU" b="1" dirty="0"/>
              <a:t>запрет миграции</a:t>
            </a:r>
            <a:r>
              <a:rPr lang="ru-RU" dirty="0"/>
              <a:t>, например, Куба до 2013 года, СССР; </a:t>
            </a:r>
          </a:p>
          <a:p>
            <a:r>
              <a:rPr lang="ru-RU" dirty="0"/>
              <a:t>Государства практически вне миграции – они не устанавливают ограничений на переселения людей, однако, собственные граждане не покидают родину, а иностранцы не находят ее привлекательной (островные государства Тувалу, Токелау, Сен-Пьер и Микелон и т.д.)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5CA9BA-4879-403C-9C24-5EBCB812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</p:spTree>
    <p:extLst>
      <p:ext uri="{BB962C8B-B14F-4D97-AF65-F5344CB8AC3E}">
        <p14:creationId xmlns:p14="http://schemas.microsoft.com/office/powerpoint/2010/main" val="776404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9092B-BFE7-41BF-A1A5-49E5A73E3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МП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9E9B38-75A0-4CFB-B4CE-7DD83FCAF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29" y="1520824"/>
            <a:ext cx="10515600" cy="456066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Задачи, связанные с формированием и регуляцией миграционных потоков (контроль за въездом и выездом, оформлением документов, охраной границ, контроль за нерегулируемой / </a:t>
            </a:r>
            <a:r>
              <a:rPr lang="ru-RU" dirty="0" err="1"/>
              <a:t>недокументируемой</a:t>
            </a:r>
            <a:r>
              <a:rPr lang="ru-RU" dirty="0"/>
              <a:t> миграцией, пре­дот­вра­ще­ние не­ле­галь­ной (не­за­кон­ной) ми­гра­ции, пе­ре­рас­пре­де­ле­ние ми­грационных по­то­ков внут­ри стра­ны )</a:t>
            </a:r>
          </a:p>
          <a:p>
            <a:r>
              <a:rPr lang="ru-RU" dirty="0"/>
              <a:t>За­да­чи эко­но­мического и демографического раз­ви­тия – обеспечения экономики трудовыми ресурсами, привлечение человеческого капитала, решение проблем занятости и рынка труда</a:t>
            </a:r>
          </a:p>
          <a:p>
            <a:r>
              <a:rPr lang="ru-RU" dirty="0"/>
              <a:t>Задачи, связанные со строительством нации, воссоединением народов, семей;</a:t>
            </a:r>
          </a:p>
          <a:p>
            <a:r>
              <a:rPr lang="ru-RU" dirty="0"/>
              <a:t>Задачи, связанные с поддержанием эт­нического мно­го­об­ра­зия либо, напротив,  куль­тур­ной од­но­род­но­сти</a:t>
            </a:r>
          </a:p>
          <a:p>
            <a:r>
              <a:rPr lang="ru-RU" dirty="0"/>
              <a:t>Одной из важнейших задач миграционной политики развитых стран мира является адаптация мигрантов к новым социокультурным условиям и интеграция (инкорпорирование) мигрантов в принимающее сообщество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515C52-C187-4EE8-93E7-4DDD26257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</p:spTree>
    <p:extLst>
      <p:ext uri="{BB962C8B-B14F-4D97-AF65-F5344CB8AC3E}">
        <p14:creationId xmlns:p14="http://schemas.microsoft.com/office/powerpoint/2010/main" val="2428326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02559-309C-4147-B8FB-1790311C2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модели интеграционной политики (идеологии межгрупповых отношений)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C56BDC-4766-4DA5-855E-7E5CEE2D0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Модель </a:t>
            </a:r>
            <a:r>
              <a:rPr lang="ru-RU" b="1" dirty="0"/>
              <a:t>политической ассимиляции </a:t>
            </a:r>
            <a:r>
              <a:rPr lang="ru-RU" dirty="0"/>
              <a:t>– нацелена на создание однородной структуры общества (без акцентирования внимания на этничности). Создаются благоприятные условия для получения гражданства. Идентичность определяется национальным политическим порядком, а не этническим, расовым или культурным происхождением (США, Швейцария). </a:t>
            </a:r>
          </a:p>
          <a:p>
            <a:r>
              <a:rPr lang="ru-RU" dirty="0" err="1"/>
              <a:t>Ассимиляционизм</a:t>
            </a:r>
            <a:r>
              <a:rPr lang="ru-RU" dirty="0"/>
              <a:t> предполагает наличие в обществе одной общей культурной группы, при этом этнические меньшинства и мигранты должны соответствовать основной части общества, приняв доминирующую культуру и полностью отказавшись от своей собственной. Основной подход к реализации – политика «плавильного котла», смешения рас и культур (в связи с критикой была заменена на более политкорректную модель «салатницы»)</a:t>
            </a:r>
          </a:p>
          <a:p>
            <a:pPr marL="0" indent="0">
              <a:buNone/>
            </a:pPr>
            <a:r>
              <a:rPr lang="ru-RU" dirty="0"/>
              <a:t>Психологический механизм осуществления</a:t>
            </a:r>
          </a:p>
          <a:p>
            <a:pPr marL="0" indent="0">
              <a:buNone/>
            </a:pPr>
            <a:r>
              <a:rPr lang="ru-RU" dirty="0" err="1"/>
              <a:t>рекатегоризация</a:t>
            </a:r>
            <a:r>
              <a:rPr lang="ru-RU" dirty="0"/>
              <a:t> → одна группа → ассимиляция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0EF447-591D-461E-AC28-25087813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</p:spTree>
    <p:extLst>
      <p:ext uri="{BB962C8B-B14F-4D97-AF65-F5344CB8AC3E}">
        <p14:creationId xmlns:p14="http://schemas.microsoft.com/office/powerpoint/2010/main" val="353997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02559-309C-4147-B8FB-1790311C2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модели интеграционной политики (идеологии межгрупповых отношений)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C56BDC-4766-4DA5-855E-7E5CEE2D0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b="1" dirty="0"/>
              <a:t>Этнический дальтонизм</a:t>
            </a:r>
            <a:r>
              <a:rPr lang="ru-RU" dirty="0"/>
              <a:t> предполагает, что межгрупповые отношения могут быть улучшены путем игнорирования различий между группами (Франция) </a:t>
            </a:r>
          </a:p>
          <a:p>
            <a:r>
              <a:rPr lang="ru-RU" dirty="0"/>
              <a:t>Социально-психологический механизм</a:t>
            </a:r>
          </a:p>
          <a:p>
            <a:r>
              <a:rPr lang="ru-RU" dirty="0" err="1"/>
              <a:t>декатегоризация</a:t>
            </a:r>
            <a:r>
              <a:rPr lang="ru-RU" dirty="0"/>
              <a:t> → отсутствие группы → этнический дальтонизм; </a:t>
            </a:r>
          </a:p>
          <a:p>
            <a:r>
              <a:rPr lang="ru-RU" dirty="0"/>
              <a:t>Модель </a:t>
            </a:r>
            <a:r>
              <a:rPr lang="ru-RU" b="1" dirty="0"/>
              <a:t>функциональной интеграции или социального гражданства </a:t>
            </a:r>
            <a:r>
              <a:rPr lang="ru-RU" dirty="0"/>
              <a:t>(Германия, Италия, Греция, Казахстан) – в основу формирования нации положен принцип общности происхождения, стимулируется полноценная интеграция этнических переселенцев. Для не имеющих «правильной национальности» - инкорпорация только в систему занятости или социального обеспечения. Ограничение в правах политического участия.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0EF447-591D-461E-AC28-25087813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</p:spTree>
    <p:extLst>
      <p:ext uri="{BB962C8B-B14F-4D97-AF65-F5344CB8AC3E}">
        <p14:creationId xmlns:p14="http://schemas.microsoft.com/office/powerpoint/2010/main" val="4165897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02559-309C-4147-B8FB-1790311C2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модели интеграционной политики (идеологии межгрупповых отношений)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C56BDC-4766-4DA5-855E-7E5CEE2D0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r>
              <a:rPr lang="ru-RU" b="1" dirty="0"/>
              <a:t>Мультикультурная (</a:t>
            </a:r>
            <a:r>
              <a:rPr lang="ru-RU" b="1" dirty="0" err="1"/>
              <a:t>коммунитарная</a:t>
            </a:r>
            <a:r>
              <a:rPr lang="ru-RU" b="1" dirty="0"/>
              <a:t> модель)</a:t>
            </a:r>
            <a:r>
              <a:rPr lang="ru-RU" dirty="0"/>
              <a:t>, модель взаимного сосуществования культур – признание наличия в обществе различных </a:t>
            </a:r>
            <a:r>
              <a:rPr lang="ru-RU" dirty="0" err="1"/>
              <a:t>этнорасовых</a:t>
            </a:r>
            <a:r>
              <a:rPr lang="ru-RU" dirty="0"/>
              <a:t> групп, акцент на равенстве пришлого и коренного населения во всех сферах, сохранение родной культуры (Великобритания, Канада, Австралия, Нидерланды, Бельгия, Швеция, Дания). Преимущественная модель во второй половине </a:t>
            </a:r>
            <a:r>
              <a:rPr lang="en-US" dirty="0"/>
              <a:t>XX </a:t>
            </a:r>
            <a:r>
              <a:rPr lang="ru-RU" dirty="0"/>
              <a:t>– начале </a:t>
            </a:r>
            <a:r>
              <a:rPr lang="en-US" dirty="0"/>
              <a:t>XXI </a:t>
            </a:r>
            <a:r>
              <a:rPr lang="ru-RU" dirty="0"/>
              <a:t>века.</a:t>
            </a:r>
          </a:p>
          <a:p>
            <a:r>
              <a:rPr lang="ru-RU" dirty="0"/>
              <a:t>Уже в конце 2000-х и особенно после миграционного кризиса в Европе 2014-2016 гг. лидеры развитых государств заявили о крахе и провале мультикультурализма.</a:t>
            </a:r>
          </a:p>
          <a:p>
            <a:r>
              <a:rPr lang="ru-RU" dirty="0"/>
              <a:t> Мультикультурализм стал восприниматься как причина развития сегрегации и взаимного непонимания между общинами, а также как подход, потворствующий подавлению прав индивидов.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0EF447-591D-461E-AC28-25087813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</p:spTree>
    <p:extLst>
      <p:ext uri="{BB962C8B-B14F-4D97-AF65-F5344CB8AC3E}">
        <p14:creationId xmlns:p14="http://schemas.microsoft.com/office/powerpoint/2010/main" val="1015135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FE143-CB82-464B-8AEF-8E4E08E1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ru-RU" dirty="0"/>
              <a:t>Новые подходы: важнее общее, а не особенное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CE08F7-ECF4-49CE-A6E2-966F1884C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5314"/>
            <a:ext cx="10515600" cy="4841649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Омникультурализм</a:t>
            </a:r>
            <a:r>
              <a:rPr lang="ru-RU" dirty="0"/>
              <a:t>. Построение общества, в котором люди осознают общность человеческой природы и отдают ей приоритет, оставляя также место для признания и дальнейшего развития групповых отличий. </a:t>
            </a:r>
          </a:p>
          <a:p>
            <a:r>
              <a:rPr lang="ru-RU" dirty="0" err="1"/>
              <a:t>Омникультуралистская</a:t>
            </a:r>
            <a:r>
              <a:rPr lang="ru-RU" dirty="0"/>
              <a:t> модель предполагает конструирование своеобразной двойственной идентификации: с некой общностью как категорией высшего (</a:t>
            </a:r>
            <a:r>
              <a:rPr lang="ru-RU" dirty="0" err="1"/>
              <a:t>superordinate</a:t>
            </a:r>
            <a:r>
              <a:rPr lang="ru-RU" dirty="0"/>
              <a:t>) порядка и с локальной культурной группой. Инструмент реализации - система образования, на первой стадии прививающая учащимся идеи общности человеческих ценностей и универсалий человеческого поведения, а на второй - идентифицирующая групповые различия и подчеркивающая ценности разнообразия, но при этом отдающая приоритет общности людей.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812325-6DEC-41D7-BFD7-5848C7AE2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</p:spTree>
    <p:extLst>
      <p:ext uri="{BB962C8B-B14F-4D97-AF65-F5344CB8AC3E}">
        <p14:creationId xmlns:p14="http://schemas.microsoft.com/office/powerpoint/2010/main" val="2487896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A3650-766C-4C3F-8836-ED1DF2CA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314" y="136525"/>
            <a:ext cx="10515600" cy="1325563"/>
          </a:xfrm>
        </p:spPr>
        <p:txBody>
          <a:bodyPr/>
          <a:lstStyle/>
          <a:p>
            <a:r>
              <a:rPr lang="ru-RU" dirty="0"/>
              <a:t>Новые подходы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83FC61-5CE8-411D-8179-8E77F4008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991" y="1340530"/>
            <a:ext cx="10515600" cy="501582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/>
              <a:t>Поликультурализм</a:t>
            </a:r>
            <a:r>
              <a:rPr lang="ru-RU" dirty="0"/>
              <a:t> (</a:t>
            </a:r>
            <a:r>
              <a:rPr lang="ru-RU" dirty="0" err="1"/>
              <a:t>Р.Келли</a:t>
            </a:r>
            <a:r>
              <a:rPr lang="ru-RU" dirty="0"/>
              <a:t>, В. </a:t>
            </a:r>
            <a:r>
              <a:rPr lang="ru-RU" dirty="0" err="1"/>
              <a:t>Прашад</a:t>
            </a:r>
            <a:r>
              <a:rPr lang="ru-RU" dirty="0"/>
              <a:t>). В рамках этого подхода акцентируются исторические и современные взаимосвязи и взаимовлияния групп, относящихся к разным этносам, расам и культурам. « Все мы – наследники прошлого…»</a:t>
            </a:r>
          </a:p>
          <a:p>
            <a:r>
              <a:rPr lang="ru-RU" dirty="0"/>
              <a:t>Распространение идей </a:t>
            </a:r>
            <a:r>
              <a:rPr lang="ru-RU" dirty="0" err="1"/>
              <a:t>поликультурализма</a:t>
            </a:r>
            <a:r>
              <a:rPr lang="ru-RU" dirty="0"/>
              <a:t>, в том числе через систему образования, поможет людям, относящимся к разным группам, улучшить отношения между ними, более комфортно чувствовать себя, живя, работая и обучаясь рядом с отличными «другими». При этом в процессе реализации такой политики не потребуется определение общих целей и формирование взаимозависимостей, поскольку культурное взаимовлияние существует и лишь нуждается в акцентировании [</a:t>
            </a:r>
            <a:r>
              <a:rPr lang="ru-RU" dirty="0" err="1"/>
              <a:t>Rosenthal</a:t>
            </a:r>
            <a:r>
              <a:rPr lang="ru-RU" dirty="0"/>
              <a:t>, </a:t>
            </a:r>
            <a:r>
              <a:rPr lang="ru-RU" dirty="0" err="1"/>
              <a:t>Levy</a:t>
            </a:r>
            <a:r>
              <a:rPr lang="ru-RU" dirty="0"/>
              <a:t> 2010].</a:t>
            </a:r>
          </a:p>
          <a:p>
            <a:r>
              <a:rPr lang="ru-RU" dirty="0"/>
              <a:t>Однако представители некоторых групп, особенно маргинальных, могут фокусироваться и на негативных аспектах таких связей, например, рабстве и колонизации, навязывании культуры господствующей группы и др. Представители доминирующих культур также могут недооценивать роль других культур. 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F29E9E-EF27-40D3-925A-DD743582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</p:spTree>
    <p:extLst>
      <p:ext uri="{BB962C8B-B14F-4D97-AF65-F5344CB8AC3E}">
        <p14:creationId xmlns:p14="http://schemas.microsoft.com/office/powerpoint/2010/main" val="2348997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FE143-CB82-464B-8AEF-8E4E08E1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ru-RU" dirty="0"/>
              <a:t>Новые подходы: важнее общее, а не особенное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CE08F7-ECF4-49CE-A6E2-966F1884C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5314"/>
            <a:ext cx="10515600" cy="484164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/>
              <a:t>Интеркультурализм</a:t>
            </a:r>
            <a:r>
              <a:rPr lang="ru-RU" dirty="0"/>
              <a:t> – в основе – идея межкультурного диалога и широкое признание множественности форм идентичности. Активно развивается после 2005 года. В 2005 г. Советом Европы совместно с ЮНЕСКО была учреждена «Открытая платформа» содействия сотрудничеству международных организаций в области межкультурного диалога. В 2008 г. Совет Европы издает «Белую книгу по межкультурному диалогу».</a:t>
            </a:r>
          </a:p>
          <a:p>
            <a:r>
              <a:rPr lang="ru-RU" dirty="0"/>
              <a:t>Цель нового подхода «</a:t>
            </a:r>
            <a:r>
              <a:rPr lang="ru-RU" dirty="0" err="1"/>
              <a:t>интеркультурной</a:t>
            </a:r>
            <a:r>
              <a:rPr lang="ru-RU" dirty="0"/>
              <a:t> интеграции» - создании нового общества иммигрантами и местным населением. </a:t>
            </a:r>
          </a:p>
          <a:p>
            <a:r>
              <a:rPr lang="ru-RU" dirty="0"/>
              <a:t>Предполагает признание уникальной значимости каждой культуры при подчеркивании значения общих ценностей и множественной идентичности;</a:t>
            </a:r>
          </a:p>
          <a:p>
            <a:r>
              <a:rPr lang="ru-RU" dirty="0"/>
              <a:t>урегулирование этнических конфликтов путем посредничества и открытого общественного обсуждения (пример реализации – программа «Межкультурных городов», сеть из 12 городов: Берлин-Нойкельн (Германия), Ижевск (Россия), Лион (Франция), Люблин (Польша), Мелитополь (Украина), </a:t>
            </a:r>
            <a:r>
              <a:rPr lang="ru-RU" dirty="0" err="1"/>
              <a:t>Нюшатель</a:t>
            </a:r>
            <a:r>
              <a:rPr lang="ru-RU" dirty="0"/>
              <a:t> (Швейцария), </a:t>
            </a:r>
            <a:r>
              <a:rPr lang="ru-RU" dirty="0" err="1"/>
              <a:t>Патрас</a:t>
            </a:r>
            <a:r>
              <a:rPr lang="ru-RU" dirty="0"/>
              <a:t> (Патры) (Греция), Осло (Норвегия), </a:t>
            </a:r>
            <a:r>
              <a:rPr lang="ru-RU" dirty="0" err="1"/>
              <a:t>Реджио</a:t>
            </a:r>
            <a:r>
              <a:rPr lang="ru-RU" dirty="0"/>
              <a:t> Эмилия (Италия), </a:t>
            </a:r>
            <a:r>
              <a:rPr lang="ru-RU" dirty="0" err="1"/>
              <a:t>Суботица</a:t>
            </a:r>
            <a:r>
              <a:rPr lang="ru-RU" dirty="0"/>
              <a:t> (Сербия), </a:t>
            </a:r>
            <a:r>
              <a:rPr lang="ru-RU" dirty="0" err="1"/>
              <a:t>Тилбург</a:t>
            </a:r>
            <a:r>
              <a:rPr lang="ru-RU" dirty="0"/>
              <a:t> (Нидерланды). </a:t>
            </a:r>
          </a:p>
          <a:p>
            <a:r>
              <a:rPr lang="ru-RU" dirty="0"/>
              <a:t>В отличие от мультикультурализма, защищающего культурные различия, не создавая при этом условий для межэтнического и другого взаимодействия и сплочения социума, </a:t>
            </a:r>
            <a:r>
              <a:rPr lang="ru-RU" dirty="0" err="1"/>
              <a:t>интеркультурализм</a:t>
            </a:r>
            <a:r>
              <a:rPr lang="ru-RU" dirty="0"/>
              <a:t> обещает ослабить мотивы к формированию замкнутых культурных сообществ [Цапенко 2017].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812325-6DEC-41D7-BFD7-5848C7AE2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</p:spTree>
    <p:extLst>
      <p:ext uri="{BB962C8B-B14F-4D97-AF65-F5344CB8AC3E}">
        <p14:creationId xmlns:p14="http://schemas.microsoft.com/office/powerpoint/2010/main" val="298200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C0C88-7BA5-4693-8C2D-6F3292734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Миграционная ситуация в мире и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CBC40C-65F0-4E6C-AA7D-8750F5C69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2768"/>
            <a:ext cx="6143171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 данным ООН, 61% мигрантов, проживавших в 2017 г. в развитых регионах мира, были уроженцами развивающихся регионов.</a:t>
            </a:r>
          </a:p>
          <a:p>
            <a:r>
              <a:rPr lang="ru-RU" dirty="0"/>
              <a:t>Последствия массовой иммиграция с глобального Юга на Север:  радикальные изменения в этническом, лингвистическом, конфессиональном составе принимающих обществ, множественность культурных идентичностей.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820435-BA0D-44D0-BB78-D8926D3F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26BACA-3775-4EC8-8C7A-8CEC79A923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81" t="36520" r="33125" b="25702"/>
          <a:stretch/>
        </p:blipFill>
        <p:spPr>
          <a:xfrm>
            <a:off x="6850743" y="1433993"/>
            <a:ext cx="5426546" cy="360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22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F8822-07F2-463D-A3F5-53B2A384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Интеграция мигрантов в принимающее сообщество в России: социологическая перспектива (результаты исследования в приграничных регионах России)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9F5EC6-6EA5-47CF-AC4D-CA49DE5F6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13" y="2370137"/>
            <a:ext cx="10515600" cy="4351338"/>
          </a:xfrm>
        </p:spPr>
        <p:txBody>
          <a:bodyPr/>
          <a:lstStyle/>
          <a:p>
            <a:r>
              <a:rPr lang="ru-RU" dirty="0"/>
              <a:t>Основные теоретические модели </a:t>
            </a:r>
          </a:p>
          <a:p>
            <a:r>
              <a:rPr lang="ru-RU" i="1" dirty="0"/>
              <a:t>Гипотеза контакта</a:t>
            </a:r>
            <a:r>
              <a:rPr lang="ru-RU" dirty="0"/>
              <a:t> (</a:t>
            </a:r>
            <a:r>
              <a:rPr lang="en-US" dirty="0"/>
              <a:t>Contact Hypothesis</a:t>
            </a:r>
            <a:r>
              <a:rPr lang="ru-RU" dirty="0"/>
              <a:t>). Согласно данной гипотезе, негативные установки и предубеждения у обеих сторон вызваны, прежде всего, недостатком знаний и опыта сотрудничества, а их преодоление возможно благодаря совместным позитивным действиям, поощряемым властями. </a:t>
            </a:r>
          </a:p>
          <a:p>
            <a:r>
              <a:rPr lang="ru-RU" i="1" dirty="0"/>
              <a:t>Гипотеза воспринимаемого сходства </a:t>
            </a:r>
            <a:r>
              <a:rPr lang="ru-RU" dirty="0"/>
              <a:t>(</a:t>
            </a:r>
            <a:r>
              <a:rPr lang="en-US" dirty="0"/>
              <a:t>Similarity</a:t>
            </a:r>
            <a:r>
              <a:rPr lang="ru-RU" dirty="0"/>
              <a:t>-</a:t>
            </a:r>
            <a:r>
              <a:rPr lang="en-US" dirty="0"/>
              <a:t>Attraction Hypothesis</a:t>
            </a:r>
            <a:r>
              <a:rPr lang="ru-RU" dirty="0"/>
              <a:t>) позволяет взглянуть на проблемы отношения населения к мигрантам, имеющим разное гражданство и этническое происхождение, как на результат идентификации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F008C6-E52D-4FC4-961D-9BFD372E4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</p:spTree>
    <p:extLst>
      <p:ext uri="{BB962C8B-B14F-4D97-AF65-F5344CB8AC3E}">
        <p14:creationId xmlns:p14="http://schemas.microsoft.com/office/powerpoint/2010/main" val="1671442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3957B-6B2F-4017-9A4E-FAFFC9482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теоретические модели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74F0BA-CA52-4FDE-8B8D-84702A9BF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/>
              <a:t>интегративная теория угроз</a:t>
            </a:r>
            <a:r>
              <a:rPr lang="ru-RU" dirty="0"/>
              <a:t> (</a:t>
            </a:r>
            <a:r>
              <a:rPr lang="en-US" dirty="0"/>
              <a:t>Integrated Threat Theory</a:t>
            </a:r>
            <a:r>
              <a:rPr lang="ru-RU" dirty="0"/>
              <a:t>, </a:t>
            </a:r>
            <a:r>
              <a:rPr lang="en-US" dirty="0"/>
              <a:t>ITT</a:t>
            </a:r>
            <a:r>
              <a:rPr lang="ru-RU" dirty="0"/>
              <a:t>)  вобравшая в себя положения когнитивных теорий, теорий социального сравнения и конфликта (В. Штефан и К. Штефан)</a:t>
            </a:r>
          </a:p>
          <a:p>
            <a:r>
              <a:rPr lang="ru-RU" dirty="0" err="1"/>
              <a:t>Ччетыре</a:t>
            </a:r>
            <a:r>
              <a:rPr lang="ru-RU" dirty="0"/>
              <a:t> типа угроз, выраженность которых способствует распространению предубеждений, расизма и этнической дискриминации, а именно </a:t>
            </a:r>
          </a:p>
          <a:p>
            <a:r>
              <a:rPr lang="ru-RU" i="1" dirty="0"/>
              <a:t>реалистические угрозы</a:t>
            </a:r>
            <a:r>
              <a:rPr lang="ru-RU" dirty="0"/>
              <a:t> – воспринимаемые как объективные и реальные угрозы благополучию группы или ее членов; </a:t>
            </a:r>
          </a:p>
          <a:p>
            <a:r>
              <a:rPr lang="ru-RU" i="1" dirty="0"/>
              <a:t>символические угрозы</a:t>
            </a:r>
            <a:r>
              <a:rPr lang="ru-RU" dirty="0"/>
              <a:t>, ассоциированные с ценностями, убеждениями и верованиями; </a:t>
            </a:r>
          </a:p>
          <a:p>
            <a:r>
              <a:rPr lang="ru-RU" i="1" dirty="0"/>
              <a:t>внутригрупповая тревога</a:t>
            </a:r>
            <a:r>
              <a:rPr lang="ru-RU" dirty="0"/>
              <a:t>, возникающая в результате негативной оценку и страх потери самоуважения и </a:t>
            </a:r>
          </a:p>
          <a:p>
            <a:r>
              <a:rPr lang="ru-RU" i="1" dirty="0"/>
              <a:t>негативные стереотипы, </a:t>
            </a:r>
            <a:r>
              <a:rPr lang="ru-RU" dirty="0"/>
              <a:t>результирующие из</a:t>
            </a:r>
            <a:r>
              <a:rPr lang="ru-RU" i="1" dirty="0"/>
              <a:t> </a:t>
            </a:r>
            <a:r>
              <a:rPr lang="ru-RU" dirty="0"/>
              <a:t>чрезмерно упрощенного и искаженного восприятия межэтнических отношений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32D6BD-5A3B-4083-AB60-89FAF5878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</p:spTree>
    <p:extLst>
      <p:ext uri="{BB962C8B-B14F-4D97-AF65-F5344CB8AC3E}">
        <p14:creationId xmlns:p14="http://schemas.microsoft.com/office/powerpoint/2010/main" val="3729812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9B7EB-DD44-40A3-9569-920933A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7904"/>
          </a:xfrm>
        </p:spPr>
        <p:txBody>
          <a:bodyPr>
            <a:normAutofit/>
          </a:bodyPr>
          <a:lstStyle/>
          <a:p>
            <a:r>
              <a:rPr lang="ru-RU" sz="2000" dirty="0"/>
              <a:t>Результаты социологического исследования в семи приграничных регионах России: Алтайском крае, Оренбургской, Мурманской, Псковской, Ростовской областях, Республике Алтай и Республике Дагестан (</a:t>
            </a:r>
            <a:r>
              <a:rPr lang="en-US" sz="2000" dirty="0"/>
              <a:t>n=3770</a:t>
            </a:r>
            <a:r>
              <a:rPr lang="ru-RU" sz="2000" dirty="0"/>
              <a:t>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4FD28E-7DDD-43F5-9C3E-116E2FAC0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61DB423C-072D-4C83-AA5E-4CFEEEDA0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793568"/>
              </p:ext>
            </p:extLst>
          </p:nvPr>
        </p:nvGraphicFramePr>
        <p:xfrm>
          <a:off x="703943" y="1427006"/>
          <a:ext cx="10784114" cy="5016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7668">
                  <a:extLst>
                    <a:ext uri="{9D8B030D-6E8A-4147-A177-3AD203B41FA5}">
                      <a16:colId xmlns:a16="http://schemas.microsoft.com/office/drawing/2014/main" val="3522240178"/>
                    </a:ext>
                  </a:extLst>
                </a:gridCol>
                <a:gridCol w="1417691">
                  <a:extLst>
                    <a:ext uri="{9D8B030D-6E8A-4147-A177-3AD203B41FA5}">
                      <a16:colId xmlns:a16="http://schemas.microsoft.com/office/drawing/2014/main" val="2174684076"/>
                    </a:ext>
                  </a:extLst>
                </a:gridCol>
                <a:gridCol w="1488184">
                  <a:extLst>
                    <a:ext uri="{9D8B030D-6E8A-4147-A177-3AD203B41FA5}">
                      <a16:colId xmlns:a16="http://schemas.microsoft.com/office/drawing/2014/main" val="4150867891"/>
                    </a:ext>
                  </a:extLst>
                </a:gridCol>
                <a:gridCol w="1220571">
                  <a:extLst>
                    <a:ext uri="{9D8B030D-6E8A-4147-A177-3AD203B41FA5}">
                      <a16:colId xmlns:a16="http://schemas.microsoft.com/office/drawing/2014/main" val="2528858832"/>
                    </a:ext>
                  </a:extLst>
                </a:gridCol>
              </a:tblGrid>
              <a:tr h="1179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Положительные аспекты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Низкие значения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(1-3 баллов),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Средние значения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(4-7 баллов), 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Высокие значения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(8-10 баллов), 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b"/>
                </a:tc>
                <a:extLst>
                  <a:ext uri="{0D108BD9-81ED-4DB2-BD59-A6C34878D82A}">
                    <a16:rowId xmlns:a16="http://schemas.microsoft.com/office/drawing/2014/main" val="1879478691"/>
                  </a:ext>
                </a:extLst>
              </a:tr>
              <a:tr h="356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Мигранты делают работу дешевле и быстрее, чем местные жители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12,9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41,3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45,8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extLst>
                  <a:ext uri="{0D108BD9-81ED-4DB2-BD59-A6C34878D82A}">
                    <a16:rowId xmlns:a16="http://schemas.microsoft.com/office/drawing/2014/main" val="1629674526"/>
                  </a:ext>
                </a:extLst>
              </a:tr>
              <a:tr h="583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Мигранты такие же люди, как и коренные жители, и заслуживают гуманного отношения к ним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12,8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44,3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42,9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extLst>
                  <a:ext uri="{0D108BD9-81ED-4DB2-BD59-A6C34878D82A}">
                    <a16:rowId xmlns:a16="http://schemas.microsoft.com/office/drawing/2014/main" val="4261503284"/>
                  </a:ext>
                </a:extLst>
              </a:tr>
              <a:tr h="356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Мигранты помогают улучшить демографическую ситуацию в стране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35,4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48,5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16,1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extLst>
                  <a:ext uri="{0D108BD9-81ED-4DB2-BD59-A6C34878D82A}">
                    <a16:rowId xmlns:a16="http://schemas.microsoft.com/office/drawing/2014/main" val="884845888"/>
                  </a:ext>
                </a:extLst>
              </a:tr>
              <a:tr h="356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Миграция – это в целом хорошо для развития экономики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30,0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54,3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15,8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extLst>
                  <a:ext uri="{0D108BD9-81ED-4DB2-BD59-A6C34878D82A}">
                    <a16:rowId xmlns:a16="http://schemas.microsoft.com/office/drawing/2014/main" val="4095870487"/>
                  </a:ext>
                </a:extLst>
              </a:tr>
              <a:tr h="583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Мигранты делают Россию более открытой новым идеям и культурам, привносят этническое и культурное разнообразие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33,4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52,5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14,1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extLst>
                  <a:ext uri="{0D108BD9-81ED-4DB2-BD59-A6C34878D82A}">
                    <a16:rowId xmlns:a16="http://schemas.microsoft.com/office/drawing/2014/main" val="2672762064"/>
                  </a:ext>
                </a:extLst>
              </a:tr>
              <a:tr h="583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Мигранты являются изгоями общества, ограничены в правах и свободах, испытывают дискриминацию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41,1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47,3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11,6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extLst>
                  <a:ext uri="{0D108BD9-81ED-4DB2-BD59-A6C34878D82A}">
                    <a16:rowId xmlns:a16="http://schemas.microsoft.com/office/drawing/2014/main" val="668903353"/>
                  </a:ext>
                </a:extLst>
              </a:tr>
              <a:tr h="583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Миграция обеспечивает восполнение нехватки высококвалифицированных специалистов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46,3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9,7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extLst>
                  <a:ext uri="{0D108BD9-81ED-4DB2-BD59-A6C34878D82A}">
                    <a16:rowId xmlns:a16="http://schemas.microsoft.com/office/drawing/2014/main" val="426484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770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9B7EB-DD44-40A3-9569-920933A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7904"/>
          </a:xfrm>
        </p:spPr>
        <p:txBody>
          <a:bodyPr>
            <a:normAutofit/>
          </a:bodyPr>
          <a:lstStyle/>
          <a:p>
            <a:r>
              <a:rPr lang="ru-RU" sz="2000" dirty="0"/>
              <a:t>Результаты социологического исследования в семи приграничных регионах России: Алтайском крае, Оренбургской, Мурманской, Псковской, Ростовской областях, Республике Алтай и Республике Дагестан (</a:t>
            </a:r>
            <a:r>
              <a:rPr lang="en-US" sz="2000" dirty="0"/>
              <a:t>n=3770</a:t>
            </a:r>
            <a:r>
              <a:rPr lang="ru-RU" sz="2000" dirty="0"/>
              <a:t>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4FD28E-7DDD-43F5-9C3E-116E2FAC0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61DB423C-072D-4C83-AA5E-4CFEEEDA0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402504"/>
              </p:ext>
            </p:extLst>
          </p:nvPr>
        </p:nvGraphicFramePr>
        <p:xfrm>
          <a:off x="703943" y="1427007"/>
          <a:ext cx="10784114" cy="4805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7668">
                  <a:extLst>
                    <a:ext uri="{9D8B030D-6E8A-4147-A177-3AD203B41FA5}">
                      <a16:colId xmlns:a16="http://schemas.microsoft.com/office/drawing/2014/main" val="3522240178"/>
                    </a:ext>
                  </a:extLst>
                </a:gridCol>
                <a:gridCol w="1417691">
                  <a:extLst>
                    <a:ext uri="{9D8B030D-6E8A-4147-A177-3AD203B41FA5}">
                      <a16:colId xmlns:a16="http://schemas.microsoft.com/office/drawing/2014/main" val="2174684076"/>
                    </a:ext>
                  </a:extLst>
                </a:gridCol>
                <a:gridCol w="1488184">
                  <a:extLst>
                    <a:ext uri="{9D8B030D-6E8A-4147-A177-3AD203B41FA5}">
                      <a16:colId xmlns:a16="http://schemas.microsoft.com/office/drawing/2014/main" val="4150867891"/>
                    </a:ext>
                  </a:extLst>
                </a:gridCol>
                <a:gridCol w="1220571">
                  <a:extLst>
                    <a:ext uri="{9D8B030D-6E8A-4147-A177-3AD203B41FA5}">
                      <a16:colId xmlns:a16="http://schemas.microsoft.com/office/drawing/2014/main" val="2528858832"/>
                    </a:ext>
                  </a:extLst>
                </a:gridCol>
              </a:tblGrid>
              <a:tr h="824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Отрицательные аспекты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Низкие значения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(1-3 баллов),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Средние значения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(4-7 баллов), 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Высокие значения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(8-10 баллов), 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b"/>
                </a:tc>
                <a:extLst>
                  <a:ext uri="{0D108BD9-81ED-4DB2-BD59-A6C34878D82A}">
                    <a16:rowId xmlns:a16="http://schemas.microsoft.com/office/drawing/2014/main" val="1879478691"/>
                  </a:ext>
                </a:extLst>
              </a:tr>
              <a:tr h="407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Мигранты создают конкуренцию на рынке труда и «отнимают» работу у местных жителей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16,9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43,4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39,8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extLst>
                  <a:ext uri="{0D108BD9-81ED-4DB2-BD59-A6C34878D82A}">
                    <a16:rowId xmlns:a16="http://schemas.microsoft.com/office/drawing/2014/main" val="4191475992"/>
                  </a:ext>
                </a:extLst>
              </a:tr>
              <a:tr h="273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Миграция введет к ухудшению криминогенной обстановки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17,7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48,5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33,9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extLst>
                  <a:ext uri="{0D108BD9-81ED-4DB2-BD59-A6C34878D82A}">
                    <a16:rowId xmlns:a16="http://schemas.microsoft.com/office/drawing/2014/main" val="3534913526"/>
                  </a:ext>
                </a:extLst>
              </a:tr>
              <a:tr h="407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Миграция формирует у людей негативные стереотипы о представителях других национальностей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18,1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49,2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32,7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extLst>
                  <a:ext uri="{0D108BD9-81ED-4DB2-BD59-A6C34878D82A}">
                    <a16:rowId xmlns:a16="http://schemas.microsoft.com/office/drawing/2014/main" val="2747379790"/>
                  </a:ext>
                </a:extLst>
              </a:tr>
              <a:tr h="407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Мигранты завозят новые заболевания, распространяют инфекции, способствуют повышению заболеваемости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44,6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31,3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extLst>
                  <a:ext uri="{0D108BD9-81ED-4DB2-BD59-A6C34878D82A}">
                    <a16:rowId xmlns:a16="http://schemas.microsoft.com/office/drawing/2014/main" val="756984056"/>
                  </a:ext>
                </a:extLst>
              </a:tr>
              <a:tr h="445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Миграция приводит к размыванию традиционной российской культуры и образа жизни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20,5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49,3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30,2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2" marR="64512" marT="0" marB="0" anchor="ctr"/>
                </a:tc>
                <a:extLst>
                  <a:ext uri="{0D108BD9-81ED-4DB2-BD59-A6C34878D82A}">
                    <a16:rowId xmlns:a16="http://schemas.microsoft.com/office/drawing/2014/main" val="3512250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032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946FA-E4D2-421C-BABA-C99F4723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Модель детерминации восприятия угроз и возможностей международной миграции населением приграничных регионов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B14358-9986-4930-991A-807F4CC5A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Основная цель моделирования заключалась в обосновании влияния значимых факторов, как общих, релевантных для зоны приграничья, охваченной исследованием, так и специфических, уникальных на восприятие рисков и угроз, выгод и возможностей, ассоциированных с международной миграцией.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BE1F2B-5403-471A-A757-B91E682A8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</p:spTree>
    <p:extLst>
      <p:ext uri="{BB962C8B-B14F-4D97-AF65-F5344CB8AC3E}">
        <p14:creationId xmlns:p14="http://schemas.microsoft.com/office/powerpoint/2010/main" val="304310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EA200-D544-49A4-AD8E-954A43963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результаты моделирования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F23A72-F569-4CDB-9393-787EC5C2F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547864C-EA74-4EBF-B9E2-3968FB193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913031"/>
              </p:ext>
            </p:extLst>
          </p:nvPr>
        </p:nvGraphicFramePr>
        <p:xfrm>
          <a:off x="957941" y="1451429"/>
          <a:ext cx="9782630" cy="49865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1785">
                  <a:extLst>
                    <a:ext uri="{9D8B030D-6E8A-4147-A177-3AD203B41FA5}">
                      <a16:colId xmlns:a16="http://schemas.microsoft.com/office/drawing/2014/main" val="374341605"/>
                    </a:ext>
                  </a:extLst>
                </a:gridCol>
                <a:gridCol w="1542966">
                  <a:extLst>
                    <a:ext uri="{9D8B030D-6E8A-4147-A177-3AD203B41FA5}">
                      <a16:colId xmlns:a16="http://schemas.microsoft.com/office/drawing/2014/main" val="1948873855"/>
                    </a:ext>
                  </a:extLst>
                </a:gridCol>
                <a:gridCol w="1356245">
                  <a:extLst>
                    <a:ext uri="{9D8B030D-6E8A-4147-A177-3AD203B41FA5}">
                      <a16:colId xmlns:a16="http://schemas.microsoft.com/office/drawing/2014/main" val="2726855499"/>
                    </a:ext>
                  </a:extLst>
                </a:gridCol>
                <a:gridCol w="1319658">
                  <a:extLst>
                    <a:ext uri="{9D8B030D-6E8A-4147-A177-3AD203B41FA5}">
                      <a16:colId xmlns:a16="http://schemas.microsoft.com/office/drawing/2014/main" val="1051619886"/>
                    </a:ext>
                  </a:extLst>
                </a:gridCol>
                <a:gridCol w="1211159">
                  <a:extLst>
                    <a:ext uri="{9D8B030D-6E8A-4147-A177-3AD203B41FA5}">
                      <a16:colId xmlns:a16="http://schemas.microsoft.com/office/drawing/2014/main" val="3993866457"/>
                    </a:ext>
                  </a:extLst>
                </a:gridCol>
                <a:gridCol w="1211159">
                  <a:extLst>
                    <a:ext uri="{9D8B030D-6E8A-4147-A177-3AD203B41FA5}">
                      <a16:colId xmlns:a16="http://schemas.microsoft.com/office/drawing/2014/main" val="2713256899"/>
                    </a:ext>
                  </a:extLst>
                </a:gridCol>
                <a:gridCol w="1319658">
                  <a:extLst>
                    <a:ext uri="{9D8B030D-6E8A-4147-A177-3AD203B41FA5}">
                      <a16:colId xmlns:a16="http://schemas.microsoft.com/office/drawing/2014/main" val="2235344439"/>
                    </a:ext>
                  </a:extLst>
                </a:gridCol>
              </a:tblGrid>
              <a:tr h="803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Структурные уравнения: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Алтайский край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Оренбургская область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Мурманская область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Псковская область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Республика Алтай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Ростовская область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16366886"/>
                  </a:ext>
                </a:extLst>
              </a:tr>
              <a:tr h="286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General ~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50475633"/>
                  </a:ext>
                </a:extLst>
              </a:tr>
              <a:tr h="286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Diasp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0,251***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-0,039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-0,059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0,229*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0,402**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-0,15*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84186680"/>
                  </a:ext>
                </a:extLst>
              </a:tr>
              <a:tr h="286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RegSit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0,232***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-0,064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-0,203**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0,2*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-0,086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-0,169**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95737470"/>
                  </a:ext>
                </a:extLst>
              </a:tr>
              <a:tr h="803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MigrAtt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0,403***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-0,795***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-0,715***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0,287***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-0,565**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-0,544***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79463752"/>
                  </a:ext>
                </a:extLst>
              </a:tr>
              <a:tr h="286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Safety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-0,022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0,029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-0,061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-0,178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-0,176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-0,036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37058303"/>
                  </a:ext>
                </a:extLst>
              </a:tr>
              <a:tr h="286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Income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0,099*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0,013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-0,071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-0,119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-0,094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0,007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78702985"/>
                  </a:ext>
                </a:extLst>
              </a:tr>
              <a:tr h="286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Educ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0,071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-0,061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-0,086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-0,07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-0,21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0,006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90120949"/>
                  </a:ext>
                </a:extLst>
              </a:tr>
              <a:tr h="803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Migr_cont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0,084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0,074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-0,037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0,024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0,007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-0,212***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57826642"/>
                  </a:ext>
                </a:extLst>
              </a:tr>
              <a:tr h="286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MigrInt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0,115**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-0,035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-0,043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0,012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0,008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36930496"/>
                  </a:ext>
                </a:extLst>
              </a:tr>
              <a:tr h="286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MigrIll ~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19796846"/>
                  </a:ext>
                </a:extLst>
              </a:tr>
              <a:tr h="286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General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-0,504***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0,852***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0,604*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-0,513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0,284*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0,51***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1900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747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27A97-99A6-448A-98C2-CBA079ED2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Модель для Алтайского края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72473B-205D-4262-BB47-D974E75D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97C46D-9341-4114-87BA-56D7541BF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317" y="1465943"/>
            <a:ext cx="8570140" cy="43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69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0FFA4-99BE-4F96-9166-B26AA526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15C50B-E7BD-4A99-85FA-157860F8C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518658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Успех реализации миграционной политики зависит от конкретного социального контекста, социальных норм и ценностей, определяющих характер взаимоотношений между принимающим населением и приезжими. Особенности восприятия населением миграции и мигрантов могут в значительной степени трансформировать принимаемые государством меры по управлению миграцией, усиливая или, напротив, ослабляя их.</a:t>
            </a:r>
          </a:p>
          <a:p>
            <a:r>
              <a:rPr lang="ru-RU" dirty="0"/>
              <a:t>Несмотря на разнообразие форм и траекторий, население России рассматривает международную миграцию прежде всего с позиций предложения дешевой, непритязательной к условиям труда рабочей силы, что в условиях ухудшения социально-экономической ситуации и распространенности негативных стереотипов о мигрантах как о необразованных людях, разносчиках болезней и преступниках может стать потенциальным источником конфликта между старожильческим населением и приезжими гражданами сопредельных государств. </a:t>
            </a:r>
          </a:p>
          <a:p>
            <a:r>
              <a:rPr lang="ru-RU" dirty="0"/>
              <a:t>Снижению напряженности способствуют присущие большинству граждан ценностные ориентации, для которых характерна потребность в справедливом и гуманном отношении ко всем жителям России, независимо от их миграционного статуса.</a:t>
            </a:r>
          </a:p>
          <a:p>
            <a:r>
              <a:rPr lang="ru-RU" dirty="0"/>
              <a:t>Положительное восприятие миграции сопряжено с осознанием необходимости декриминализации миграции и оказанием мигрантам помощи по адаптации к жизни в России и создании предпосылок для дальнейшей интеграции, тогда как акцент на вызовах и угрозах ассоциируется с поддержкой репрессивных мер и ограничением миграционных потоков. 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76904A-6BB0-44C3-BD77-1ED8E6C5C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</p:spTree>
    <p:extLst>
      <p:ext uri="{BB962C8B-B14F-4D97-AF65-F5344CB8AC3E}">
        <p14:creationId xmlns:p14="http://schemas.microsoft.com/office/powerpoint/2010/main" val="361634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C0C88-7BA5-4693-8C2D-6F3292734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Миграционная ситуация в мире и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CBC40C-65F0-4E6C-AA7D-8750F5C69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276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Россия остается одним из флагманов международной миграции, занимая четвертое место в мире (после США, Саудовской Аравии и Германии) по количеству мигрантов, сосредоточенных на ее территории: по данным ООН за 2017 год их было более 11,6 млн (для сравнения: в США – 50 млн, в Саудовской Аравии и Германии – по 12 млн) или около 8% от всего ее населения, что в 2,3 раза выше общемирового уровня.</a:t>
            </a:r>
          </a:p>
          <a:p>
            <a:r>
              <a:rPr lang="ru-RU" dirty="0"/>
              <a:t>Миграционный прирост более чем на половину позволяет компенсировать естественную убыль населения, растет доля иностранных работников в общей численности занятого населения (с 0,3% в 1999-2000 годах до 2,4% в 2018 году)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820435-BA0D-44D0-BB78-D8926D3F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</p:spTree>
    <p:extLst>
      <p:ext uri="{BB962C8B-B14F-4D97-AF65-F5344CB8AC3E}">
        <p14:creationId xmlns:p14="http://schemas.microsoft.com/office/powerpoint/2010/main" val="1950578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3042F-7F58-410E-B51D-996991FFC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Данные о внешней для региона и международной миграции в российских регионах, 2017 год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84A4A0-434C-4514-850E-B92296CE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79811E-ED11-41C7-BB92-3F660840AEC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15" y="1780539"/>
            <a:ext cx="9071428" cy="4575811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264949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C3128D-9F0C-4997-BAD0-A671EF6B6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531" y="1173379"/>
            <a:ext cx="3485960" cy="225562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9D92D-0114-4053-AB4A-87F808CBC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	Понятие миграционной политики, ее цели задачи, субъекты и объекты, основные механизмы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5C5651-7015-40B1-AE2E-172F74186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17873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Миграционная политика (в узком смысле) - государственное воздействие на регулирование миграционных процессов, на изменение численности, состава, направления движения и расселения мигрантов, их интеграцию, – характеристики, тесно связанные с демографической проблематикой</a:t>
            </a:r>
          </a:p>
          <a:p>
            <a:r>
              <a:rPr lang="ru-RU" dirty="0"/>
              <a:t>Миграционная политика (в широком смысле) – часть государственной политики (внутренней и внешней), затрагивающая вопросы демографической политики, сферы труда и занятости, обеспечения и защиты прав человека и гражданина, социальной политики, культурной политики, политики в отношении национальностей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59BA00-CA82-48CE-B080-EFFAD246C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153F40-2A54-455B-A6F0-287CD9711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416" y="3429001"/>
            <a:ext cx="3173075" cy="20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12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9143B-95BC-46D1-8683-459305C9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43"/>
            <a:ext cx="10515600" cy="1325563"/>
          </a:xfrm>
        </p:spPr>
        <p:txBody>
          <a:bodyPr/>
          <a:lstStyle/>
          <a:p>
            <a:r>
              <a:rPr lang="ru-RU" dirty="0"/>
              <a:t>Разнообразие определений МП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C314FC-BC5F-451D-A3DF-9D3EB1D7D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81" y="1160606"/>
            <a:ext cx="10515600" cy="4824557"/>
          </a:xfrm>
        </p:spPr>
        <p:txBody>
          <a:bodyPr>
            <a:noAutofit/>
          </a:bodyPr>
          <a:lstStyle/>
          <a:p>
            <a:r>
              <a:rPr lang="ru-RU" sz="2200" dirty="0"/>
              <a:t>«МП– это </a:t>
            </a:r>
            <a:r>
              <a:rPr lang="ru-RU" sz="2200" b="1" dirty="0"/>
              <a:t>система</a:t>
            </a:r>
            <a:r>
              <a:rPr lang="ru-RU" sz="2200" dirty="0"/>
              <a:t> общепринятых на уровне властных структур </a:t>
            </a:r>
            <a:r>
              <a:rPr lang="ru-RU" sz="2200" b="1" dirty="0"/>
              <a:t>идей и концептуально объединенных средств</a:t>
            </a:r>
            <a:r>
              <a:rPr lang="ru-RU" sz="2200" dirty="0"/>
              <a:t>, с помощью которых, прежде всего государство, а также другие общественные институты, соблюдая определенные принципы, предполагают достижение поставленных целей» (Л. </a:t>
            </a:r>
            <a:r>
              <a:rPr lang="ru-RU" sz="2200" dirty="0" err="1"/>
              <a:t>Рыбаковский</a:t>
            </a:r>
            <a:r>
              <a:rPr lang="ru-RU" sz="2200" dirty="0"/>
              <a:t>)</a:t>
            </a:r>
          </a:p>
          <a:p>
            <a:r>
              <a:rPr lang="ru-RU" sz="2200" dirty="0"/>
              <a:t>«МП - это </a:t>
            </a:r>
            <a:r>
              <a:rPr lang="ru-RU" sz="2200" b="1" dirty="0"/>
              <a:t>комплекс мер</a:t>
            </a:r>
            <a:r>
              <a:rPr lang="ru-RU" sz="2200" dirty="0"/>
              <a:t>, принимаемых в государстве и обществе для регулирования переселений, адаптации и интеграции переселенцев в интересах этого государства и общества» (Основы миграционной политики», под общей редакцией И.Н. </a:t>
            </a:r>
            <a:r>
              <a:rPr lang="ru-RU" sz="2200" dirty="0" err="1"/>
              <a:t>Барцица</a:t>
            </a:r>
            <a:r>
              <a:rPr lang="ru-RU" sz="2200" dirty="0"/>
              <a:t>, В.К. Егорова, К.О. Ромодановского, М.Л. </a:t>
            </a:r>
            <a:r>
              <a:rPr lang="ru-RU" sz="2200" dirty="0" err="1"/>
              <a:t>Тюркина</a:t>
            </a:r>
            <a:r>
              <a:rPr lang="ru-RU" sz="2200" dirty="0"/>
              <a:t>)</a:t>
            </a:r>
          </a:p>
          <a:p>
            <a:r>
              <a:rPr lang="ru-RU" sz="2200" dirty="0"/>
              <a:t>«МП– это </a:t>
            </a:r>
            <a:r>
              <a:rPr lang="ru-RU" sz="2200" b="1" dirty="0"/>
              <a:t>деятельность</a:t>
            </a:r>
            <a:r>
              <a:rPr lang="ru-RU" sz="2200" dirty="0"/>
              <a:t> международных организаций, государственных органов, политических партий, органов муниципальной власти, общественных движений и организаций и их лидеров и др. по </a:t>
            </a:r>
            <a:r>
              <a:rPr lang="ru-RU" sz="2200" b="1" dirty="0"/>
              <a:t>регулированию</a:t>
            </a:r>
            <a:r>
              <a:rPr lang="ru-RU" sz="2200" dirty="0"/>
              <a:t> миграционных </a:t>
            </a:r>
            <a:r>
              <a:rPr lang="ru-RU" sz="2200" b="1" dirty="0"/>
              <a:t>процессов</a:t>
            </a:r>
            <a:r>
              <a:rPr lang="ru-RU" sz="2200" dirty="0"/>
              <a:t> и </a:t>
            </a:r>
            <a:r>
              <a:rPr lang="ru-RU" sz="2200" b="1" dirty="0"/>
              <a:t>отношений</a:t>
            </a:r>
            <a:r>
              <a:rPr lang="ru-RU" sz="2200" dirty="0"/>
              <a:t>, а также по </a:t>
            </a:r>
            <a:r>
              <a:rPr lang="ru-RU" sz="2200" b="1" dirty="0"/>
              <a:t>миграционному обеспечению </a:t>
            </a:r>
            <a:r>
              <a:rPr lang="ru-RU" sz="2200" dirty="0"/>
              <a:t>государственных, муниципальных и предпринимательских проектов и программ посредством </a:t>
            </a:r>
            <a:r>
              <a:rPr lang="ru-RU" sz="2200" b="1" dirty="0"/>
              <a:t>использования политической вла</a:t>
            </a:r>
            <a:r>
              <a:rPr lang="ru-RU" sz="2200" dirty="0"/>
              <a:t>сти или осуществления влияния на власть в интересах реализации наиболее значимых общественных потребностей» (Л.А. Кононов)</a:t>
            </a:r>
          </a:p>
          <a:p>
            <a:pPr marL="0" indent="0">
              <a:buNone/>
            </a:pPr>
            <a:endParaRPr lang="ru-RU" sz="22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37E9E8-A7E5-4A7D-84A4-9A7F274D4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</p:spTree>
    <p:extLst>
      <p:ext uri="{BB962C8B-B14F-4D97-AF65-F5344CB8AC3E}">
        <p14:creationId xmlns:p14="http://schemas.microsoft.com/office/powerpoint/2010/main" val="40084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457E66-628C-49D5-80D4-2B6CCCF3E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347" y="4991633"/>
            <a:ext cx="4546600" cy="163677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10625-430F-47B0-91FD-A10E7E90F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Различные аспекты миграционной политики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25C303-73DF-418D-A4BE-6A8222C55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47" y="1825624"/>
            <a:ext cx="10935451" cy="384946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- миграционная политика – есть продукт политической системы; </a:t>
            </a:r>
          </a:p>
          <a:p>
            <a:r>
              <a:rPr lang="ru-RU" dirty="0"/>
              <a:t>- миграционная политика – прерогатива не только государства, но и общественных институтов; </a:t>
            </a:r>
          </a:p>
          <a:p>
            <a:r>
              <a:rPr lang="ru-RU" dirty="0"/>
              <a:t>- различные общественные институты – партии, церковь, общественные организации – могут иметь различные точки зрения на цели и средства миграционной политики; </a:t>
            </a:r>
          </a:p>
          <a:p>
            <a:r>
              <a:rPr lang="ru-RU" dirty="0"/>
              <a:t>- миграционная политика – это процесс согласования интересов государства в области регулирования миграций на федеральном и региональном уровнях с интересами мигрантов, местного сообщества, политических и экономических элит; </a:t>
            </a:r>
          </a:p>
          <a:p>
            <a:r>
              <a:rPr lang="ru-RU" dirty="0"/>
              <a:t>- миграционная политика – это процесс взаимодействия между государствами, при котором происходит передача юрисдикции, так как мигранты, прекращая быть членами одного общества, становятся членами другого.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649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CE4BC-0BC4-480D-BED7-2CCCBFF9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МП как часть государственной политики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5C5FBE-4923-4E38-8C1F-D29AF85B6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1690688"/>
            <a:ext cx="10308771" cy="2982912"/>
          </a:xfrm>
        </p:spPr>
        <p:txBody>
          <a:bodyPr>
            <a:normAutofit/>
          </a:bodyPr>
          <a:lstStyle/>
          <a:p>
            <a:r>
              <a:rPr lang="ru-RU" dirty="0"/>
              <a:t>- представляет собой государственную доктрину или концепцию регулирования миграционных процессов;</a:t>
            </a:r>
          </a:p>
          <a:p>
            <a:r>
              <a:rPr lang="ru-RU" dirty="0"/>
              <a:t>- неразрывно связана с проводимой экономической, социальной, демографической, национальной и культурной политиками; </a:t>
            </a:r>
          </a:p>
          <a:p>
            <a:r>
              <a:rPr lang="ru-RU" dirty="0"/>
              <a:t>- разделяется на реальную и декларируемую политики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92BD0A-AB2F-43A9-8021-7C479A4BC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73600"/>
            <a:ext cx="4898713" cy="200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35968-C47B-4606-AC53-01C691A0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111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принципы МП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DE9B5C-202E-4E55-B2E2-B138346AC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236"/>
            <a:ext cx="9552709" cy="4020994"/>
          </a:xfrm>
        </p:spPr>
        <p:txBody>
          <a:bodyPr>
            <a:noAutofit/>
          </a:bodyPr>
          <a:lstStyle/>
          <a:p>
            <a:r>
              <a:rPr lang="ru-RU" sz="2000" dirty="0"/>
              <a:t>обеспечение прав и свобод человека и гражданина;</a:t>
            </a:r>
          </a:p>
          <a:p>
            <a:r>
              <a:rPr lang="ru-RU" sz="2000" dirty="0"/>
              <a:t> недопустимость любых форм дискриминации; </a:t>
            </a:r>
          </a:p>
          <a:p>
            <a:r>
              <a:rPr lang="ru-RU" sz="2000" dirty="0"/>
              <a:t>соблюдение норм национального и международного права; </a:t>
            </a:r>
          </a:p>
          <a:p>
            <a:r>
              <a:rPr lang="ru-RU" sz="2000" dirty="0"/>
              <a:t>гармонизация интересов личности, общества и государства; </a:t>
            </a:r>
          </a:p>
          <a:p>
            <a:r>
              <a:rPr lang="ru-RU" sz="2000" dirty="0"/>
              <a:t>взаимодействие органов государственной власти, местного самоуправления, развитие институтов социального партнерства и гражданского общества; </a:t>
            </a:r>
          </a:p>
          <a:p>
            <a:r>
              <a:rPr lang="ru-RU" sz="2000" dirty="0"/>
              <a:t>защита национального рынка труда; </a:t>
            </a:r>
          </a:p>
          <a:p>
            <a:r>
              <a:rPr lang="ru-RU" sz="2000" dirty="0"/>
              <a:t>дифференцированный подход к регулированию миграционных потоков в зависимости от целей и сроков пребывания, социально-демографических и профессионально-квалификационных характеристик мигрантов; </a:t>
            </a:r>
          </a:p>
          <a:p>
            <a:r>
              <a:rPr lang="ru-RU" sz="2000" dirty="0"/>
              <a:t>учет особенностей регионального развития; </a:t>
            </a:r>
          </a:p>
          <a:p>
            <a:r>
              <a:rPr lang="ru-RU" sz="2000" dirty="0"/>
              <a:t>открытость и доступность информации о миграционных процессах и принимаемых решениях в области реализации государственной миграционной политики; </a:t>
            </a:r>
          </a:p>
          <a:p>
            <a:r>
              <a:rPr lang="ru-RU" sz="2000" dirty="0"/>
              <a:t>научная обоснованность принимаемых решений.</a:t>
            </a:r>
          </a:p>
          <a:p>
            <a:endParaRPr lang="ru-RU" sz="20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2CF309-5680-437D-97ED-0FAD621F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Курсы повышения квалификации «Управление конфликтностью в социуме: диагностика, предупреждение и профилактика возникновения межнациональных и межконфессиональных конфликтов», 11 - 13 марта 2020</a:t>
            </a:r>
          </a:p>
        </p:txBody>
      </p:sp>
    </p:spTree>
    <p:extLst>
      <p:ext uri="{BB962C8B-B14F-4D97-AF65-F5344CB8AC3E}">
        <p14:creationId xmlns:p14="http://schemas.microsoft.com/office/powerpoint/2010/main" val="12055238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2202</TotalTime>
  <Words>3522</Words>
  <Application>Microsoft Office PowerPoint</Application>
  <PresentationFormat>Широкоэкранный</PresentationFormat>
  <Paragraphs>279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Государственная миграционная политика как механизм управления межнациональными и межконфессиональными конфликтами</vt:lpstr>
      <vt:lpstr>Миграционная ситуация в мире и России</vt:lpstr>
      <vt:lpstr>Миграционная ситуация в мире и России</vt:lpstr>
      <vt:lpstr>Данные о внешней для региона и международной миграции в российских регионах, 2017 год</vt:lpstr>
      <vt:lpstr>1. Понятие миграционной политики, ее цели задачи, субъекты и объекты, основные механизмы</vt:lpstr>
      <vt:lpstr>Разнообразие определений МП</vt:lpstr>
      <vt:lpstr>Различные аспекты миграционной политики</vt:lpstr>
      <vt:lpstr>МП как часть государственной политики</vt:lpstr>
      <vt:lpstr>Основные принципы МП</vt:lpstr>
      <vt:lpstr>Субъекты (акторы, проводники) миграционной политики</vt:lpstr>
      <vt:lpstr>МП: разные страны разные цели</vt:lpstr>
      <vt:lpstr>Три типа стран: принимающие, отдающие и страны смешанного типа</vt:lpstr>
      <vt:lpstr>Задачи МП</vt:lpstr>
      <vt:lpstr>Основные модели интеграционной политики (идеологии межгрупповых отношений)</vt:lpstr>
      <vt:lpstr>Основные модели интеграционной политики (идеологии межгрупповых отношений)</vt:lpstr>
      <vt:lpstr>Основные модели интеграционной политики (идеологии межгрупповых отношений)</vt:lpstr>
      <vt:lpstr>Новые подходы: важнее общее, а не особенное</vt:lpstr>
      <vt:lpstr>Новые подходы</vt:lpstr>
      <vt:lpstr>Новые подходы: важнее общее, а не особенное</vt:lpstr>
      <vt:lpstr>Интеграция мигрантов в принимающее сообщество в России: социологическая перспектива (результаты исследования в приграничных регионах России)</vt:lpstr>
      <vt:lpstr>Основные теоретические модели</vt:lpstr>
      <vt:lpstr>Результаты социологического исследования в семи приграничных регионах России: Алтайском крае, Оренбургской, Мурманской, Псковской, Ростовской областях, Республике Алтай и Республике Дагестан (n=3770)</vt:lpstr>
      <vt:lpstr>Результаты социологического исследования в семи приграничных регионах России: Алтайском крае, Оренбургской, Мурманской, Псковской, Ростовской областях, Республике Алтай и Республике Дагестан (n=3770)</vt:lpstr>
      <vt:lpstr>Модель детерминации восприятия угроз и возможностей международной миграции населением приграничных регионов России</vt:lpstr>
      <vt:lpstr>Общие результаты моделирования</vt:lpstr>
      <vt:lpstr>Модель для Алтайского края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миграционная политика как механизм управления межнациональными и межконфессиональными конфликтами</dc:title>
  <dc:creator>Дарья Омельченко</dc:creator>
  <cp:lastModifiedBy>Дарья Омельченко</cp:lastModifiedBy>
  <cp:revision>36</cp:revision>
  <dcterms:created xsi:type="dcterms:W3CDTF">2020-03-10T22:32:47Z</dcterms:created>
  <dcterms:modified xsi:type="dcterms:W3CDTF">2020-03-14T12:00:41Z</dcterms:modified>
</cp:coreProperties>
</file>