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87" r:id="rId3"/>
    <p:sldId id="289" r:id="rId4"/>
    <p:sldId id="283" r:id="rId5"/>
    <p:sldId id="284" r:id="rId6"/>
    <p:sldId id="290" r:id="rId7"/>
    <p:sldId id="291" r:id="rId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F3A"/>
    <a:srgbClr val="10D291"/>
    <a:srgbClr val="309070"/>
    <a:srgbClr val="0EBE83"/>
    <a:srgbClr val="349C79"/>
    <a:srgbClr val="0DB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21135215639714"/>
          <c:y val="3.6813990411312461E-2"/>
          <c:w val="0.80017428294660509"/>
          <c:h val="0.9263720582751718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66988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Лист1!$B$2:$B$4</c:f>
              <c:strCache>
                <c:ptCount val="3"/>
                <c:pt idx="0">
                  <c:v>Низкий</c:v>
                </c:pt>
                <c:pt idx="1">
                  <c:v>Средний</c:v>
                </c:pt>
                <c:pt idx="2">
                  <c:v>Высокий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10.7</c:v>
                </c:pt>
                <c:pt idx="1">
                  <c:v>65.599999999999994</c:v>
                </c:pt>
                <c:pt idx="2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D-4500-8980-F61D018FF0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972577616"/>
        <c:axId val="972579264"/>
      </c:barChart>
      <c:catAx>
        <c:axId val="972577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2579264"/>
        <c:crosses val="autoZero"/>
        <c:auto val="1"/>
        <c:lblAlgn val="ctr"/>
        <c:lblOffset val="100"/>
        <c:noMultiLvlLbl val="0"/>
      </c:catAx>
      <c:valAx>
        <c:axId val="9725792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7257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bg1">
              <a:lumMod val="10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7CE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Интеграция</c:v>
                </c:pt>
                <c:pt idx="1">
                  <c:v>Сепарация</c:v>
                </c:pt>
                <c:pt idx="2">
                  <c:v>Ассимиляция</c:v>
                </c:pt>
                <c:pt idx="3">
                  <c:v>Маргинализация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44</c:v>
                </c:pt>
                <c:pt idx="1">
                  <c:v>27.4</c:v>
                </c:pt>
                <c:pt idx="2">
                  <c:v>21.5</c:v>
                </c:pt>
                <c:pt idx="3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D-0A4C-BC03-C8B986F68F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6234656"/>
        <c:axId val="316236304"/>
        <c:axId val="0"/>
      </c:bar3DChart>
      <c:catAx>
        <c:axId val="31623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6236304"/>
        <c:crosses val="autoZero"/>
        <c:auto val="1"/>
        <c:lblAlgn val="ctr"/>
        <c:lblOffset val="100"/>
        <c:noMultiLvlLbl val="0"/>
      </c:catAx>
      <c:valAx>
        <c:axId val="3162363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31623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EB78C5-D095-4F22-AA37-461FC684B91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D082F7-86E4-4560-90B4-9C4129B58C15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Объективная оценка в области миграционных процессов в регионе </a:t>
          </a:r>
          <a:endParaRPr lang="ru-RU" sz="1600" dirty="0">
            <a:solidFill>
              <a:schemeClr val="tx1"/>
            </a:solidFill>
          </a:endParaRPr>
        </a:p>
      </dgm:t>
    </dgm:pt>
    <dgm:pt modelId="{4435EFA8-C520-4232-A182-1D96B6C27266}" type="parTrans" cxnId="{AA3D7A77-45C9-491A-AD7A-476B90F79A6E}">
      <dgm:prSet/>
      <dgm:spPr/>
      <dgm:t>
        <a:bodyPr/>
        <a:lstStyle/>
        <a:p>
          <a:endParaRPr lang="ru-RU"/>
        </a:p>
      </dgm:t>
    </dgm:pt>
    <dgm:pt modelId="{30252A7C-0867-4346-8D5D-376BCC670FFA}" type="sibTrans" cxnId="{AA3D7A77-45C9-491A-AD7A-476B90F79A6E}">
      <dgm:prSet/>
      <dgm:spPr/>
      <dgm:t>
        <a:bodyPr/>
        <a:lstStyle/>
        <a:p>
          <a:endParaRPr lang="ru-RU"/>
        </a:p>
      </dgm:t>
    </dgm:pt>
    <dgm:pt modelId="{B4E2BFA3-8EEC-4668-ABB1-F3FCCCE1998A}">
      <dgm:prSet phldrT="[Текст]" custT="1"/>
      <dgm:spPr/>
      <dgm:t>
        <a:bodyPr/>
        <a:lstStyle/>
        <a:p>
          <a:r>
            <a:rPr lang="ru-RU" sz="1400" dirty="0" smtClean="0"/>
            <a:t>Оценка адаптационного потенциала населения региона,</a:t>
          </a:r>
        </a:p>
        <a:p>
          <a:r>
            <a:rPr lang="ru-RU" sz="1400" dirty="0" smtClean="0"/>
            <a:t>декабрь 2022</a:t>
          </a:r>
          <a:endParaRPr lang="ru-RU" sz="1400" dirty="0"/>
        </a:p>
      </dgm:t>
    </dgm:pt>
    <dgm:pt modelId="{09DE6D85-91EE-4878-A65A-D991CC7B3F5D}" type="parTrans" cxnId="{9E033FBE-53E7-4F6A-947F-6C3149E5BBA5}">
      <dgm:prSet/>
      <dgm:spPr/>
      <dgm:t>
        <a:bodyPr/>
        <a:lstStyle/>
        <a:p>
          <a:endParaRPr lang="ru-RU"/>
        </a:p>
      </dgm:t>
    </dgm:pt>
    <dgm:pt modelId="{25E08373-D29E-4726-8918-80EDA9648D42}" type="sibTrans" cxnId="{9E033FBE-53E7-4F6A-947F-6C3149E5BBA5}">
      <dgm:prSet/>
      <dgm:spPr/>
      <dgm:t>
        <a:bodyPr/>
        <a:lstStyle/>
        <a:p>
          <a:endParaRPr lang="ru-RU"/>
        </a:p>
      </dgm:t>
    </dgm:pt>
    <dgm:pt modelId="{BF189D62-112C-4D0A-AF85-E2CC47293AE5}">
      <dgm:prSet phldrT="[Текст]" custT="1"/>
      <dgm:spPr/>
      <dgm:t>
        <a:bodyPr/>
        <a:lstStyle/>
        <a:p>
          <a:r>
            <a:rPr lang="ru-RU" sz="1400" dirty="0" smtClean="0"/>
            <a:t>Оценка интеграции мигрантов, </a:t>
          </a:r>
        </a:p>
        <a:p>
          <a:r>
            <a:rPr lang="ru-RU" sz="1400" dirty="0" smtClean="0"/>
            <a:t>декабрь 2022</a:t>
          </a:r>
          <a:endParaRPr lang="ru-RU" sz="1400" dirty="0"/>
        </a:p>
      </dgm:t>
    </dgm:pt>
    <dgm:pt modelId="{E286B762-DF3D-4C51-A7DC-00E247D06DDF}" type="parTrans" cxnId="{3F56EC27-E350-4F74-9F56-670A26636BAA}">
      <dgm:prSet/>
      <dgm:spPr/>
      <dgm:t>
        <a:bodyPr/>
        <a:lstStyle/>
        <a:p>
          <a:endParaRPr lang="ru-RU"/>
        </a:p>
      </dgm:t>
    </dgm:pt>
    <dgm:pt modelId="{D7927117-ABC7-4E58-A19C-A3C2A398BB6B}" type="sibTrans" cxnId="{3F56EC27-E350-4F74-9F56-670A26636BAA}">
      <dgm:prSet/>
      <dgm:spPr/>
      <dgm:t>
        <a:bodyPr/>
        <a:lstStyle/>
        <a:p>
          <a:endParaRPr lang="ru-RU"/>
        </a:p>
      </dgm:t>
    </dgm:pt>
    <dgm:pt modelId="{E115BAC8-2C62-4FE0-B056-EC83F0C5CB0E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Повышение интегрированности мигрантов в социальной среде региона </a:t>
          </a:r>
          <a:endParaRPr lang="ru-RU" sz="1600" dirty="0">
            <a:solidFill>
              <a:schemeClr val="tx1"/>
            </a:solidFill>
          </a:endParaRPr>
        </a:p>
      </dgm:t>
    </dgm:pt>
    <dgm:pt modelId="{3C49D154-8504-4D94-A037-F8168DA82AA3}" type="parTrans" cxnId="{6F678094-958C-4D28-B6F3-031328C74457}">
      <dgm:prSet/>
      <dgm:spPr/>
      <dgm:t>
        <a:bodyPr/>
        <a:lstStyle/>
        <a:p>
          <a:endParaRPr lang="ru-RU"/>
        </a:p>
      </dgm:t>
    </dgm:pt>
    <dgm:pt modelId="{21D935E5-BA66-4D29-8DE9-674D5D6BA155}" type="sibTrans" cxnId="{6F678094-958C-4D28-B6F3-031328C74457}">
      <dgm:prSet/>
      <dgm:spPr/>
      <dgm:t>
        <a:bodyPr/>
        <a:lstStyle/>
        <a:p>
          <a:endParaRPr lang="ru-RU"/>
        </a:p>
      </dgm:t>
    </dgm:pt>
    <dgm:pt modelId="{536FE343-F738-4FF9-89BD-71DD9D281894}">
      <dgm:prSet custT="1"/>
      <dgm:spPr/>
      <dgm:t>
        <a:bodyPr/>
        <a:lstStyle/>
        <a:p>
          <a:r>
            <a:rPr lang="ru-RU" sz="1400" dirty="0" smtClean="0"/>
            <a:t>Прогнозные сценарии развития адаптационного потенциала и интеграции мигрантов, декабрь 2022</a:t>
          </a:r>
          <a:endParaRPr lang="ru-RU" sz="1400" dirty="0"/>
        </a:p>
      </dgm:t>
    </dgm:pt>
    <dgm:pt modelId="{7B199D35-5395-44C4-973F-1CF2F78E6BAE}" type="parTrans" cxnId="{F4E0D651-0441-48AB-9EC5-3AED1C2A6141}">
      <dgm:prSet/>
      <dgm:spPr/>
      <dgm:t>
        <a:bodyPr/>
        <a:lstStyle/>
        <a:p>
          <a:endParaRPr lang="ru-RU"/>
        </a:p>
      </dgm:t>
    </dgm:pt>
    <dgm:pt modelId="{6AA025C1-71C4-49FE-B61C-FCBAFC4759CD}" type="sibTrans" cxnId="{F4E0D651-0441-48AB-9EC5-3AED1C2A6141}">
      <dgm:prSet/>
      <dgm:spPr/>
      <dgm:t>
        <a:bodyPr/>
        <a:lstStyle/>
        <a:p>
          <a:endParaRPr lang="ru-RU"/>
        </a:p>
      </dgm:t>
    </dgm:pt>
    <dgm:pt modelId="{354D73DF-06E0-4D85-836D-A48F4C1C9878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Повышение адаптационного потенциала принимающего населения </a:t>
          </a:r>
          <a:endParaRPr lang="ru-RU" sz="1600" dirty="0">
            <a:solidFill>
              <a:schemeClr val="tx1"/>
            </a:solidFill>
          </a:endParaRPr>
        </a:p>
      </dgm:t>
    </dgm:pt>
    <dgm:pt modelId="{D04CAC37-D640-414E-8750-3FD32FA36280}" type="parTrans" cxnId="{7064D1F5-9149-4D69-90E8-47492A4BE0EB}">
      <dgm:prSet/>
      <dgm:spPr/>
      <dgm:t>
        <a:bodyPr/>
        <a:lstStyle/>
        <a:p>
          <a:endParaRPr lang="ru-RU"/>
        </a:p>
      </dgm:t>
    </dgm:pt>
    <dgm:pt modelId="{A91DCC43-8B2D-449C-BD29-C09D4CF48F6E}" type="sibTrans" cxnId="{7064D1F5-9149-4D69-90E8-47492A4BE0EB}">
      <dgm:prSet/>
      <dgm:spPr/>
      <dgm:t>
        <a:bodyPr/>
        <a:lstStyle/>
        <a:p>
          <a:endParaRPr lang="ru-RU"/>
        </a:p>
      </dgm:t>
    </dgm:pt>
    <dgm:pt modelId="{9C01826E-45CE-45D0-817D-105C3F702D84}">
      <dgm:prSet custT="1"/>
      <dgm:spPr/>
      <dgm:t>
        <a:bodyPr/>
        <a:lstStyle/>
        <a:p>
          <a:r>
            <a:rPr lang="ru-RU" sz="1200" dirty="0" smtClean="0"/>
            <a:t>Проведение двух дизайн-сессий «Инклюзия детей-мигрантов в современной школе: новые технологии и педагогические практики», «Социокультурные кейсы как инклюзивная технология интеграции и адаптации иностранных студентов в пространстве современного вуза», </a:t>
          </a:r>
        </a:p>
        <a:p>
          <a:r>
            <a:rPr lang="ru-RU" sz="1200" dirty="0" smtClean="0"/>
            <a:t>апрель – июль 2023</a:t>
          </a:r>
          <a:endParaRPr lang="ru-RU" sz="1200" dirty="0"/>
        </a:p>
      </dgm:t>
    </dgm:pt>
    <dgm:pt modelId="{9105E43A-581B-4807-91BB-EC8C1399CA4F}" type="parTrans" cxnId="{B5914B49-5FF7-4BED-A13A-32243012F86C}">
      <dgm:prSet/>
      <dgm:spPr/>
      <dgm:t>
        <a:bodyPr/>
        <a:lstStyle/>
        <a:p>
          <a:endParaRPr lang="ru-RU"/>
        </a:p>
      </dgm:t>
    </dgm:pt>
    <dgm:pt modelId="{E8B92FE6-3FD4-4BCF-B930-64FE4604F362}" type="sibTrans" cxnId="{B5914B49-5FF7-4BED-A13A-32243012F86C}">
      <dgm:prSet/>
      <dgm:spPr/>
      <dgm:t>
        <a:bodyPr/>
        <a:lstStyle/>
        <a:p>
          <a:endParaRPr lang="ru-RU"/>
        </a:p>
      </dgm:t>
    </dgm:pt>
    <dgm:pt modelId="{75D25A90-F810-4439-944B-543193EB246D}">
      <dgm:prSet custT="1"/>
      <dgm:spPr/>
      <dgm:t>
        <a:bodyPr/>
        <a:lstStyle/>
        <a:p>
          <a:r>
            <a:rPr lang="ru-RU" sz="1200" dirty="0" smtClean="0"/>
            <a:t>2 курсов повышения квалификации «Инклюзивный подход в работе с детьми-мигрантами в образовательной среде»; «Коммуникативные технологии и психосоциальные практики в работе с молодежью с разной миграционной историей», </a:t>
          </a:r>
        </a:p>
        <a:p>
          <a:r>
            <a:rPr lang="ru-RU" sz="1200" dirty="0" smtClean="0"/>
            <a:t>январь – апрель 2023</a:t>
          </a:r>
          <a:endParaRPr lang="ru-RU" sz="1200" dirty="0"/>
        </a:p>
      </dgm:t>
    </dgm:pt>
    <dgm:pt modelId="{34E569BD-BEC6-4C4A-8E74-86DE34189396}" type="parTrans" cxnId="{B0F2C109-2172-44E1-AA66-779ECFEF4C81}">
      <dgm:prSet/>
      <dgm:spPr/>
      <dgm:t>
        <a:bodyPr/>
        <a:lstStyle/>
        <a:p>
          <a:endParaRPr lang="ru-RU"/>
        </a:p>
      </dgm:t>
    </dgm:pt>
    <dgm:pt modelId="{FCE91A39-8F44-400E-A040-C44F8AFFDED5}" type="sibTrans" cxnId="{B0F2C109-2172-44E1-AA66-779ECFEF4C81}">
      <dgm:prSet/>
      <dgm:spPr/>
      <dgm:t>
        <a:bodyPr/>
        <a:lstStyle/>
        <a:p>
          <a:endParaRPr lang="ru-RU"/>
        </a:p>
      </dgm:t>
    </dgm:pt>
    <dgm:pt modelId="{65D0E684-1CFF-4334-BA68-7D6ED315D47D}">
      <dgm:prSet/>
      <dgm:spPr/>
      <dgm:t>
        <a:bodyPr/>
        <a:lstStyle/>
        <a:p>
          <a:r>
            <a:rPr lang="ru-RU" dirty="0" smtClean="0"/>
            <a:t>Информационное поле по вопросам интеграции и адаптации молодых мигрантов, сентябрь 2022 – июль 2023</a:t>
          </a:r>
          <a:endParaRPr lang="ru-RU" dirty="0"/>
        </a:p>
      </dgm:t>
    </dgm:pt>
    <dgm:pt modelId="{C7EDA8C7-3C21-4C79-890F-DE2EFE943008}" type="parTrans" cxnId="{9E49C8BA-DFCF-4C48-B770-31C3F07C5DD1}">
      <dgm:prSet/>
      <dgm:spPr/>
      <dgm:t>
        <a:bodyPr/>
        <a:lstStyle/>
        <a:p>
          <a:endParaRPr lang="ru-RU"/>
        </a:p>
      </dgm:t>
    </dgm:pt>
    <dgm:pt modelId="{F9EB64DA-15EB-4329-97C7-9811677F3EA8}" type="sibTrans" cxnId="{9E49C8BA-DFCF-4C48-B770-31C3F07C5DD1}">
      <dgm:prSet/>
      <dgm:spPr/>
      <dgm:t>
        <a:bodyPr/>
        <a:lstStyle/>
        <a:p>
          <a:endParaRPr lang="ru-RU"/>
        </a:p>
      </dgm:t>
    </dgm:pt>
    <dgm:pt modelId="{33D585D5-A471-4372-88DB-545A0C5CDE76}">
      <dgm:prSet/>
      <dgm:spPr/>
      <dgm:t>
        <a:bodyPr/>
        <a:lstStyle/>
        <a:p>
          <a:r>
            <a:rPr lang="ru-RU" dirty="0" smtClean="0"/>
            <a:t>Электронное справочное пособие для иностранных мигрантов (адаптация в образовательной среде) –июль 2023</a:t>
          </a:r>
          <a:endParaRPr lang="ru-RU" dirty="0"/>
        </a:p>
      </dgm:t>
    </dgm:pt>
    <dgm:pt modelId="{026225F8-C449-4FD0-875C-36537ED0709C}" type="parTrans" cxnId="{8016FF84-A7E8-499F-94C1-FF6B2566039E}">
      <dgm:prSet/>
      <dgm:spPr/>
      <dgm:t>
        <a:bodyPr/>
        <a:lstStyle/>
        <a:p>
          <a:endParaRPr lang="ru-RU"/>
        </a:p>
      </dgm:t>
    </dgm:pt>
    <dgm:pt modelId="{ABE7717B-0339-4B8C-A9CB-26564270FB52}" type="sibTrans" cxnId="{8016FF84-A7E8-499F-94C1-FF6B2566039E}">
      <dgm:prSet/>
      <dgm:spPr/>
      <dgm:t>
        <a:bodyPr/>
        <a:lstStyle/>
        <a:p>
          <a:endParaRPr lang="ru-RU"/>
        </a:p>
      </dgm:t>
    </dgm:pt>
    <dgm:pt modelId="{F06DFA36-1D3F-412A-B488-639A4CE97E94}" type="pres">
      <dgm:prSet presAssocID="{33EB78C5-D095-4F22-AA37-461FC684B9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C4F8B6-471B-4793-AE20-6597EF7AD16B}" type="pres">
      <dgm:prSet presAssocID="{28D082F7-86E4-4560-90B4-9C4129B58C15}" presName="root" presStyleCnt="0"/>
      <dgm:spPr/>
    </dgm:pt>
    <dgm:pt modelId="{CBCCF692-AAEA-4E6E-AD9B-19C33E628194}" type="pres">
      <dgm:prSet presAssocID="{28D082F7-86E4-4560-90B4-9C4129B58C15}" presName="rootComposite" presStyleCnt="0"/>
      <dgm:spPr/>
    </dgm:pt>
    <dgm:pt modelId="{9DBE6462-FEFD-4B44-886A-683F80AF9B1F}" type="pres">
      <dgm:prSet presAssocID="{28D082F7-86E4-4560-90B4-9C4129B58C15}" presName="rootText" presStyleLbl="node1" presStyleIdx="0" presStyleCnt="3" custScaleX="137684" custScaleY="103439" custLinFactNeighborX="-74620" custLinFactNeighborY="4163"/>
      <dgm:spPr/>
      <dgm:t>
        <a:bodyPr/>
        <a:lstStyle/>
        <a:p>
          <a:endParaRPr lang="ru-RU"/>
        </a:p>
      </dgm:t>
    </dgm:pt>
    <dgm:pt modelId="{D71125EC-DEB5-40D2-9C85-586E605ACB0F}" type="pres">
      <dgm:prSet presAssocID="{28D082F7-86E4-4560-90B4-9C4129B58C15}" presName="rootConnector" presStyleLbl="node1" presStyleIdx="0" presStyleCnt="3"/>
      <dgm:spPr/>
      <dgm:t>
        <a:bodyPr/>
        <a:lstStyle/>
        <a:p>
          <a:endParaRPr lang="ru-RU"/>
        </a:p>
      </dgm:t>
    </dgm:pt>
    <dgm:pt modelId="{1F31E6C3-0CAE-498A-A423-2F2D97473430}" type="pres">
      <dgm:prSet presAssocID="{28D082F7-86E4-4560-90B4-9C4129B58C15}" presName="childShape" presStyleCnt="0"/>
      <dgm:spPr/>
    </dgm:pt>
    <dgm:pt modelId="{EDCAEF3A-B316-4B2E-AE97-14017A24F50B}" type="pres">
      <dgm:prSet presAssocID="{09DE6D85-91EE-4878-A65A-D991CC7B3F5D}" presName="Name13" presStyleLbl="parChTrans1D2" presStyleIdx="0" presStyleCnt="7"/>
      <dgm:spPr/>
      <dgm:t>
        <a:bodyPr/>
        <a:lstStyle/>
        <a:p>
          <a:endParaRPr lang="ru-RU"/>
        </a:p>
      </dgm:t>
    </dgm:pt>
    <dgm:pt modelId="{DA504B18-544F-4DFC-900B-6D734F6BC33E}" type="pres">
      <dgm:prSet presAssocID="{B4E2BFA3-8EEC-4668-ABB1-F3FCCCE1998A}" presName="childText" presStyleLbl="bgAcc1" presStyleIdx="0" presStyleCnt="7" custScaleX="142249" custScaleY="86264" custLinFactNeighborX="-19487" custLinFactNeighborY="-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10858-FA4E-4B38-8DAF-89F5ED39E5A2}" type="pres">
      <dgm:prSet presAssocID="{E286B762-DF3D-4C51-A7DC-00E247D06DDF}" presName="Name13" presStyleLbl="parChTrans1D2" presStyleIdx="1" presStyleCnt="7"/>
      <dgm:spPr/>
      <dgm:t>
        <a:bodyPr/>
        <a:lstStyle/>
        <a:p>
          <a:endParaRPr lang="ru-RU"/>
        </a:p>
      </dgm:t>
    </dgm:pt>
    <dgm:pt modelId="{289457F2-145B-4922-A20B-17B264BCE209}" type="pres">
      <dgm:prSet presAssocID="{BF189D62-112C-4D0A-AF85-E2CC47293AE5}" presName="childText" presStyleLbl="bgAcc1" presStyleIdx="1" presStyleCnt="7" custScaleX="143979" custScaleY="83912" custLinFactNeighborX="-18959" custLinFactNeighborY="-10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F011F-BFD5-4AD6-8466-C0F75842424A}" type="pres">
      <dgm:prSet presAssocID="{7B199D35-5395-44C4-973F-1CF2F78E6BAE}" presName="Name13" presStyleLbl="parChTrans1D2" presStyleIdx="2" presStyleCnt="7"/>
      <dgm:spPr/>
      <dgm:t>
        <a:bodyPr/>
        <a:lstStyle/>
        <a:p>
          <a:endParaRPr lang="ru-RU"/>
        </a:p>
      </dgm:t>
    </dgm:pt>
    <dgm:pt modelId="{7861F836-517D-4BCE-8474-7B35C4D03DD0}" type="pres">
      <dgm:prSet presAssocID="{536FE343-F738-4FF9-89BD-71DD9D281894}" presName="childText" presStyleLbl="bgAcc1" presStyleIdx="2" presStyleCnt="7" custScaleX="137882" custScaleY="85387" custLinFactNeighborX="-16944" custLinFactNeighborY="-1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D1E55-4895-4BBA-AC5B-F8135C5316B8}" type="pres">
      <dgm:prSet presAssocID="{354D73DF-06E0-4D85-836D-A48F4C1C9878}" presName="root" presStyleCnt="0"/>
      <dgm:spPr/>
    </dgm:pt>
    <dgm:pt modelId="{9B681D56-5F85-4421-80DD-37CE290362D6}" type="pres">
      <dgm:prSet presAssocID="{354D73DF-06E0-4D85-836D-A48F4C1C9878}" presName="rootComposite" presStyleCnt="0"/>
      <dgm:spPr/>
    </dgm:pt>
    <dgm:pt modelId="{F854A1A2-B585-4612-81BE-34379236B598}" type="pres">
      <dgm:prSet presAssocID="{354D73DF-06E0-4D85-836D-A48F4C1C9878}" presName="rootText" presStyleLbl="node1" presStyleIdx="1" presStyleCnt="3" custScaleX="146063" custScaleY="106287"/>
      <dgm:spPr/>
      <dgm:t>
        <a:bodyPr/>
        <a:lstStyle/>
        <a:p>
          <a:endParaRPr lang="ru-RU"/>
        </a:p>
      </dgm:t>
    </dgm:pt>
    <dgm:pt modelId="{BB476524-4F05-4886-853A-A7F2AA4CD077}" type="pres">
      <dgm:prSet presAssocID="{354D73DF-06E0-4D85-836D-A48F4C1C9878}" presName="rootConnector" presStyleLbl="node1" presStyleIdx="1" presStyleCnt="3"/>
      <dgm:spPr/>
      <dgm:t>
        <a:bodyPr/>
        <a:lstStyle/>
        <a:p>
          <a:endParaRPr lang="ru-RU"/>
        </a:p>
      </dgm:t>
    </dgm:pt>
    <dgm:pt modelId="{5838699C-C3B3-49D2-9BC9-434928999F02}" type="pres">
      <dgm:prSet presAssocID="{354D73DF-06E0-4D85-836D-A48F4C1C9878}" presName="childShape" presStyleCnt="0"/>
      <dgm:spPr/>
    </dgm:pt>
    <dgm:pt modelId="{5BB49F8F-1F37-4FFC-AF85-36E42D0BD78A}" type="pres">
      <dgm:prSet presAssocID="{34E569BD-BEC6-4C4A-8E74-86DE34189396}" presName="Name13" presStyleLbl="parChTrans1D2" presStyleIdx="3" presStyleCnt="7"/>
      <dgm:spPr/>
      <dgm:t>
        <a:bodyPr/>
        <a:lstStyle/>
        <a:p>
          <a:endParaRPr lang="ru-RU"/>
        </a:p>
      </dgm:t>
    </dgm:pt>
    <dgm:pt modelId="{C68B6065-B5CC-4D2A-A6F8-E7ECACD36254}" type="pres">
      <dgm:prSet presAssocID="{75D25A90-F810-4439-944B-543193EB246D}" presName="childText" presStyleLbl="bgAcc1" presStyleIdx="3" presStyleCnt="7" custScaleX="158277" custScaleY="175974" custLinFactNeighborX="-982" custLinFactNeighborY="-7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B508-6A70-4100-A5F1-CB5226BEAB6F}" type="pres">
      <dgm:prSet presAssocID="{9105E43A-581B-4807-91BB-EC8C1399CA4F}" presName="Name13" presStyleLbl="parChTrans1D2" presStyleIdx="4" presStyleCnt="7"/>
      <dgm:spPr/>
      <dgm:t>
        <a:bodyPr/>
        <a:lstStyle/>
        <a:p>
          <a:endParaRPr lang="ru-RU"/>
        </a:p>
      </dgm:t>
    </dgm:pt>
    <dgm:pt modelId="{4AA69E26-29E1-4F9E-8963-C63D589353B6}" type="pres">
      <dgm:prSet presAssocID="{9C01826E-45CE-45D0-817D-105C3F702D84}" presName="childText" presStyleLbl="bgAcc1" presStyleIdx="4" presStyleCnt="7" custScaleX="155016" custScaleY="200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1A563-9FA8-454F-802D-8EF2709DDAFE}" type="pres">
      <dgm:prSet presAssocID="{E115BAC8-2C62-4FE0-B056-EC83F0C5CB0E}" presName="root" presStyleCnt="0"/>
      <dgm:spPr/>
    </dgm:pt>
    <dgm:pt modelId="{6BC8C2CE-ABC7-48DF-AF60-8A424E59840D}" type="pres">
      <dgm:prSet presAssocID="{E115BAC8-2C62-4FE0-B056-EC83F0C5CB0E}" presName="rootComposite" presStyleCnt="0"/>
      <dgm:spPr/>
    </dgm:pt>
    <dgm:pt modelId="{9979CC8D-EE01-4DF8-860C-811E580B3F46}" type="pres">
      <dgm:prSet presAssocID="{E115BAC8-2C62-4FE0-B056-EC83F0C5CB0E}" presName="rootText" presStyleLbl="node1" presStyleIdx="2" presStyleCnt="3" custScaleX="144888" custScaleY="105705"/>
      <dgm:spPr/>
      <dgm:t>
        <a:bodyPr/>
        <a:lstStyle/>
        <a:p>
          <a:endParaRPr lang="ru-RU"/>
        </a:p>
      </dgm:t>
    </dgm:pt>
    <dgm:pt modelId="{4C63A210-66C5-4AC4-84F4-E7A8481A42C7}" type="pres">
      <dgm:prSet presAssocID="{E115BAC8-2C62-4FE0-B056-EC83F0C5CB0E}" presName="rootConnector" presStyleLbl="node1" presStyleIdx="2" presStyleCnt="3"/>
      <dgm:spPr/>
      <dgm:t>
        <a:bodyPr/>
        <a:lstStyle/>
        <a:p>
          <a:endParaRPr lang="ru-RU"/>
        </a:p>
      </dgm:t>
    </dgm:pt>
    <dgm:pt modelId="{8BC9FA44-65DB-412B-91E3-5E58C304B36B}" type="pres">
      <dgm:prSet presAssocID="{E115BAC8-2C62-4FE0-B056-EC83F0C5CB0E}" presName="childShape" presStyleCnt="0"/>
      <dgm:spPr/>
    </dgm:pt>
    <dgm:pt modelId="{194FD5E0-2B6B-4AB2-A1E9-4FC473297978}" type="pres">
      <dgm:prSet presAssocID="{C7EDA8C7-3C21-4C79-890F-DE2EFE943008}" presName="Name13" presStyleLbl="parChTrans1D2" presStyleIdx="5" presStyleCnt="7"/>
      <dgm:spPr/>
      <dgm:t>
        <a:bodyPr/>
        <a:lstStyle/>
        <a:p>
          <a:endParaRPr lang="ru-RU"/>
        </a:p>
      </dgm:t>
    </dgm:pt>
    <dgm:pt modelId="{9ED210CC-A0D5-429C-9D75-AFA839DED7BD}" type="pres">
      <dgm:prSet presAssocID="{65D0E684-1CFF-4334-BA68-7D6ED315D47D}" presName="childText" presStyleLbl="bgAcc1" presStyleIdx="5" presStyleCnt="7" custScaleX="137912" custScaleY="124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6A241-F6A7-4465-A9AF-DF86F6510E8B}" type="pres">
      <dgm:prSet presAssocID="{026225F8-C449-4FD0-875C-36537ED0709C}" presName="Name13" presStyleLbl="parChTrans1D2" presStyleIdx="6" presStyleCnt="7"/>
      <dgm:spPr/>
      <dgm:t>
        <a:bodyPr/>
        <a:lstStyle/>
        <a:p>
          <a:endParaRPr lang="ru-RU"/>
        </a:p>
      </dgm:t>
    </dgm:pt>
    <dgm:pt modelId="{70B0AF02-1E7F-49FF-BC8B-AD01BAFC0C58}" type="pres">
      <dgm:prSet presAssocID="{33D585D5-A471-4372-88DB-545A0C5CDE76}" presName="childText" presStyleLbl="bgAcc1" presStyleIdx="6" presStyleCnt="7" custScaleX="115409" custScaleY="198862" custLinFactNeighborX="13285" custLinFactNeighborY="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DA2E59-B2B9-45E2-B46D-38C7D28BC6FA}" type="presOf" srcId="{33D585D5-A471-4372-88DB-545A0C5CDE76}" destId="{70B0AF02-1E7F-49FF-BC8B-AD01BAFC0C58}" srcOrd="0" destOrd="0" presId="urn:microsoft.com/office/officeart/2005/8/layout/hierarchy3"/>
    <dgm:cxn modelId="{B0F2C109-2172-44E1-AA66-779ECFEF4C81}" srcId="{354D73DF-06E0-4D85-836D-A48F4C1C9878}" destId="{75D25A90-F810-4439-944B-543193EB246D}" srcOrd="0" destOrd="0" parTransId="{34E569BD-BEC6-4C4A-8E74-86DE34189396}" sibTransId="{FCE91A39-8F44-400E-A040-C44F8AFFDED5}"/>
    <dgm:cxn modelId="{AA3D7A77-45C9-491A-AD7A-476B90F79A6E}" srcId="{33EB78C5-D095-4F22-AA37-461FC684B912}" destId="{28D082F7-86E4-4560-90B4-9C4129B58C15}" srcOrd="0" destOrd="0" parTransId="{4435EFA8-C520-4232-A182-1D96B6C27266}" sibTransId="{30252A7C-0867-4346-8D5D-376BCC670FFA}"/>
    <dgm:cxn modelId="{9E033FBE-53E7-4F6A-947F-6C3149E5BBA5}" srcId="{28D082F7-86E4-4560-90B4-9C4129B58C15}" destId="{B4E2BFA3-8EEC-4668-ABB1-F3FCCCE1998A}" srcOrd="0" destOrd="0" parTransId="{09DE6D85-91EE-4878-A65A-D991CC7B3F5D}" sibTransId="{25E08373-D29E-4726-8918-80EDA9648D42}"/>
    <dgm:cxn modelId="{5A9A5BCF-AD4A-4654-9B0E-1B206501B51B}" type="presOf" srcId="{354D73DF-06E0-4D85-836D-A48F4C1C9878}" destId="{BB476524-4F05-4886-853A-A7F2AA4CD077}" srcOrd="1" destOrd="0" presId="urn:microsoft.com/office/officeart/2005/8/layout/hierarchy3"/>
    <dgm:cxn modelId="{FA8C3B9B-6689-427B-BE7E-CA0DAED7CE3B}" type="presOf" srcId="{E115BAC8-2C62-4FE0-B056-EC83F0C5CB0E}" destId="{9979CC8D-EE01-4DF8-860C-811E580B3F46}" srcOrd="0" destOrd="0" presId="urn:microsoft.com/office/officeart/2005/8/layout/hierarchy3"/>
    <dgm:cxn modelId="{5D6FFC40-732B-4A7E-9B0A-3E680D1F4FF9}" type="presOf" srcId="{65D0E684-1CFF-4334-BA68-7D6ED315D47D}" destId="{9ED210CC-A0D5-429C-9D75-AFA839DED7BD}" srcOrd="0" destOrd="0" presId="urn:microsoft.com/office/officeart/2005/8/layout/hierarchy3"/>
    <dgm:cxn modelId="{195A941A-C397-4F5C-928B-4B02BF161931}" type="presOf" srcId="{9C01826E-45CE-45D0-817D-105C3F702D84}" destId="{4AA69E26-29E1-4F9E-8963-C63D589353B6}" srcOrd="0" destOrd="0" presId="urn:microsoft.com/office/officeart/2005/8/layout/hierarchy3"/>
    <dgm:cxn modelId="{03635F4F-0096-40F6-959C-A2D188AB27A6}" type="presOf" srcId="{E286B762-DF3D-4C51-A7DC-00E247D06DDF}" destId="{DEC10858-FA4E-4B38-8DAF-89F5ED39E5A2}" srcOrd="0" destOrd="0" presId="urn:microsoft.com/office/officeart/2005/8/layout/hierarchy3"/>
    <dgm:cxn modelId="{A3B7CD12-B230-43E9-B2A1-EF673482EDDD}" type="presOf" srcId="{09DE6D85-91EE-4878-A65A-D991CC7B3F5D}" destId="{EDCAEF3A-B316-4B2E-AE97-14017A24F50B}" srcOrd="0" destOrd="0" presId="urn:microsoft.com/office/officeart/2005/8/layout/hierarchy3"/>
    <dgm:cxn modelId="{08B2C9B5-C417-4D96-94B0-56D0D9DAC30E}" type="presOf" srcId="{354D73DF-06E0-4D85-836D-A48F4C1C9878}" destId="{F854A1A2-B585-4612-81BE-34379236B598}" srcOrd="0" destOrd="0" presId="urn:microsoft.com/office/officeart/2005/8/layout/hierarchy3"/>
    <dgm:cxn modelId="{221B95E3-8BB9-4353-B4A6-481B97F8EEB9}" type="presOf" srcId="{C7EDA8C7-3C21-4C79-890F-DE2EFE943008}" destId="{194FD5E0-2B6B-4AB2-A1E9-4FC473297978}" srcOrd="0" destOrd="0" presId="urn:microsoft.com/office/officeart/2005/8/layout/hierarchy3"/>
    <dgm:cxn modelId="{BF69E321-5F31-462D-8D2B-BB468B0643C9}" type="presOf" srcId="{B4E2BFA3-8EEC-4668-ABB1-F3FCCCE1998A}" destId="{DA504B18-544F-4DFC-900B-6D734F6BC33E}" srcOrd="0" destOrd="0" presId="urn:microsoft.com/office/officeart/2005/8/layout/hierarchy3"/>
    <dgm:cxn modelId="{AB7B1B0C-2F77-4976-A098-9B25C9D9488E}" type="presOf" srcId="{026225F8-C449-4FD0-875C-36537ED0709C}" destId="{82B6A241-F6A7-4465-A9AF-DF86F6510E8B}" srcOrd="0" destOrd="0" presId="urn:microsoft.com/office/officeart/2005/8/layout/hierarchy3"/>
    <dgm:cxn modelId="{B5914B49-5FF7-4BED-A13A-32243012F86C}" srcId="{354D73DF-06E0-4D85-836D-A48F4C1C9878}" destId="{9C01826E-45CE-45D0-817D-105C3F702D84}" srcOrd="1" destOrd="0" parTransId="{9105E43A-581B-4807-91BB-EC8C1399CA4F}" sibTransId="{E8B92FE6-3FD4-4BCF-B930-64FE4604F362}"/>
    <dgm:cxn modelId="{E6776E8B-9A90-4CE4-804A-24499150D95F}" type="presOf" srcId="{33EB78C5-D095-4F22-AA37-461FC684B912}" destId="{F06DFA36-1D3F-412A-B488-639A4CE97E94}" srcOrd="0" destOrd="0" presId="urn:microsoft.com/office/officeart/2005/8/layout/hierarchy3"/>
    <dgm:cxn modelId="{A9DC1F61-EE4D-4716-BE89-2C5B21D8340A}" type="presOf" srcId="{BF189D62-112C-4D0A-AF85-E2CC47293AE5}" destId="{289457F2-145B-4922-A20B-17B264BCE209}" srcOrd="0" destOrd="0" presId="urn:microsoft.com/office/officeart/2005/8/layout/hierarchy3"/>
    <dgm:cxn modelId="{F4E0D651-0441-48AB-9EC5-3AED1C2A6141}" srcId="{28D082F7-86E4-4560-90B4-9C4129B58C15}" destId="{536FE343-F738-4FF9-89BD-71DD9D281894}" srcOrd="2" destOrd="0" parTransId="{7B199D35-5395-44C4-973F-1CF2F78E6BAE}" sibTransId="{6AA025C1-71C4-49FE-B61C-FCBAFC4759CD}"/>
    <dgm:cxn modelId="{3242E059-91F8-41B0-9EF6-159ABB6F16D9}" type="presOf" srcId="{E115BAC8-2C62-4FE0-B056-EC83F0C5CB0E}" destId="{4C63A210-66C5-4AC4-84F4-E7A8481A42C7}" srcOrd="1" destOrd="0" presId="urn:microsoft.com/office/officeart/2005/8/layout/hierarchy3"/>
    <dgm:cxn modelId="{13571602-DF09-4D42-8684-B62AD04DA936}" type="presOf" srcId="{9105E43A-581B-4807-91BB-EC8C1399CA4F}" destId="{EC9CB508-6A70-4100-A5F1-CB5226BEAB6F}" srcOrd="0" destOrd="0" presId="urn:microsoft.com/office/officeart/2005/8/layout/hierarchy3"/>
    <dgm:cxn modelId="{3F56EC27-E350-4F74-9F56-670A26636BAA}" srcId="{28D082F7-86E4-4560-90B4-9C4129B58C15}" destId="{BF189D62-112C-4D0A-AF85-E2CC47293AE5}" srcOrd="1" destOrd="0" parTransId="{E286B762-DF3D-4C51-A7DC-00E247D06DDF}" sibTransId="{D7927117-ABC7-4E58-A19C-A3C2A398BB6B}"/>
    <dgm:cxn modelId="{69AAAE5C-8EBA-4621-9503-D4D08E365DA2}" type="presOf" srcId="{75D25A90-F810-4439-944B-543193EB246D}" destId="{C68B6065-B5CC-4D2A-A6F8-E7ECACD36254}" srcOrd="0" destOrd="0" presId="urn:microsoft.com/office/officeart/2005/8/layout/hierarchy3"/>
    <dgm:cxn modelId="{6F678094-958C-4D28-B6F3-031328C74457}" srcId="{33EB78C5-D095-4F22-AA37-461FC684B912}" destId="{E115BAC8-2C62-4FE0-B056-EC83F0C5CB0E}" srcOrd="2" destOrd="0" parTransId="{3C49D154-8504-4D94-A037-F8168DA82AA3}" sibTransId="{21D935E5-BA66-4D29-8DE9-674D5D6BA155}"/>
    <dgm:cxn modelId="{A6ECB189-64B8-46F4-9239-6981CE662784}" type="presOf" srcId="{34E569BD-BEC6-4C4A-8E74-86DE34189396}" destId="{5BB49F8F-1F37-4FFC-AF85-36E42D0BD78A}" srcOrd="0" destOrd="0" presId="urn:microsoft.com/office/officeart/2005/8/layout/hierarchy3"/>
    <dgm:cxn modelId="{7064D1F5-9149-4D69-90E8-47492A4BE0EB}" srcId="{33EB78C5-D095-4F22-AA37-461FC684B912}" destId="{354D73DF-06E0-4D85-836D-A48F4C1C9878}" srcOrd="1" destOrd="0" parTransId="{D04CAC37-D640-414E-8750-3FD32FA36280}" sibTransId="{A91DCC43-8B2D-449C-BD29-C09D4CF48F6E}"/>
    <dgm:cxn modelId="{792E1BBB-F29F-48D3-9C82-8B7715E6EC1D}" type="presOf" srcId="{28D082F7-86E4-4560-90B4-9C4129B58C15}" destId="{D71125EC-DEB5-40D2-9C85-586E605ACB0F}" srcOrd="1" destOrd="0" presId="urn:microsoft.com/office/officeart/2005/8/layout/hierarchy3"/>
    <dgm:cxn modelId="{8016FF84-A7E8-499F-94C1-FF6B2566039E}" srcId="{E115BAC8-2C62-4FE0-B056-EC83F0C5CB0E}" destId="{33D585D5-A471-4372-88DB-545A0C5CDE76}" srcOrd="1" destOrd="0" parTransId="{026225F8-C449-4FD0-875C-36537ED0709C}" sibTransId="{ABE7717B-0339-4B8C-A9CB-26564270FB52}"/>
    <dgm:cxn modelId="{E5EB282A-1633-469E-9599-05F323540B9E}" type="presOf" srcId="{536FE343-F738-4FF9-89BD-71DD9D281894}" destId="{7861F836-517D-4BCE-8474-7B35C4D03DD0}" srcOrd="0" destOrd="0" presId="urn:microsoft.com/office/officeart/2005/8/layout/hierarchy3"/>
    <dgm:cxn modelId="{61DEF421-F189-470C-89F5-612D87EFFCDB}" type="presOf" srcId="{7B199D35-5395-44C4-973F-1CF2F78E6BAE}" destId="{CE0F011F-BFD5-4AD6-8466-C0F75842424A}" srcOrd="0" destOrd="0" presId="urn:microsoft.com/office/officeart/2005/8/layout/hierarchy3"/>
    <dgm:cxn modelId="{830551B7-887F-4C0B-AA14-0096299AEF42}" type="presOf" srcId="{28D082F7-86E4-4560-90B4-9C4129B58C15}" destId="{9DBE6462-FEFD-4B44-886A-683F80AF9B1F}" srcOrd="0" destOrd="0" presId="urn:microsoft.com/office/officeart/2005/8/layout/hierarchy3"/>
    <dgm:cxn modelId="{9E49C8BA-DFCF-4C48-B770-31C3F07C5DD1}" srcId="{E115BAC8-2C62-4FE0-B056-EC83F0C5CB0E}" destId="{65D0E684-1CFF-4334-BA68-7D6ED315D47D}" srcOrd="0" destOrd="0" parTransId="{C7EDA8C7-3C21-4C79-890F-DE2EFE943008}" sibTransId="{F9EB64DA-15EB-4329-97C7-9811677F3EA8}"/>
    <dgm:cxn modelId="{7DA7C580-E0CE-41CB-AD1F-73F0FC4C9A40}" type="presParOf" srcId="{F06DFA36-1D3F-412A-B488-639A4CE97E94}" destId="{AFC4F8B6-471B-4793-AE20-6597EF7AD16B}" srcOrd="0" destOrd="0" presId="urn:microsoft.com/office/officeart/2005/8/layout/hierarchy3"/>
    <dgm:cxn modelId="{72658551-C03F-42DC-8ED7-61F4302C14A0}" type="presParOf" srcId="{AFC4F8B6-471B-4793-AE20-6597EF7AD16B}" destId="{CBCCF692-AAEA-4E6E-AD9B-19C33E628194}" srcOrd="0" destOrd="0" presId="urn:microsoft.com/office/officeart/2005/8/layout/hierarchy3"/>
    <dgm:cxn modelId="{ECE36889-6C6F-4C8E-BEDB-280DEA31341C}" type="presParOf" srcId="{CBCCF692-AAEA-4E6E-AD9B-19C33E628194}" destId="{9DBE6462-FEFD-4B44-886A-683F80AF9B1F}" srcOrd="0" destOrd="0" presId="urn:microsoft.com/office/officeart/2005/8/layout/hierarchy3"/>
    <dgm:cxn modelId="{1481CCB3-B1CD-47CD-9960-D7FED32BC268}" type="presParOf" srcId="{CBCCF692-AAEA-4E6E-AD9B-19C33E628194}" destId="{D71125EC-DEB5-40D2-9C85-586E605ACB0F}" srcOrd="1" destOrd="0" presId="urn:microsoft.com/office/officeart/2005/8/layout/hierarchy3"/>
    <dgm:cxn modelId="{8C3D8163-2C6D-4B54-B4F9-49F53009D9D4}" type="presParOf" srcId="{AFC4F8B6-471B-4793-AE20-6597EF7AD16B}" destId="{1F31E6C3-0CAE-498A-A423-2F2D97473430}" srcOrd="1" destOrd="0" presId="urn:microsoft.com/office/officeart/2005/8/layout/hierarchy3"/>
    <dgm:cxn modelId="{65D21DBE-26CA-4109-8BFA-4134043DA975}" type="presParOf" srcId="{1F31E6C3-0CAE-498A-A423-2F2D97473430}" destId="{EDCAEF3A-B316-4B2E-AE97-14017A24F50B}" srcOrd="0" destOrd="0" presId="urn:microsoft.com/office/officeart/2005/8/layout/hierarchy3"/>
    <dgm:cxn modelId="{7F305E27-D3C5-4E08-940D-AB492799B147}" type="presParOf" srcId="{1F31E6C3-0CAE-498A-A423-2F2D97473430}" destId="{DA504B18-544F-4DFC-900B-6D734F6BC33E}" srcOrd="1" destOrd="0" presId="urn:microsoft.com/office/officeart/2005/8/layout/hierarchy3"/>
    <dgm:cxn modelId="{D9E6C3CA-AED0-49F4-ADF9-443E369BEDB1}" type="presParOf" srcId="{1F31E6C3-0CAE-498A-A423-2F2D97473430}" destId="{DEC10858-FA4E-4B38-8DAF-89F5ED39E5A2}" srcOrd="2" destOrd="0" presId="urn:microsoft.com/office/officeart/2005/8/layout/hierarchy3"/>
    <dgm:cxn modelId="{01CA846E-4780-4A75-88BD-40238892B1BF}" type="presParOf" srcId="{1F31E6C3-0CAE-498A-A423-2F2D97473430}" destId="{289457F2-145B-4922-A20B-17B264BCE209}" srcOrd="3" destOrd="0" presId="urn:microsoft.com/office/officeart/2005/8/layout/hierarchy3"/>
    <dgm:cxn modelId="{683C3E94-068B-4CE0-81E0-281CFC6C87CA}" type="presParOf" srcId="{1F31E6C3-0CAE-498A-A423-2F2D97473430}" destId="{CE0F011F-BFD5-4AD6-8466-C0F75842424A}" srcOrd="4" destOrd="0" presId="urn:microsoft.com/office/officeart/2005/8/layout/hierarchy3"/>
    <dgm:cxn modelId="{E4F6454A-6BE1-47CA-911D-9A0C9C740475}" type="presParOf" srcId="{1F31E6C3-0CAE-498A-A423-2F2D97473430}" destId="{7861F836-517D-4BCE-8474-7B35C4D03DD0}" srcOrd="5" destOrd="0" presId="urn:microsoft.com/office/officeart/2005/8/layout/hierarchy3"/>
    <dgm:cxn modelId="{BA887356-47D9-4D3C-8FA1-392247374BD4}" type="presParOf" srcId="{F06DFA36-1D3F-412A-B488-639A4CE97E94}" destId="{96DD1E55-4895-4BBA-AC5B-F8135C5316B8}" srcOrd="1" destOrd="0" presId="urn:microsoft.com/office/officeart/2005/8/layout/hierarchy3"/>
    <dgm:cxn modelId="{BFEA52CA-76E3-4F86-B585-3BB65E08E38C}" type="presParOf" srcId="{96DD1E55-4895-4BBA-AC5B-F8135C5316B8}" destId="{9B681D56-5F85-4421-80DD-37CE290362D6}" srcOrd="0" destOrd="0" presId="urn:microsoft.com/office/officeart/2005/8/layout/hierarchy3"/>
    <dgm:cxn modelId="{3CECA0C2-B648-4E43-BF85-930D42A671F8}" type="presParOf" srcId="{9B681D56-5F85-4421-80DD-37CE290362D6}" destId="{F854A1A2-B585-4612-81BE-34379236B598}" srcOrd="0" destOrd="0" presId="urn:microsoft.com/office/officeart/2005/8/layout/hierarchy3"/>
    <dgm:cxn modelId="{9B292067-2369-4A81-9C03-B3637F5A6E6F}" type="presParOf" srcId="{9B681D56-5F85-4421-80DD-37CE290362D6}" destId="{BB476524-4F05-4886-853A-A7F2AA4CD077}" srcOrd="1" destOrd="0" presId="urn:microsoft.com/office/officeart/2005/8/layout/hierarchy3"/>
    <dgm:cxn modelId="{12BC827C-F895-4C1D-892A-99710F249778}" type="presParOf" srcId="{96DD1E55-4895-4BBA-AC5B-F8135C5316B8}" destId="{5838699C-C3B3-49D2-9BC9-434928999F02}" srcOrd="1" destOrd="0" presId="urn:microsoft.com/office/officeart/2005/8/layout/hierarchy3"/>
    <dgm:cxn modelId="{D0940698-4E3C-4B01-B75D-12CCCAC74C81}" type="presParOf" srcId="{5838699C-C3B3-49D2-9BC9-434928999F02}" destId="{5BB49F8F-1F37-4FFC-AF85-36E42D0BD78A}" srcOrd="0" destOrd="0" presId="urn:microsoft.com/office/officeart/2005/8/layout/hierarchy3"/>
    <dgm:cxn modelId="{F4BB2D78-B3A9-4551-8641-B093CA9FEE03}" type="presParOf" srcId="{5838699C-C3B3-49D2-9BC9-434928999F02}" destId="{C68B6065-B5CC-4D2A-A6F8-E7ECACD36254}" srcOrd="1" destOrd="0" presId="urn:microsoft.com/office/officeart/2005/8/layout/hierarchy3"/>
    <dgm:cxn modelId="{114B8F5B-5A5A-402F-88A0-735DA75C1706}" type="presParOf" srcId="{5838699C-C3B3-49D2-9BC9-434928999F02}" destId="{EC9CB508-6A70-4100-A5F1-CB5226BEAB6F}" srcOrd="2" destOrd="0" presId="urn:microsoft.com/office/officeart/2005/8/layout/hierarchy3"/>
    <dgm:cxn modelId="{52666938-E5A0-4A15-A90F-6A79ED4D95E6}" type="presParOf" srcId="{5838699C-C3B3-49D2-9BC9-434928999F02}" destId="{4AA69E26-29E1-4F9E-8963-C63D589353B6}" srcOrd="3" destOrd="0" presId="urn:microsoft.com/office/officeart/2005/8/layout/hierarchy3"/>
    <dgm:cxn modelId="{609E6C27-1630-4CC2-80B6-53FB856C14FC}" type="presParOf" srcId="{F06DFA36-1D3F-412A-B488-639A4CE97E94}" destId="{72F1A563-9FA8-454F-802D-8EF2709DDAFE}" srcOrd="2" destOrd="0" presId="urn:microsoft.com/office/officeart/2005/8/layout/hierarchy3"/>
    <dgm:cxn modelId="{63DB5004-5487-47B0-BEAA-6E49CC710831}" type="presParOf" srcId="{72F1A563-9FA8-454F-802D-8EF2709DDAFE}" destId="{6BC8C2CE-ABC7-48DF-AF60-8A424E59840D}" srcOrd="0" destOrd="0" presId="urn:microsoft.com/office/officeart/2005/8/layout/hierarchy3"/>
    <dgm:cxn modelId="{C053B616-0F1D-4DD5-8339-269FB29F0659}" type="presParOf" srcId="{6BC8C2CE-ABC7-48DF-AF60-8A424E59840D}" destId="{9979CC8D-EE01-4DF8-860C-811E580B3F46}" srcOrd="0" destOrd="0" presId="urn:microsoft.com/office/officeart/2005/8/layout/hierarchy3"/>
    <dgm:cxn modelId="{70281154-8DF5-4278-9B0F-118C1DBD1008}" type="presParOf" srcId="{6BC8C2CE-ABC7-48DF-AF60-8A424E59840D}" destId="{4C63A210-66C5-4AC4-84F4-E7A8481A42C7}" srcOrd="1" destOrd="0" presId="urn:microsoft.com/office/officeart/2005/8/layout/hierarchy3"/>
    <dgm:cxn modelId="{B73915A1-EC68-4958-95B2-3B7F6A3C644C}" type="presParOf" srcId="{72F1A563-9FA8-454F-802D-8EF2709DDAFE}" destId="{8BC9FA44-65DB-412B-91E3-5E58C304B36B}" srcOrd="1" destOrd="0" presId="urn:microsoft.com/office/officeart/2005/8/layout/hierarchy3"/>
    <dgm:cxn modelId="{666A07D3-D861-4578-B9A2-5346238C1532}" type="presParOf" srcId="{8BC9FA44-65DB-412B-91E3-5E58C304B36B}" destId="{194FD5E0-2B6B-4AB2-A1E9-4FC473297978}" srcOrd="0" destOrd="0" presId="urn:microsoft.com/office/officeart/2005/8/layout/hierarchy3"/>
    <dgm:cxn modelId="{327392E3-E82D-4EFB-A4E2-7736C8D29354}" type="presParOf" srcId="{8BC9FA44-65DB-412B-91E3-5E58C304B36B}" destId="{9ED210CC-A0D5-429C-9D75-AFA839DED7BD}" srcOrd="1" destOrd="0" presId="urn:microsoft.com/office/officeart/2005/8/layout/hierarchy3"/>
    <dgm:cxn modelId="{D034435F-DCBF-401D-B31E-1128A850216F}" type="presParOf" srcId="{8BC9FA44-65DB-412B-91E3-5E58C304B36B}" destId="{82B6A241-F6A7-4465-A9AF-DF86F6510E8B}" srcOrd="2" destOrd="0" presId="urn:microsoft.com/office/officeart/2005/8/layout/hierarchy3"/>
    <dgm:cxn modelId="{578080BC-689D-4F01-986F-750428D48CBC}" type="presParOf" srcId="{8BC9FA44-65DB-412B-91E3-5E58C304B36B}" destId="{70B0AF02-1E7F-49FF-BC8B-AD01BAFC0C5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E6462-FEFD-4B44-886A-683F80AF9B1F}">
      <dsp:nvSpPr>
        <dsp:cNvPr id="0" name=""/>
        <dsp:cNvSpPr/>
      </dsp:nvSpPr>
      <dsp:spPr>
        <a:xfrm>
          <a:off x="0" y="45261"/>
          <a:ext cx="2774003" cy="104202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Объективная оценка в области миграционных процессов в регионе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0520" y="75781"/>
        <a:ext cx="2712963" cy="980984"/>
      </dsp:txXfrm>
    </dsp:sp>
    <dsp:sp modelId="{EDCAEF3A-B316-4B2E-AE97-14017A24F50B}">
      <dsp:nvSpPr>
        <dsp:cNvPr id="0" name=""/>
        <dsp:cNvSpPr/>
      </dsp:nvSpPr>
      <dsp:spPr>
        <a:xfrm>
          <a:off x="277400" y="1087285"/>
          <a:ext cx="856632" cy="612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749"/>
              </a:lnTo>
              <a:lnTo>
                <a:pt x="856632" y="6127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04B18-544F-4DFC-900B-6D734F6BC33E}">
      <dsp:nvSpPr>
        <dsp:cNvPr id="0" name=""/>
        <dsp:cNvSpPr/>
      </dsp:nvSpPr>
      <dsp:spPr>
        <a:xfrm>
          <a:off x="1134032" y="1265531"/>
          <a:ext cx="2292781" cy="869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Оценка адаптационного потенциала населения региона,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декабрь 2022</a:t>
          </a:r>
          <a:endParaRPr lang="ru-RU" sz="1400" kern="1200" dirty="0"/>
        </a:p>
      </dsp:txBody>
      <dsp:txXfrm>
        <a:off x="1159484" y="1290983"/>
        <a:ext cx="2241877" cy="818102"/>
      </dsp:txXfrm>
    </dsp:sp>
    <dsp:sp modelId="{DEC10858-FA4E-4B38-8DAF-89F5ED39E5A2}">
      <dsp:nvSpPr>
        <dsp:cNvPr id="0" name=""/>
        <dsp:cNvSpPr/>
      </dsp:nvSpPr>
      <dsp:spPr>
        <a:xfrm>
          <a:off x="277400" y="1087285"/>
          <a:ext cx="865142" cy="1648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628"/>
              </a:lnTo>
              <a:lnTo>
                <a:pt x="865142" y="16486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457F2-145B-4922-A20B-17B264BCE209}">
      <dsp:nvSpPr>
        <dsp:cNvPr id="0" name=""/>
        <dsp:cNvSpPr/>
      </dsp:nvSpPr>
      <dsp:spPr>
        <a:xfrm>
          <a:off x="1142542" y="2313257"/>
          <a:ext cx="2320665" cy="845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Оценка интеграции мигрантов,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декабрь 2022</a:t>
          </a:r>
          <a:endParaRPr lang="ru-RU" sz="1400" kern="1200" dirty="0"/>
        </a:p>
      </dsp:txBody>
      <dsp:txXfrm>
        <a:off x="1167300" y="2338015"/>
        <a:ext cx="2271149" cy="795797"/>
      </dsp:txXfrm>
    </dsp:sp>
    <dsp:sp modelId="{CE0F011F-BFD5-4AD6-8466-C0F75842424A}">
      <dsp:nvSpPr>
        <dsp:cNvPr id="0" name=""/>
        <dsp:cNvSpPr/>
      </dsp:nvSpPr>
      <dsp:spPr>
        <a:xfrm>
          <a:off x="277400" y="1087285"/>
          <a:ext cx="897620" cy="2744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4350"/>
              </a:lnTo>
              <a:lnTo>
                <a:pt x="897620" y="2744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1F836-517D-4BCE-8474-7B35C4D03DD0}">
      <dsp:nvSpPr>
        <dsp:cNvPr id="0" name=""/>
        <dsp:cNvSpPr/>
      </dsp:nvSpPr>
      <dsp:spPr>
        <a:xfrm>
          <a:off x="1175020" y="3401550"/>
          <a:ext cx="2222393" cy="860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Прогнозные сценарии развития адаптационного потенциала и интеграции мигрантов, декабрь 2022</a:t>
          </a:r>
          <a:endParaRPr lang="ru-RU" sz="1400" kern="1200" dirty="0"/>
        </a:p>
      </dsp:txBody>
      <dsp:txXfrm>
        <a:off x="1200214" y="3426744"/>
        <a:ext cx="2172005" cy="809783"/>
      </dsp:txXfrm>
    </dsp:sp>
    <dsp:sp modelId="{F854A1A2-B585-4612-81BE-34379236B598}">
      <dsp:nvSpPr>
        <dsp:cNvPr id="0" name=""/>
        <dsp:cNvSpPr/>
      </dsp:nvSpPr>
      <dsp:spPr>
        <a:xfrm>
          <a:off x="4171018" y="3324"/>
          <a:ext cx="2942819" cy="107071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Повышение адаптационного потенциала принимающего населения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202378" y="34684"/>
        <a:ext cx="2880099" cy="1007994"/>
      </dsp:txXfrm>
    </dsp:sp>
    <dsp:sp modelId="{5BB49F8F-1F37-4FFC-AF85-36E42D0BD78A}">
      <dsp:nvSpPr>
        <dsp:cNvPr id="0" name=""/>
        <dsp:cNvSpPr/>
      </dsp:nvSpPr>
      <dsp:spPr>
        <a:xfrm>
          <a:off x="4465300" y="1074038"/>
          <a:ext cx="278454" cy="1059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9048"/>
              </a:lnTo>
              <a:lnTo>
                <a:pt x="278454" y="10590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B6065-B5CC-4D2A-A6F8-E7ECACD36254}">
      <dsp:nvSpPr>
        <dsp:cNvPr id="0" name=""/>
        <dsp:cNvSpPr/>
      </dsp:nvSpPr>
      <dsp:spPr>
        <a:xfrm>
          <a:off x="4743754" y="1246723"/>
          <a:ext cx="2551122" cy="1772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 курсов повышения квалификации «Инклюзивный подход в работе с детьми-мигрантами в образовательной среде»; «Коммуникативные технологии и психосоциальные практики в работе с молодежью с разной миграционной историей»,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январь – апрель 2023</a:t>
          </a:r>
          <a:endParaRPr lang="ru-RU" sz="1200" kern="1200" dirty="0"/>
        </a:p>
      </dsp:txBody>
      <dsp:txXfrm>
        <a:off x="4795675" y="1298644"/>
        <a:ext cx="2447280" cy="1668885"/>
      </dsp:txXfrm>
    </dsp:sp>
    <dsp:sp modelId="{EC9CB508-6A70-4100-A5F1-CB5226BEAB6F}">
      <dsp:nvSpPr>
        <dsp:cNvPr id="0" name=""/>
        <dsp:cNvSpPr/>
      </dsp:nvSpPr>
      <dsp:spPr>
        <a:xfrm>
          <a:off x="4465300" y="1074038"/>
          <a:ext cx="294281" cy="3284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4538"/>
              </a:lnTo>
              <a:lnTo>
                <a:pt x="294281" y="3284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69E26-29E1-4F9E-8963-C63D589353B6}">
      <dsp:nvSpPr>
        <dsp:cNvPr id="0" name=""/>
        <dsp:cNvSpPr/>
      </dsp:nvSpPr>
      <dsp:spPr>
        <a:xfrm>
          <a:off x="4759582" y="3350456"/>
          <a:ext cx="2498561" cy="2016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Проведение двух дизайн-сессий «Инклюзия детей-мигрантов в современной школе: новые технологии и педагогические практики», «Социокультурные кейсы как инклюзивная технология интеграции и адаптации иностранных студентов в пространстве современного вуза»,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апрель – июль 2023</a:t>
          </a:r>
          <a:endParaRPr lang="ru-RU" sz="1200" kern="1200" dirty="0"/>
        </a:p>
      </dsp:txBody>
      <dsp:txXfrm>
        <a:off x="4818636" y="3409510"/>
        <a:ext cx="2380453" cy="1898133"/>
      </dsp:txXfrm>
    </dsp:sp>
    <dsp:sp modelId="{9979CC8D-EE01-4DF8-860C-811E580B3F46}">
      <dsp:nvSpPr>
        <dsp:cNvPr id="0" name=""/>
        <dsp:cNvSpPr/>
      </dsp:nvSpPr>
      <dsp:spPr>
        <a:xfrm>
          <a:off x="7617528" y="3324"/>
          <a:ext cx="2919146" cy="106485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Повышение интегрированности мигрантов в социальной среде региона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7648716" y="34512"/>
        <a:ext cx="2856770" cy="1002475"/>
      </dsp:txXfrm>
    </dsp:sp>
    <dsp:sp modelId="{194FD5E0-2B6B-4AB2-A1E9-4FC473297978}">
      <dsp:nvSpPr>
        <dsp:cNvPr id="0" name=""/>
        <dsp:cNvSpPr/>
      </dsp:nvSpPr>
      <dsp:spPr>
        <a:xfrm>
          <a:off x="7909443" y="1068175"/>
          <a:ext cx="291914" cy="880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546"/>
              </a:lnTo>
              <a:lnTo>
                <a:pt x="291914" y="8805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210CC-A0D5-429C-9D75-AFA839DED7BD}">
      <dsp:nvSpPr>
        <dsp:cNvPr id="0" name=""/>
        <dsp:cNvSpPr/>
      </dsp:nvSpPr>
      <dsp:spPr>
        <a:xfrm>
          <a:off x="8201357" y="1320020"/>
          <a:ext cx="2222877" cy="1257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Информационное поле по вопросам интеграции и адаптации молодых мигрантов, сентябрь 2022 – июль 2023</a:t>
          </a:r>
          <a:endParaRPr lang="ru-RU" sz="1500" kern="1200" dirty="0"/>
        </a:p>
      </dsp:txBody>
      <dsp:txXfrm>
        <a:off x="8238185" y="1356848"/>
        <a:ext cx="2149221" cy="1183746"/>
      </dsp:txXfrm>
    </dsp:sp>
    <dsp:sp modelId="{82B6A241-F6A7-4465-A9AF-DF86F6510E8B}">
      <dsp:nvSpPr>
        <dsp:cNvPr id="0" name=""/>
        <dsp:cNvSpPr/>
      </dsp:nvSpPr>
      <dsp:spPr>
        <a:xfrm>
          <a:off x="7909443" y="1068175"/>
          <a:ext cx="506043" cy="2771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1303"/>
              </a:lnTo>
              <a:lnTo>
                <a:pt x="506043" y="27713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0AF02-1E7F-49FF-BC8B-AD01BAFC0C58}">
      <dsp:nvSpPr>
        <dsp:cNvPr id="0" name=""/>
        <dsp:cNvSpPr/>
      </dsp:nvSpPr>
      <dsp:spPr>
        <a:xfrm>
          <a:off x="8415486" y="2837830"/>
          <a:ext cx="1860172" cy="2003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Электронное справочное пособие для иностранных мигрантов (адаптация в образовательной среде) –июль 2023</a:t>
          </a:r>
          <a:endParaRPr lang="ru-RU" sz="1500" kern="1200" dirty="0"/>
        </a:p>
      </dsp:txBody>
      <dsp:txXfrm>
        <a:off x="8469969" y="2892313"/>
        <a:ext cx="1751206" cy="1894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C20ED-EF37-421D-8F99-2505A0494FC2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4A73A-744D-4EB5-A399-F721FB0598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22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016057194a_3_22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016057194a_3_22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1014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1d838b627_4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1d838b627_4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768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1d838b627_4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1d838b627_4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444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e1d838b627_4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e1d838b627_4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69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E41DD-DA4C-4E1B-B231-567439E53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1BEC85-44CF-4A74-8A40-E43D8FFE0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0520B8-74F3-40DF-AC9E-EE409635B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EB7A9E-4402-4E96-B317-115FBC98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EB085F-9FCD-4C39-A381-E9FB856F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44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907F5-8AE1-4E1D-938C-D3966F3D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81E7AA-21FC-41C3-888E-04A61EECD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9DAEA9-82F7-4A79-A90A-D95A29DE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6BE277-DBC0-4D44-8733-4C2AAFD5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8B68D3-11C6-465B-9EED-502AFF8D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3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1E88449-EF3A-4040-87E6-A35144C92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ECBFFF-58AC-4E6A-8458-A880A98B6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3A05F6-27DA-44E7-A770-C1A6C982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F45C54-38DF-432B-BBCB-87222DFA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F395FD-4162-442C-AACD-4BCAF3D1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587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197833" y="198000"/>
            <a:ext cx="11826000" cy="6462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209516" y="4103627"/>
            <a:ext cx="4467200" cy="6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200">
                <a:latin typeface="Questrial"/>
                <a:ea typeface="Questrial"/>
                <a:cs typeface="Questrial"/>
                <a:sym typeface="Quest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2"/>
          </p:nvPr>
        </p:nvSpPr>
        <p:spPr>
          <a:xfrm>
            <a:off x="6515284" y="1093592"/>
            <a:ext cx="4467200" cy="6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200">
                <a:latin typeface="Questrial"/>
                <a:ea typeface="Questrial"/>
                <a:cs typeface="Questrial"/>
                <a:sym typeface="Quest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1799916" y="4753972"/>
            <a:ext cx="38768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4"/>
          </p:nvPr>
        </p:nvSpPr>
        <p:spPr>
          <a:xfrm>
            <a:off x="6515284" y="1755781"/>
            <a:ext cx="3876800" cy="11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573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99061-45E4-4424-A37A-ED6A828D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42C38B-9E67-4CB9-8A74-159CA0E0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539164-8D94-4C01-9EAB-DB7D3241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93D55F-801C-4F58-A375-B2B2057F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7F0BCF-FEA8-4D80-83D2-6BCE6336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23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047AA-8F70-4339-9492-4DCB70E07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B47563-C8E7-4293-89EA-CFFF1411F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72CC1-4A0A-4917-9214-20A833C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6DBD26-44E6-4846-BDE7-2A0B80258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2ED71F-4D13-4D05-A545-D60C4CD0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6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3E5B9-7692-47BC-95DE-BA87BC427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90EB19-97D0-4FA4-848B-48E90DF20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46C637-A63C-4806-AED7-E882E0894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EAC279-3774-4CB6-AC51-2129CFA6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C1C802-B2A4-42EA-B317-4A84FF2C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CC5D46-BED8-41B1-83E4-50229639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94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8B95E-FB5E-478A-98CE-E0F99547C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FF2E79-7C42-4E1D-B974-C85332C68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BDE4C8-5631-4F18-B0DF-ECC23B788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C0929-32F0-47A9-BBF2-8A5A5F815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8D25FAD-0812-405A-8F49-53ECE0EC5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13A100-412E-4CB0-B3F6-315375AC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06BB68-F6A5-4A9A-AFE9-6E32FBF0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77337E-8DEA-46DE-B085-C50748D9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81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C30346-5CB2-41CA-A96B-80B84E97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5B7E92-A1D3-486D-8889-3CBCD76D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0680F3-39E2-454C-9FB6-5870D70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4CCF6B-F220-4541-A8B9-0EAA082B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725C59-941C-4A14-B100-6E122298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322B1DE-9F28-44E2-B689-91C61264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68640A-F520-4565-A246-F6A004EE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75288-0B24-41A4-B755-46DBE6E24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B49AFD-4724-454E-AA7F-D00C41114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E9D47E-EE6B-4813-98AD-6B5C2A1FD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13C757-6295-4827-A4FA-F1AD317F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97D04E-57E2-438A-A583-62DAFCD0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AF7389-D5C7-4297-832C-D6E57933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20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A7AB3-8008-49A9-A3E8-0A5368724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C44C60-0738-4CA1-ADF1-8B2B58EDD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EBD660-3065-4409-9C37-3BAF6B375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B0230B-7D2A-4A73-88AA-98887197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B0236E-7D8A-488F-AA04-1D292CD5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ADEC8D-8554-4495-ADCE-5A62EBA95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5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79636D-35AD-4808-B0C5-8AA20575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A600A8-AEF9-4ABD-97A2-2E2F0656E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840344-492C-4CAF-9265-EC311DEDF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68D0-38AC-4724-9DA2-A5B1909FF71B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D50138-18A7-4E8A-A73D-88A3F0998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68C81-D995-4A28-8FE7-B43DCBE8C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DA0CF-96D4-4600-80A6-B536F3207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1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A36CD-D390-451D-A02B-30086AF13B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53738"/>
            <a:ext cx="9750828" cy="35301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работе по реализации проекта на средства Гранта Губернатора Алтайского края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Инклюзивные технологии интеграции и адаптации мигрантов в образовательной среде»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Алтайской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краевой общественной организации психолого-социального сопровождения и охраны здоровья «Позитивное развитие»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использовании результатов работы в деятельности национально-культурных объединений края</a:t>
            </a:r>
            <a:r>
              <a:rPr lang="ru-RU" sz="1800" b="1" dirty="0" smtClean="0">
                <a:latin typeface="Arial Black" panose="020B0A04020102020204" pitchFamily="34" charset="0"/>
              </a:rPr>
              <a:t>»</a:t>
            </a:r>
            <a:r>
              <a:rPr lang="ru-RU" sz="1800" b="1" dirty="0">
                <a:latin typeface="Arial Black" panose="020B0A04020102020204" pitchFamily="34" charset="0"/>
              </a:rPr>
              <a:t> </a:t>
            </a:r>
            <a:r>
              <a:rPr lang="ru-RU" sz="1800" b="1" dirty="0" smtClean="0">
                <a:latin typeface="Arial Black" panose="020B0A04020102020204" pitchFamily="34" charset="0"/>
              </a:rPr>
              <a:t/>
            </a:r>
            <a:br>
              <a:rPr lang="ru-RU" sz="1800" b="1" dirty="0" smtClean="0">
                <a:latin typeface="Arial Black" panose="020B0A04020102020204" pitchFamily="34" charset="0"/>
              </a:rPr>
            </a:br>
            <a:r>
              <a:rPr lang="ru-RU" sz="1800" b="1" dirty="0">
                <a:latin typeface="Arial Black" panose="020B0A04020102020204" pitchFamily="34" charset="0"/>
              </a:rPr>
              <a:t/>
            </a:r>
            <a:br>
              <a:rPr lang="ru-RU" sz="1800" b="1" dirty="0">
                <a:latin typeface="Arial Black" panose="020B0A04020102020204" pitchFamily="34" charset="0"/>
              </a:rPr>
            </a:br>
            <a:r>
              <a:rPr lang="ru-RU" sz="2000" b="1" dirty="0" smtClean="0">
                <a:latin typeface="Arial Black" panose="020B0A04020102020204" pitchFamily="34" charset="0"/>
              </a:rPr>
              <a:t>Специфика </a:t>
            </a:r>
            <a:r>
              <a:rPr lang="ru-RU" sz="2000" b="1" dirty="0">
                <a:latin typeface="Arial Black" panose="020B0A04020102020204" pitchFamily="34" charset="0"/>
              </a:rPr>
              <a:t>аккультурации иностранных мигрантов в Алтайском </a:t>
            </a:r>
            <a:r>
              <a:rPr lang="ru-RU" sz="2000" b="1" dirty="0" smtClean="0">
                <a:latin typeface="Arial Black" panose="020B0A04020102020204" pitchFamily="34" charset="0"/>
              </a:rPr>
              <a:t>крае</a:t>
            </a:r>
            <a:endParaRPr lang="ru-RU" sz="2000" b="1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0345A1-544B-4FE6-BFB2-AF8C93B40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5543" y="5383892"/>
            <a:ext cx="8376458" cy="1394111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Максимова </a:t>
            </a:r>
            <a:r>
              <a:rPr lang="ru-RU" b="1" dirty="0"/>
              <a:t>Светлана Геннадьевна, </a:t>
            </a:r>
            <a:endParaRPr lang="ru-RU" b="1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Председатель Совета АКОО ПССОЗ «Позитивное развитие»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/>
              <a:t>Омельченко Дарья Алексеевна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Координатор проекта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 err="1" smtClean="0"/>
              <a:t>Сарыглар</a:t>
            </a:r>
            <a:r>
              <a:rPr lang="ru-RU" b="1" dirty="0" smtClean="0"/>
              <a:t> </a:t>
            </a:r>
            <a:r>
              <a:rPr lang="ru-RU" b="1" dirty="0" err="1" smtClean="0"/>
              <a:t>Салдысмаа</a:t>
            </a:r>
            <a:r>
              <a:rPr lang="ru-RU" b="1" dirty="0" smtClean="0"/>
              <a:t> Артуровна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Волонтер проекта</a:t>
            </a:r>
            <a:endParaRPr lang="ru-RU" dirty="0"/>
          </a:p>
        </p:txBody>
      </p:sp>
      <p:sp>
        <p:nvSpPr>
          <p:cNvPr id="8" name="AutoShape 4" descr="Human Capital Management - Why should you invest in your employees?">
            <a:extLst>
              <a:ext uri="{FF2B5EF4-FFF2-40B4-BE49-F238E27FC236}">
                <a16:creationId xmlns:a16="http://schemas.microsoft.com/office/drawing/2014/main" id="{C23129C7-5CE9-496D-BFF8-90CBC59706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6D645F-08A6-4E71-83EB-D0B4184A3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062" y="160854"/>
            <a:ext cx="6374802" cy="72419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2970C93-68AD-4DF6-A06E-E996BE8FA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57" y="5109336"/>
            <a:ext cx="1731134" cy="174866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9320CE1-E8B4-41DE-825F-9D0D45036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1482" y="0"/>
            <a:ext cx="1900519" cy="2120869"/>
          </a:xfrm>
          <a:prstGeom prst="rect">
            <a:avLst/>
          </a:prstGeom>
        </p:spPr>
      </p:pic>
      <p:pic>
        <p:nvPicPr>
          <p:cNvPr id="9" name="Picture 4" descr="Герб алтайского края - Документ">
            <a:extLst>
              <a:ext uri="{FF2B5EF4-FFF2-40B4-BE49-F238E27FC236}">
                <a16:creationId xmlns:a16="http://schemas.microsoft.com/office/drawing/2014/main" id="{3497755C-131D-46EC-ADEF-4BE08EA61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7" y="0"/>
            <a:ext cx="1971822" cy="191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3405;p61">
            <a:extLst>
              <a:ext uri="{FF2B5EF4-FFF2-40B4-BE49-F238E27FC236}">
                <a16:creationId xmlns:a16="http://schemas.microsoft.com/office/drawing/2014/main" id="{E317AB76-FC19-ACE0-2EEC-78FF37FFBF1E}"/>
              </a:ext>
            </a:extLst>
          </p:cNvPr>
          <p:cNvSpPr/>
          <p:nvPr/>
        </p:nvSpPr>
        <p:spPr>
          <a:xfrm>
            <a:off x="2783073" y="4413284"/>
            <a:ext cx="138989" cy="116180"/>
          </a:xfrm>
          <a:custGeom>
            <a:avLst/>
            <a:gdLst/>
            <a:ahLst/>
            <a:cxnLst/>
            <a:rect l="l" t="t" r="r" b="b"/>
            <a:pathLst>
              <a:path w="21672" h="17228" extrusionOk="0">
                <a:moveTo>
                  <a:pt x="7484" y="4583"/>
                </a:moveTo>
                <a:lnTo>
                  <a:pt x="7484" y="4583"/>
                </a:lnTo>
                <a:cubicBezTo>
                  <a:pt x="7486" y="4586"/>
                  <a:pt x="7488" y="4589"/>
                  <a:pt x="7491" y="4592"/>
                </a:cubicBezTo>
                <a:lnTo>
                  <a:pt x="7491" y="4592"/>
                </a:lnTo>
                <a:cubicBezTo>
                  <a:pt x="7494" y="4595"/>
                  <a:pt x="7498" y="4597"/>
                  <a:pt x="7501" y="4600"/>
                </a:cubicBezTo>
                <a:lnTo>
                  <a:pt x="7484" y="4583"/>
                </a:lnTo>
                <a:close/>
                <a:moveTo>
                  <a:pt x="1210" y="0"/>
                </a:moveTo>
                <a:cubicBezTo>
                  <a:pt x="910" y="0"/>
                  <a:pt x="646" y="84"/>
                  <a:pt x="415" y="314"/>
                </a:cubicBezTo>
                <a:cubicBezTo>
                  <a:pt x="1" y="712"/>
                  <a:pt x="260" y="1127"/>
                  <a:pt x="571" y="1403"/>
                </a:cubicBezTo>
                <a:cubicBezTo>
                  <a:pt x="1833" y="2561"/>
                  <a:pt x="2939" y="3874"/>
                  <a:pt x="3872" y="5309"/>
                </a:cubicBezTo>
                <a:cubicBezTo>
                  <a:pt x="5894" y="8264"/>
                  <a:pt x="6948" y="12014"/>
                  <a:pt x="10663" y="13552"/>
                </a:cubicBezTo>
                <a:cubicBezTo>
                  <a:pt x="10715" y="13587"/>
                  <a:pt x="10733" y="13656"/>
                  <a:pt x="10733" y="13725"/>
                </a:cubicBezTo>
                <a:cubicBezTo>
                  <a:pt x="10007" y="15522"/>
                  <a:pt x="11579" y="15401"/>
                  <a:pt x="12478" y="15660"/>
                </a:cubicBezTo>
                <a:cubicBezTo>
                  <a:pt x="14932" y="16334"/>
                  <a:pt x="17420" y="16801"/>
                  <a:pt x="19961" y="17043"/>
                </a:cubicBezTo>
                <a:cubicBezTo>
                  <a:pt x="20276" y="17079"/>
                  <a:pt x="20618" y="17227"/>
                  <a:pt x="20904" y="17227"/>
                </a:cubicBezTo>
                <a:cubicBezTo>
                  <a:pt x="21167" y="17227"/>
                  <a:pt x="21382" y="17101"/>
                  <a:pt x="21482" y="16645"/>
                </a:cubicBezTo>
                <a:cubicBezTo>
                  <a:pt x="21672" y="15816"/>
                  <a:pt x="20842" y="15626"/>
                  <a:pt x="20306" y="15280"/>
                </a:cubicBezTo>
                <a:cubicBezTo>
                  <a:pt x="18129" y="13932"/>
                  <a:pt x="15502" y="14347"/>
                  <a:pt x="13204" y="13448"/>
                </a:cubicBezTo>
                <a:cubicBezTo>
                  <a:pt x="13103" y="13410"/>
                  <a:pt x="12986" y="13400"/>
                  <a:pt x="12863" y="13400"/>
                </a:cubicBezTo>
                <a:cubicBezTo>
                  <a:pt x="12726" y="13400"/>
                  <a:pt x="12582" y="13412"/>
                  <a:pt x="12448" y="13412"/>
                </a:cubicBezTo>
                <a:cubicBezTo>
                  <a:pt x="12162" y="13412"/>
                  <a:pt x="11919" y="13355"/>
                  <a:pt x="11873" y="12999"/>
                </a:cubicBezTo>
                <a:cubicBezTo>
                  <a:pt x="11769" y="12221"/>
                  <a:pt x="11614" y="11288"/>
                  <a:pt x="12409" y="10666"/>
                </a:cubicBezTo>
                <a:cubicBezTo>
                  <a:pt x="12979" y="10199"/>
                  <a:pt x="12806" y="9836"/>
                  <a:pt x="12478" y="9249"/>
                </a:cubicBezTo>
                <a:cubicBezTo>
                  <a:pt x="11908" y="8195"/>
                  <a:pt x="10352" y="8558"/>
                  <a:pt x="10076" y="7849"/>
                </a:cubicBezTo>
                <a:cubicBezTo>
                  <a:pt x="9542" y="6419"/>
                  <a:pt x="8354" y="5659"/>
                  <a:pt x="7491" y="4592"/>
                </a:cubicBezTo>
                <a:lnTo>
                  <a:pt x="7491" y="4592"/>
                </a:lnTo>
                <a:cubicBezTo>
                  <a:pt x="6993" y="4179"/>
                  <a:pt x="6512" y="3733"/>
                  <a:pt x="5980" y="3339"/>
                </a:cubicBezTo>
                <a:cubicBezTo>
                  <a:pt x="4563" y="2285"/>
                  <a:pt x="3682" y="522"/>
                  <a:pt x="1763" y="72"/>
                </a:cubicBezTo>
                <a:cubicBezTo>
                  <a:pt x="1567" y="28"/>
                  <a:pt x="1383" y="0"/>
                  <a:pt x="1210" y="0"/>
                </a:cubicBezTo>
                <a:close/>
              </a:path>
            </a:pathLst>
          </a:custGeom>
          <a:noFill/>
          <a:ln w="9525" cap="flat" cmpd="sng">
            <a:solidFill>
              <a:srgbClr val="A5B7C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25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124691"/>
            <a:ext cx="10805160" cy="103909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Концепция деятельности </a:t>
            </a:r>
            <a:br>
              <a:rPr lang="ru-RU" sz="3200" b="1" dirty="0" smtClean="0"/>
            </a:br>
            <a:r>
              <a:rPr lang="ru-RU" sz="3200" b="1" dirty="0" smtClean="0"/>
              <a:t>АКОО ПССОЗ «Позитивное развитие» в рамках проекта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4734"/>
              </p:ext>
            </p:extLst>
          </p:nvPr>
        </p:nvGraphicFramePr>
        <p:xfrm>
          <a:off x="399012" y="1255222"/>
          <a:ext cx="11430000" cy="5370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97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xfrm>
            <a:off x="895899" y="132658"/>
            <a:ext cx="9785955" cy="6602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ru-RU" sz="2667" b="1" dirty="0" smtClean="0"/>
              <a:t>Адаптационный </a:t>
            </a:r>
            <a:r>
              <a:rPr lang="ru-RU" sz="2667" b="1" dirty="0"/>
              <a:t>потенциал </a:t>
            </a:r>
            <a:r>
              <a:rPr lang="ru-RU" sz="2667" b="1" dirty="0" smtClean="0"/>
              <a:t>населения</a:t>
            </a:r>
            <a:br>
              <a:rPr lang="ru-RU" sz="2667" b="1" dirty="0" smtClean="0"/>
            </a:br>
            <a:endParaRPr sz="2667" b="1" dirty="0"/>
          </a:p>
        </p:txBody>
      </p:sp>
      <p:cxnSp>
        <p:nvCxnSpPr>
          <p:cNvPr id="303" name="Google Shape;303;p39"/>
          <p:cNvCxnSpPr/>
          <p:nvPr/>
        </p:nvCxnSpPr>
        <p:spPr>
          <a:xfrm>
            <a:off x="1070467" y="1394301"/>
            <a:ext cx="2435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5" name="Google Shape;305;p39"/>
          <p:cNvSpPr txBox="1"/>
          <p:nvPr/>
        </p:nvSpPr>
        <p:spPr>
          <a:xfrm>
            <a:off x="6766560" y="1795052"/>
            <a:ext cx="5045825" cy="191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71450" indent="-171450" algn="just">
              <a:buFontTx/>
              <a:buChar char="-"/>
            </a:pP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  <a:latin typeface="Questrial"/>
                <a:ea typeface="Questrial"/>
                <a:cs typeface="Questrial"/>
                <a:sym typeface="Questrial"/>
              </a:rPr>
              <a:t>отношение </a:t>
            </a:r>
            <a:r>
              <a:rPr lang="ru-RU" sz="1600" dirty="0">
                <a:solidFill>
                  <a:schemeClr val="bg1">
                    <a:lumMod val="10000"/>
                  </a:schemeClr>
                </a:solidFill>
                <a:latin typeface="Questrial"/>
                <a:ea typeface="Questrial"/>
                <a:cs typeface="Questrial"/>
                <a:sym typeface="Questrial"/>
              </a:rPr>
              <a:t>населения к представителям других национальностей</a:t>
            </a:r>
          </a:p>
          <a:p>
            <a:pPr marL="171450" indent="-171450" algn="just">
              <a:buFontTx/>
              <a:buChar char="-"/>
            </a:pPr>
            <a:r>
              <a:rPr lang="ru-RU" sz="1600" dirty="0">
                <a:solidFill>
                  <a:schemeClr val="bg1">
                    <a:lumMod val="10000"/>
                  </a:schemeClr>
                </a:solidFill>
                <a:latin typeface="Questrial"/>
                <a:ea typeface="Questrial"/>
                <a:cs typeface="Questrial"/>
                <a:sym typeface="Questrial"/>
              </a:rPr>
              <a:t>отношение населения к иностранным мигрантам </a:t>
            </a:r>
          </a:p>
          <a:p>
            <a:pPr marL="171450" indent="-171450" algn="just">
              <a:buFontTx/>
              <a:buChar char="-"/>
            </a:pPr>
            <a:r>
              <a:rPr lang="ru-RU" sz="1600" dirty="0">
                <a:solidFill>
                  <a:schemeClr val="bg1">
                    <a:lumMod val="10000"/>
                  </a:schemeClr>
                </a:solidFill>
                <a:latin typeface="Questrial"/>
                <a:ea typeface="Questrial"/>
                <a:cs typeface="Questrial"/>
                <a:sym typeface="Questrial"/>
              </a:rPr>
              <a:t>отношение населения к международной политике страны и международной миграции  </a:t>
            </a:r>
          </a:p>
          <a:p>
            <a:pPr algn="ctr"/>
            <a:endParaRPr lang="ru-RU" sz="1600" dirty="0">
              <a:solidFill>
                <a:schemeClr val="bg1">
                  <a:lumMod val="10000"/>
                </a:schemeClr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8349598-74D5-E6C0-3E96-C76474F825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143358"/>
              </p:ext>
            </p:extLst>
          </p:nvPr>
        </p:nvGraphicFramePr>
        <p:xfrm>
          <a:off x="507076" y="1712423"/>
          <a:ext cx="6118168" cy="383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6088D166-E565-178F-48F1-379F32ECB633}"/>
              </a:ext>
            </a:extLst>
          </p:cNvPr>
          <p:cNvSpPr txBox="1">
            <a:spLocks/>
          </p:cNvSpPr>
          <p:nvPr/>
        </p:nvSpPr>
        <p:spPr>
          <a:xfrm>
            <a:off x="7536159" y="4255570"/>
            <a:ext cx="4276225" cy="22954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ü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доверия друзьям, знакомым руководителям организации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жизнью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семейным положением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доверия </a:t>
            </a:r>
            <a:r>
              <a:rPr lang="ru-RU" sz="18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Президенту и Правительству </a:t>
            </a:r>
            <a:r>
              <a:rPr lang="ru-RU" sz="18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  <a:p>
            <a:pPr algn="just">
              <a:lnSpc>
                <a:spcPct val="100000"/>
              </a:lnSpc>
            </a:pPr>
            <a:endParaRPr lang="ru-RU" sz="1800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1800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83433" y="3640974"/>
            <a:ext cx="532845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Факторы адаптационного потенциала населения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83433" y="1252419"/>
            <a:ext cx="532845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>
                    <a:lumMod val="10000"/>
                  </a:schemeClr>
                </a:solidFill>
                <a:latin typeface="Questrial"/>
                <a:ea typeface="Questrial"/>
                <a:cs typeface="Questrial"/>
                <a:sym typeface="Questrial"/>
              </a:rPr>
              <a:t>Адаптационный потенциал принимающего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Questrial"/>
                <a:ea typeface="Questrial"/>
                <a:cs typeface="Questrial"/>
                <a:sym typeface="Questrial"/>
              </a:rPr>
              <a:t>сообщества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174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4F83926-3E9F-8464-B3E4-595BDC993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919" y="852977"/>
            <a:ext cx="5169751" cy="311511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BBFD0A-A295-F7D2-6B9F-22CEB58C21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968089"/>
            <a:ext cx="5009804" cy="262928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6CE294-EA73-C742-1724-042D825EBB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665" y="3431829"/>
            <a:ext cx="4782469" cy="2884007"/>
          </a:xfrm>
          <a:prstGeom prst="rect">
            <a:avLst/>
          </a:prstGeom>
        </p:spPr>
      </p:pic>
      <p:sp>
        <p:nvSpPr>
          <p:cNvPr id="15" name="Google Shape;302;p39">
            <a:extLst>
              <a:ext uri="{FF2B5EF4-FFF2-40B4-BE49-F238E27FC236}">
                <a16:creationId xmlns:a16="http://schemas.microsoft.com/office/drawing/2014/main" id="{80F58763-EE2A-C52E-09E6-3352D77342D1}"/>
              </a:ext>
            </a:extLst>
          </p:cNvPr>
          <p:cNvSpPr txBox="1">
            <a:spLocks/>
          </p:cNvSpPr>
          <p:nvPr/>
        </p:nvSpPr>
        <p:spPr>
          <a:xfrm>
            <a:off x="944160" y="293208"/>
            <a:ext cx="9147168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800" b="1" dirty="0">
                <a:latin typeface="+mj-lt"/>
              </a:rPr>
              <a:t>Миграция в Алтайском крае</a:t>
            </a:r>
            <a:endParaRPr lang="ru-RU" sz="2800" dirty="0">
              <a:latin typeface="+mj-lt"/>
            </a:endParaRPr>
          </a:p>
        </p:txBody>
      </p:sp>
      <p:cxnSp>
        <p:nvCxnSpPr>
          <p:cNvPr id="16" name="Google Shape;303;p39">
            <a:extLst>
              <a:ext uri="{FF2B5EF4-FFF2-40B4-BE49-F238E27FC236}">
                <a16:creationId xmlns:a16="http://schemas.microsoft.com/office/drawing/2014/main" id="{31726FBC-9EBF-1DDB-D101-1D435FC63758}"/>
              </a:ext>
            </a:extLst>
          </p:cNvPr>
          <p:cNvCxnSpPr/>
          <p:nvPr/>
        </p:nvCxnSpPr>
        <p:spPr>
          <a:xfrm>
            <a:off x="1070467" y="923131"/>
            <a:ext cx="2435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Прямоугольник 2"/>
          <p:cNvSpPr/>
          <p:nvPr/>
        </p:nvSpPr>
        <p:spPr>
          <a:xfrm>
            <a:off x="588540" y="1415893"/>
            <a:ext cx="550746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Регион - Алтайский край</a:t>
            </a:r>
          </a:p>
          <a:p>
            <a:pPr>
              <a:spcAft>
                <a:spcPts val="2100"/>
              </a:spcAft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Регион граничит с Республикой Казахстан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pPr>
              <a:spcAft>
                <a:spcPts val="2100"/>
              </a:spcAft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В 2017 году из зарубежных стран в регион прибыло 10 216 человек, в 2018 г. – 11 280, 2019 г. – 12590, 2020 г. – 8747, 2021 –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8319</a:t>
            </a:r>
            <a:endParaRPr lang="ru-RU" dirty="0">
              <a:solidFill>
                <a:schemeClr val="bg1">
                  <a:lumMod val="10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10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302;p39">
            <a:extLst>
              <a:ext uri="{FF2B5EF4-FFF2-40B4-BE49-F238E27FC236}">
                <a16:creationId xmlns:a16="http://schemas.microsoft.com/office/drawing/2014/main" id="{80F58763-EE2A-C52E-09E6-3352D77342D1}"/>
              </a:ext>
            </a:extLst>
          </p:cNvPr>
          <p:cNvSpPr txBox="1">
            <a:spLocks/>
          </p:cNvSpPr>
          <p:nvPr/>
        </p:nvSpPr>
        <p:spPr>
          <a:xfrm>
            <a:off x="650210" y="115069"/>
            <a:ext cx="9147168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1219170">
              <a:defRPr/>
            </a:pPr>
            <a:r>
              <a:rPr lang="ru-RU" sz="2800" b="1" kern="0" dirty="0" smtClean="0">
                <a:latin typeface="+mj-lt"/>
              </a:rPr>
              <a:t>Адаптивные стратегии и интеграция мигрантов</a:t>
            </a:r>
            <a:endParaRPr lang="ru-RU" sz="2800" kern="0" dirty="0">
              <a:latin typeface="+mj-lt"/>
            </a:endParaRPr>
          </a:p>
        </p:txBody>
      </p:sp>
      <p:cxnSp>
        <p:nvCxnSpPr>
          <p:cNvPr id="16" name="Google Shape;303;p39">
            <a:extLst>
              <a:ext uri="{FF2B5EF4-FFF2-40B4-BE49-F238E27FC236}">
                <a16:creationId xmlns:a16="http://schemas.microsoft.com/office/drawing/2014/main" id="{31726FBC-9EBF-1DDB-D101-1D435FC63758}"/>
              </a:ext>
            </a:extLst>
          </p:cNvPr>
          <p:cNvCxnSpPr/>
          <p:nvPr/>
        </p:nvCxnSpPr>
        <p:spPr>
          <a:xfrm>
            <a:off x="1070467" y="923131"/>
            <a:ext cx="2435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41CE26CE-4DF3-A71B-823C-7F3563D25EB1}"/>
              </a:ext>
            </a:extLst>
          </p:cNvPr>
          <p:cNvGraphicFramePr/>
          <p:nvPr>
            <p:extLst/>
          </p:nvPr>
        </p:nvGraphicFramePr>
        <p:xfrm>
          <a:off x="391563" y="1686731"/>
          <a:ext cx="5594709" cy="340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554FBC9-2234-EBFE-FEFA-AD6CCC87EA82}"/>
              </a:ext>
            </a:extLst>
          </p:cNvPr>
          <p:cNvSpPr txBox="1"/>
          <p:nvPr/>
        </p:nvSpPr>
        <p:spPr>
          <a:xfrm>
            <a:off x="650210" y="1041179"/>
            <a:ext cx="51937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Выраженность адаптивных стратегий </a:t>
            </a:r>
            <a:r>
              <a:rPr lang="ru-RU" sz="16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мигрантов</a:t>
            </a:r>
            <a:endParaRPr lang="ru-RU" sz="1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81544A-C1C0-79D1-70C3-5929749EC183}"/>
              </a:ext>
            </a:extLst>
          </p:cNvPr>
          <p:cNvSpPr txBox="1"/>
          <p:nvPr/>
        </p:nvSpPr>
        <p:spPr>
          <a:xfrm>
            <a:off x="6080357" y="887531"/>
            <a:ext cx="52498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Уровень интегрированности </a:t>
            </a:r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мигрантов</a:t>
            </a:r>
            <a:endParaRPr lang="ru-RU" sz="1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00EC01F-87B7-974B-CB9B-E529840E6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357" y="1261973"/>
            <a:ext cx="5397051" cy="2735087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65E7F04-84C1-8AFA-7D98-AA233CD440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3465" y="4166337"/>
            <a:ext cx="4462536" cy="242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302;p39">
            <a:extLst>
              <a:ext uri="{FF2B5EF4-FFF2-40B4-BE49-F238E27FC236}">
                <a16:creationId xmlns:a16="http://schemas.microsoft.com/office/drawing/2014/main" id="{80F58763-EE2A-C52E-09E6-3352D77342D1}"/>
              </a:ext>
            </a:extLst>
          </p:cNvPr>
          <p:cNvSpPr txBox="1">
            <a:spLocks/>
          </p:cNvSpPr>
          <p:nvPr/>
        </p:nvSpPr>
        <p:spPr>
          <a:xfrm>
            <a:off x="423950" y="267476"/>
            <a:ext cx="11255432" cy="50075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400" b="1" kern="0" dirty="0" smtClean="0">
                <a:latin typeface="+mj-lt"/>
              </a:rPr>
              <a:t>Прогнозные </a:t>
            </a:r>
            <a:r>
              <a:rPr lang="ru-RU" sz="2400" b="1" kern="0" dirty="0">
                <a:latin typeface="+mj-lt"/>
              </a:rPr>
              <a:t>сценарии воспроизводства адаптационного потенциала принимающего </a:t>
            </a:r>
            <a:r>
              <a:rPr lang="ru-RU" sz="2400" b="1" kern="0" dirty="0" smtClean="0">
                <a:latin typeface="+mj-lt"/>
              </a:rPr>
              <a:t>населения и иностранных мигрантов</a:t>
            </a:r>
            <a:endParaRPr lang="ru-RU" sz="2400" kern="0" dirty="0">
              <a:latin typeface="+mj-lt"/>
            </a:endParaRPr>
          </a:p>
        </p:txBody>
      </p:sp>
      <p:cxnSp>
        <p:nvCxnSpPr>
          <p:cNvPr id="16" name="Google Shape;303;p39">
            <a:extLst>
              <a:ext uri="{FF2B5EF4-FFF2-40B4-BE49-F238E27FC236}">
                <a16:creationId xmlns:a16="http://schemas.microsoft.com/office/drawing/2014/main" id="{31726FBC-9EBF-1DDB-D101-1D435FC63758}"/>
              </a:ext>
            </a:extLst>
          </p:cNvPr>
          <p:cNvCxnSpPr>
            <a:cxnSpLocks/>
          </p:cNvCxnSpPr>
          <p:nvPr/>
        </p:nvCxnSpPr>
        <p:spPr>
          <a:xfrm>
            <a:off x="1082659" y="1056808"/>
            <a:ext cx="4257437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FE9EB12-90AA-B574-89EB-E2F8166F9037}"/>
              </a:ext>
            </a:extLst>
          </p:cNvPr>
          <p:cNvSpPr txBox="1"/>
          <p:nvPr/>
        </p:nvSpPr>
        <p:spPr>
          <a:xfrm>
            <a:off x="512452" y="4017690"/>
            <a:ext cx="472456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</a:pPr>
            <a:r>
              <a:rPr lang="ru-RU" sz="1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Высока вероятность преобладания у большинства населения края среднего уровня адаптационного потенциала</a:t>
            </a:r>
            <a:r>
              <a:rPr lang="ru-RU" sz="14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buClr>
                <a:srgbClr val="000000"/>
              </a:buClr>
            </a:pPr>
            <a:r>
              <a:rPr lang="ru-RU" sz="14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Наибольшую </a:t>
            </a:r>
            <a:r>
              <a:rPr lang="ru-RU" sz="1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важность для прогнозирования адаптационного потенциала играет оценка населением положительных и негативных последствий миграции. </a:t>
            </a:r>
            <a:endParaRPr lang="ru-RU" sz="1400" dirty="0" smtClean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Clr>
                <a:srgbClr val="000000"/>
              </a:buClr>
            </a:pPr>
            <a:endParaRPr lang="ru-RU" sz="1400" dirty="0" smtClean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Clr>
                <a:srgbClr val="000000"/>
              </a:buClr>
            </a:pPr>
            <a:r>
              <a:rPr lang="ru-RU" sz="14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Население</a:t>
            </a:r>
            <a:r>
              <a:rPr lang="ru-RU" sz="1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выступающее за гуманное и равноправное отношение к мигрантам и положительно оценивающее роль миграции в развитии региона, </a:t>
            </a:r>
            <a:r>
              <a:rPr lang="ru-RU" sz="1400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сохраняет </a:t>
            </a:r>
            <a:r>
              <a:rPr lang="ru-RU" sz="1400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и средний адаптационный потенциал.</a:t>
            </a:r>
          </a:p>
          <a:p>
            <a:pPr algn="ctr">
              <a:buClr>
                <a:srgbClr val="000000"/>
              </a:buClr>
            </a:pPr>
            <a:endParaRPr lang="ru-RU" sz="1400" i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2B53C9E-4652-9E12-4B63-E9110B176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88" y="1216652"/>
            <a:ext cx="4819699" cy="26999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380D6E-1900-1248-2620-0FE8E4668612}"/>
              </a:ext>
            </a:extLst>
          </p:cNvPr>
          <p:cNvSpPr txBox="1"/>
          <p:nvPr/>
        </p:nvSpPr>
        <p:spPr>
          <a:xfrm>
            <a:off x="2460567" y="6334780"/>
            <a:ext cx="776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</a:pPr>
            <a:r>
              <a:rPr lang="ru-RU" sz="14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построения </a:t>
            </a:r>
            <a:r>
              <a:rPr lang="ru-RU" sz="1467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нейросетевой</a:t>
            </a:r>
            <a:r>
              <a:rPr lang="ru-RU" sz="1467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модели на основе многослойного перцептрона</a:t>
            </a:r>
            <a:endParaRPr lang="ru-RU" sz="1467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1219170">
              <a:buClr>
                <a:srgbClr val="000000"/>
              </a:buClr>
              <a:defRPr/>
            </a:pPr>
            <a:endParaRPr lang="ru-RU" sz="1333" i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D91B727-684B-FF43-8D4F-5FEDCEED0B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056" y="1216652"/>
            <a:ext cx="4737312" cy="278769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FE9EB12-90AA-B574-89EB-E2F8166F9037}"/>
              </a:ext>
            </a:extLst>
          </p:cNvPr>
          <p:cNvSpPr txBox="1"/>
          <p:nvPr/>
        </p:nvSpPr>
        <p:spPr>
          <a:xfrm>
            <a:off x="5935287" y="3916589"/>
            <a:ext cx="5935288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19170">
              <a:buClr>
                <a:srgbClr val="000000"/>
              </a:buClr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прибывающих в регион мигрантов с вероятностью сохранится стратегия интеграции. 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1219170">
              <a:buClr>
                <a:srgbClr val="000000"/>
              </a:buClr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1219170">
              <a:buClr>
                <a:srgbClr val="000000"/>
              </a:buClr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Выраженность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данной стратегии будет усиливаться, и у мигрантов будет наблюдаться высокий уровень интегрированности, предполагающий сохранение и развитие собственной этнической культуры, а также поддержку и развитие межкультурных контактов с представителями принимающего сообщества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1219170">
              <a:buClr>
                <a:srgbClr val="000000"/>
              </a:buClr>
              <a:defRPr/>
            </a:pP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defTabSz="1219170">
              <a:buClr>
                <a:srgbClr val="000000"/>
              </a:buClr>
              <a:defRPr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Определяющим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фактором для построения прогнозов стратегий аккультурации мигрантов стал уровень знания мигрантами русского языка. </a:t>
            </a:r>
            <a:endParaRPr lang="ru-RU" sz="1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4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1644" y="307570"/>
            <a:ext cx="110891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направлен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институтов гражданского общества в Алтайском крае как регионе приграничья России, а также активизации эффективного взаимодействия органов власти, национально-культурных объединений и образовательных организаций в сфере развития гражданских инициатив и содействию интеграции и адаптации детей и молодежи с разной миграционной историей в образовательной среде.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8145" y="3108960"/>
            <a:ext cx="4547062" cy="3000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предусматривает организацию системной работы по популяризации и обучения современным технологиям и практикам социальной интеграции и адаптации детей и молодежи с разной миграционной историей в образовательной среде Алтайского края.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998" y="1787577"/>
            <a:ext cx="3393366" cy="479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509</Words>
  <Application>Microsoft Office PowerPoint</Application>
  <PresentationFormat>Широкоэкранный</PresentationFormat>
  <Paragraphs>54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Bebas Neue</vt:lpstr>
      <vt:lpstr>Calibri</vt:lpstr>
      <vt:lpstr>Calibri Light</vt:lpstr>
      <vt:lpstr>Questrial</vt:lpstr>
      <vt:lpstr>Times New Roman</vt:lpstr>
      <vt:lpstr>Wingdings</vt:lpstr>
      <vt:lpstr>Тема Office</vt:lpstr>
      <vt:lpstr>«О работе по реализации проекта на средства Гранта Губернатора Алтайского края  «Инклюзивные технологии интеграции и адаптации мигрантов в образовательной среде»   Алтайской краевой общественной организации психолого-социального сопровождения и охраны здоровья «Позитивное развитие»  и использовании результатов работы в деятельности национально-культурных объединений края»   Специфика аккультурации иностранных мигрантов в Алтайском крае</vt:lpstr>
      <vt:lpstr>Концепция деятельности  АКОО ПССОЗ «Позитивное развитие» в рамках проекта</vt:lpstr>
      <vt:lpstr>Адаптационный потенциал населения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динамике состояния межнациональных отношений в Алтайском крае за период 2015-2020 годов</dc:title>
  <dc:creator>Светлана Максимова</dc:creator>
  <cp:lastModifiedBy>Максимова Светлана Геннадьевна</cp:lastModifiedBy>
  <cp:revision>61</cp:revision>
  <cp:lastPrinted>2022-12-12T11:04:07Z</cp:lastPrinted>
  <dcterms:created xsi:type="dcterms:W3CDTF">2021-04-21T11:04:43Z</dcterms:created>
  <dcterms:modified xsi:type="dcterms:W3CDTF">2023-01-12T06:38:39Z</dcterms:modified>
</cp:coreProperties>
</file>