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0B53D-52D2-4076-B546-E1CF5A99D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6F303F-7442-4A18-9A2F-5FBC1E37B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8CF6B7-E346-419B-9CAE-24E619899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4CB500-E547-46B6-93F4-BF54344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2176F2-D3C9-4B0E-887D-4E445494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8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CF0C0-790C-4BA9-89CA-77133F7A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6FAB2C-9AAF-4C1A-B878-B7821C4E7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8718AC-96C8-4538-AE71-984939A8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E92838-3662-4CCC-848D-235A6A2C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9526D5-7ACE-4848-9C34-D6E3ABAD0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0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3CC9E4-B989-4D9A-B128-2BA5AF088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B67195-528B-41A8-8EEB-9A25DF82D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6B64D4-2149-413F-8208-0B3B0FDF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DCF181-5E32-4DEB-A90B-A0B9BC8B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68959-2DE0-4976-B011-0D12DF194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1DA8F-BB37-4E70-BC5E-3FB2015E7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EBBF58-3010-4620-881C-4D440B53E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808EDD-D70E-4ABE-887F-8BC15D49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87EC6C-CDEB-4303-A2A6-1C8A749F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7E8C03-DAC0-44E4-A8E2-C83034E5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37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E3B18-CFB9-4C5C-9275-C17146547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BEDA60-CE40-4F3F-B1C8-24B5B4711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A71597-E7CC-4956-8A3B-966A60D9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473F71-15D3-495E-A71C-7ED30B79A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E0FBE2-3590-40CF-B3CB-7AE3294FF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3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193A6-4074-465F-8C3A-8CCFD9F1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98095B-CFDA-46CA-9E2D-E69BE29AD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6472B7-4879-4758-A5F6-14FEA0DB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1A5ACA-3003-4D33-AB11-4513BCE64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B2E665-4E68-4B61-B1B0-C5D3B9E3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8656E9-522C-4A5A-A80A-9C59A085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2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D8F02-3E81-4B80-962E-5E3292FFE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E6384D-60FF-405B-9F56-A95C48DB6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80DDEB-CBC4-46E9-A231-1D0A9379F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84C5184-5451-476F-B52C-314F1A914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72BF327-93B3-40A4-96A3-B4CF57439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4FCDDB-7CE9-4DFB-82B4-7A62EF4E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8C12AC-7EA9-4AC8-9F75-E7AF8B392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3AF80DC-086F-42BD-B140-FFE102F9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68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A92AD-89D4-45DE-88EA-C21996F0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FA91C50-7232-44B8-AD95-89B4091A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F81201-794A-4689-BD33-CA027864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920CBF8-B301-4B0F-8067-2EEC7367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09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0B29F77-EB81-4FBF-968F-86097D61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79D3359-E716-4A10-A6A0-EA07CDFE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738BEB-FEC0-4A85-BB93-D6AE039C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5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66E77-32AA-4ED8-8D3E-6B506FA7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007F2-363F-43AE-B558-CC9A3652D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93574C-1BD9-4FA2-84B2-D16758CE7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E79C5B-09C7-4026-A143-1899A29F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823B46-B2DC-4958-890A-6C297BA7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FC3B48-999E-41D6-BF2B-DC739AD8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6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E5567-15EF-4A03-9C63-E49D4D26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5DD6EA-58DA-4F0A-99C8-C4A8CDABC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EFB527-DAAD-455C-9BDC-715333FF8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06A784-6F62-4F45-9ADE-499E58D5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523CA1-0F75-40C1-A158-F068BA77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DEADE0-6C93-4AAA-B071-78BA209E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36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C26F1-A3CE-4C4D-A411-BFF27E05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70123E-CFF4-4FC0-923F-9A43AAB3D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BEA2A3-638A-4F2F-AE84-B13335205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4732-8B6E-4302-BEC1-EE51307CB6F4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41F8AB-B7F5-4EBF-B1C9-A26567B87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70A2E1-03E1-4AF5-A01C-7776E955A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64545-00D8-45A0-8DF0-6516C1EDB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88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D1758-487D-408B-8DDB-D82AE2A0F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56910"/>
            <a:ext cx="9144000" cy="933018"/>
          </a:xfrm>
        </p:spPr>
        <p:txBody>
          <a:bodyPr/>
          <a:lstStyle/>
          <a:p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ВОСПРИЯТИЕ СОЦИАЛЬНОЙ БЕЗОПАСНОСТИ И РИСКА ЖИТЕЛЯМИ АЛТАЙСКОГО КРАЯ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C9D58B-C3DC-40F4-A757-259DDC756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4079" y="5202888"/>
            <a:ext cx="9144000" cy="1655762"/>
          </a:xfrm>
        </p:spPr>
        <p:txBody>
          <a:bodyPr/>
          <a:lstStyle/>
          <a:p>
            <a:r>
              <a:rPr lang="ru-RU" dirty="0"/>
              <a:t>Омельченко Дарья Алексеевна – </a:t>
            </a:r>
            <a:r>
              <a:rPr lang="ru-RU" dirty="0" err="1"/>
              <a:t>к.с.н</a:t>
            </a:r>
            <a:r>
              <a:rPr lang="ru-RU" dirty="0"/>
              <a:t>., доцент, Институт социальных наук, Алтайский государственный университет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C6C6AE-F7FE-4B50-A9A1-484D83350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64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37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146E5-082E-4DC8-8CBE-9E7A76300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Объекты оценивания: 24 потенциально рисковых ситуации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A8FCEA5B-6E5C-46AA-BF3E-04DE72367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Экономические риски, в том числе риски трудовой сферы, финансовые риски и риски, связанные с имущественными отношениями</a:t>
            </a:r>
          </a:p>
          <a:p>
            <a:r>
              <a:rPr lang="ru-RU" dirty="0"/>
              <a:t>Риски здоровья</a:t>
            </a:r>
          </a:p>
          <a:p>
            <a:r>
              <a:rPr lang="ru-RU" dirty="0"/>
              <a:t>Социальные риски</a:t>
            </a:r>
          </a:p>
          <a:p>
            <a:r>
              <a:rPr lang="ru-RU" dirty="0"/>
              <a:t>Техногенные риски</a:t>
            </a:r>
          </a:p>
          <a:p>
            <a:r>
              <a:rPr lang="ru-RU" dirty="0"/>
              <a:t>Экологические и природные риски</a:t>
            </a:r>
          </a:p>
          <a:p>
            <a:r>
              <a:rPr lang="ru-RU" dirty="0"/>
              <a:t>Информационно-коммуникационные риски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21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8E4F2-8D84-4905-9528-6A11B109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Исследование в Алтайском крае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6F4020-9C9C-41E1-BF69-A0B089F03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психосемантических</a:t>
            </a:r>
            <a:r>
              <a:rPr lang="ru-RU" dirty="0"/>
              <a:t> исследованиях в Алтайском крае приняли участие 75 человек. Из них 58,7% – проживали в сельской местности. Возраст – от 18 до 70 лет.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80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04F9C-DF8E-4A50-B5F7-59348D2E1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вероятности риска (для себя и других жителей региона)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C6831D-3F46-4C3F-8B78-A6D1842B2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022" y="1690688"/>
            <a:ext cx="8725525" cy="53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43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2E15E-2AEB-4F59-B91E-16B1257A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57" y="110292"/>
            <a:ext cx="10779177" cy="1325563"/>
          </a:xfrm>
        </p:spPr>
        <p:txBody>
          <a:bodyPr>
            <a:noAutofit/>
          </a:bodyPr>
          <a:lstStyle/>
          <a:p>
            <a:r>
              <a:rPr lang="ru-RU" sz="3000" dirty="0"/>
              <a:t>Оценки опасности, незащищенности и неконтролируемости рисков (данные ранжированы по уровню опасности)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7CF40F5-E2D5-46FA-BEEC-0AC36396C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7807" y="1230388"/>
            <a:ext cx="8140908" cy="554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99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3FDDC-C173-4791-8640-58EA169A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/>
              <a:t>Сравнительный анализ: (ОЛМ-многомерная модель) по каждому параметру оценки риска и безопасности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5C23A724-BA9D-4A2F-B6DF-00CF19F74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649858"/>
              </p:ext>
            </p:extLst>
          </p:nvPr>
        </p:nvGraphicFramePr>
        <p:xfrm>
          <a:off x="838200" y="1690688"/>
          <a:ext cx="10043409" cy="4410309"/>
        </p:xfrm>
        <a:graphic>
          <a:graphicData uri="http://schemas.openxmlformats.org/drawingml/2006/table">
            <a:tbl>
              <a:tblPr firstRow="1" firstCol="1" bandRow="1"/>
              <a:tblGrid>
                <a:gridCol w="2655238">
                  <a:extLst>
                    <a:ext uri="{9D8B030D-6E8A-4147-A177-3AD203B41FA5}">
                      <a16:colId xmlns:a16="http://schemas.microsoft.com/office/drawing/2014/main" val="3462410128"/>
                    </a:ext>
                  </a:extLst>
                </a:gridCol>
                <a:gridCol w="1149874">
                  <a:extLst>
                    <a:ext uri="{9D8B030D-6E8A-4147-A177-3AD203B41FA5}">
                      <a16:colId xmlns:a16="http://schemas.microsoft.com/office/drawing/2014/main" val="2552518012"/>
                    </a:ext>
                  </a:extLst>
                </a:gridCol>
                <a:gridCol w="1354203">
                  <a:extLst>
                    <a:ext uri="{9D8B030D-6E8A-4147-A177-3AD203B41FA5}">
                      <a16:colId xmlns:a16="http://schemas.microsoft.com/office/drawing/2014/main" val="3931062499"/>
                    </a:ext>
                  </a:extLst>
                </a:gridCol>
                <a:gridCol w="1172808">
                  <a:extLst>
                    <a:ext uri="{9D8B030D-6E8A-4147-A177-3AD203B41FA5}">
                      <a16:colId xmlns:a16="http://schemas.microsoft.com/office/drawing/2014/main" val="3823873537"/>
                    </a:ext>
                  </a:extLst>
                </a:gridCol>
                <a:gridCol w="1783711">
                  <a:extLst>
                    <a:ext uri="{9D8B030D-6E8A-4147-A177-3AD203B41FA5}">
                      <a16:colId xmlns:a16="http://schemas.microsoft.com/office/drawing/2014/main" val="2481168955"/>
                    </a:ext>
                  </a:extLst>
                </a:gridCol>
                <a:gridCol w="1927575">
                  <a:extLst>
                    <a:ext uri="{9D8B030D-6E8A-4147-A177-3AD203B41FA5}">
                      <a16:colId xmlns:a16="http://schemas.microsoft.com/office/drawing/2014/main" val="3835138493"/>
                    </a:ext>
                  </a:extLst>
                </a:gridCol>
              </a:tblGrid>
              <a:tr h="791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Вероятность для себя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Вероятность для жителей региона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Опасность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Незащищенность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Неконтролируемость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47160"/>
                  </a:ext>
                </a:extLst>
              </a:tr>
              <a:tr h="348155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Главные эффекты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415326"/>
                  </a:ext>
                </a:extLst>
              </a:tr>
              <a:tr h="6395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проживания (город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село)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0,0001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0,0001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131491"/>
                  </a:ext>
                </a:extLst>
              </a:tr>
              <a:tr h="348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376358"/>
                  </a:ext>
                </a:extLst>
              </a:tr>
              <a:tr h="967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образования (высшее+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низшие уровни)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032168"/>
                  </a:ext>
                </a:extLst>
              </a:tr>
              <a:tr h="967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Социально-трудовой статус (Работающие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неработающие)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0,0001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220038"/>
                  </a:ext>
                </a:extLst>
              </a:tr>
              <a:tr h="348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89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676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D5438-6465-4F79-BAF6-B9D37666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Город </a:t>
            </a:r>
            <a:r>
              <a:rPr lang="en-US" dirty="0"/>
              <a:t>&amp; </a:t>
            </a:r>
            <a:r>
              <a:rPr lang="ru-RU" dirty="0"/>
              <a:t>село – разные углы зрения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7E8E38-5E6F-4B20-A90E-96A2EC47A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7700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Сельские жители: более высокая оценка вероятности (для себя и для других жителей региона) банкротства и разорения, физического насилия, уличных столкновений на почве межнациональной и межрелигиозной вражды, теракта и инвалидизации. Считают, что в регионе высокий риск автомобильных аварий, насилия, травли и социальной изоляции, дополнительно сами селяне имеют большую вероятность стать жертвой природной стихии, техногенной катастрофы, потери приватности и кредитоспособности. Более высокие оценки опасности последствий мошенничества, насилия и употребления некачественных продуктов питания, а также неконтролируемости халатности и некомпетентности. </a:t>
            </a:r>
          </a:p>
          <a:p>
            <a:r>
              <a:rPr lang="ru-RU" dirty="0"/>
              <a:t>Городские жители: более высокие оценки своей уязвимости и незащищенности от действий мошенников, риска безработицы, смертельных и неизлечимых болезней, потери жилья, насилия, авиационных аварий и катастроф, информационной изоляции. Более опасными городские жители, по сравнению с жителями села, считали последствия от авиакатастроф. </a:t>
            </a:r>
          </a:p>
          <a:p>
            <a:r>
              <a:rPr lang="ru-RU" dirty="0"/>
              <a:t>Еще одно различие: отношение к болезням (сельские жители живут надеждой, городские – не верят в возможность контроля)</a:t>
            </a:r>
          </a:p>
        </p:txBody>
      </p:sp>
    </p:spTree>
    <p:extLst>
      <p:ext uri="{BB962C8B-B14F-4D97-AF65-F5344CB8AC3E}">
        <p14:creationId xmlns:p14="http://schemas.microsoft.com/office/powerpoint/2010/main" val="2511891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DD17B-0DD6-4044-AF7B-C386C81E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Разные поколения и оценка риска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836E81B-EAC4-4431-B0FF-EE3C64ED48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105" y="1338047"/>
            <a:ext cx="7270230" cy="565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05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57C6A-47B8-42A0-B991-5BEACC10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989039" cy="1013970"/>
          </a:xfrm>
        </p:spPr>
        <p:txBody>
          <a:bodyPr>
            <a:normAutofit fontScale="90000"/>
          </a:bodyPr>
          <a:lstStyle/>
          <a:p>
            <a:r>
              <a:rPr lang="ru-RU" dirty="0"/>
              <a:t>Социально-трудовой статус и отношение к риску безработицы и несчастных случаев на производстве и в быту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2ABB5A6-3F2D-432B-94AE-2BE337063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295" y="1690688"/>
            <a:ext cx="6737600" cy="46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35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6548B-3434-4351-A874-07775CE4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Факторный анализ и построение семантического пространства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D9E6EF0-C43E-4EA4-B2CE-E46A2AC4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546"/>
            <a:ext cx="10515600" cy="4351338"/>
          </a:xfrm>
        </p:spPr>
        <p:txBody>
          <a:bodyPr/>
          <a:lstStyle/>
          <a:p>
            <a:r>
              <a:rPr lang="ru-RU" dirty="0"/>
              <a:t>Два ключевых измерения: первое наилучшим образом описывало трудно контролируемые и масштабные по последствиям риски различного происхождения – природные, техногенные, </a:t>
            </a:r>
            <a:r>
              <a:rPr lang="ru-RU" dirty="0" err="1"/>
              <a:t>социетальные</a:t>
            </a:r>
            <a:r>
              <a:rPr lang="ru-RU" dirty="0"/>
              <a:t>, второе - включало социально-экономические риски и ассоциируемые с ними социальные и психологические риски, для которых ведущим параметром являлась оценка вероятности.</a:t>
            </a:r>
          </a:p>
        </p:txBody>
      </p:sp>
    </p:spTree>
    <p:extLst>
      <p:ext uri="{BB962C8B-B14F-4D97-AF65-F5344CB8AC3E}">
        <p14:creationId xmlns:p14="http://schemas.microsoft.com/office/powerpoint/2010/main" val="1098341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82CE7450-1FED-49DA-8815-F34719A55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8446" y="735859"/>
            <a:ext cx="8850151" cy="606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4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95D47-EB2A-4F54-84EB-01732778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/>
              <a:t>Научно-исследовательский проект «Факторы и механизмы формирования доверия в системе сохранения социальной безопасности в приграничных регионах России»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12945E-3157-46C1-A0EC-24CA7F31C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6 регионов исследования (Алтайский край, Республика Алтай, Амурская область, Оренбургская область, Омская область, Хабаровский край)</a:t>
            </a:r>
          </a:p>
          <a:p>
            <a:r>
              <a:rPr lang="ru-RU" dirty="0"/>
              <a:t>Социологические опросы населения (</a:t>
            </a:r>
            <a:r>
              <a:rPr lang="en-US" dirty="0"/>
              <a:t>n=2400)</a:t>
            </a:r>
            <a:endParaRPr lang="ru-RU" dirty="0"/>
          </a:p>
          <a:p>
            <a:r>
              <a:rPr lang="ru-RU" dirty="0"/>
              <a:t>Экспертные опросы </a:t>
            </a:r>
            <a:r>
              <a:rPr lang="en-US" dirty="0"/>
              <a:t>(n=150)</a:t>
            </a:r>
          </a:p>
          <a:p>
            <a:r>
              <a:rPr lang="ru-RU" dirty="0" err="1"/>
              <a:t>Психосемантические</a:t>
            </a:r>
            <a:r>
              <a:rPr lang="ru-RU" dirty="0"/>
              <a:t> </a:t>
            </a:r>
            <a:r>
              <a:rPr lang="ru-RU" dirty="0" err="1"/>
              <a:t>экспертименты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28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4DBFF-7347-46C8-9EDA-2F8004AD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Некоторые наиболее значимые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10BDA4-1C0D-4191-86B4-1652E882D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871"/>
            <a:ext cx="10515600" cy="423040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Наше исследование показало, что общий (региональный) риск далеко не всегда оценивается выше, чем личный риск, хотя необоснованный оптимизм и само-оправдывающие иллюзии имеют место. Список общих – личных и региональных угроз включал халатность и некомпетентность специалистов, смертельные или неизлечимые болезни, потерю источника дохода и невозможность выплат кредитов, займов. Уникальными для жителей региона, в отличие от респондентов являлись угрозы потери работы, жилья, алкоголизма и наркомании, отверженности и социальной изоляции, в отношении которых респонденты чувствовали себя более защищенными и способными контролировать ситуацию.</a:t>
            </a:r>
          </a:p>
        </p:txBody>
      </p:sp>
    </p:spTree>
    <p:extLst>
      <p:ext uri="{BB962C8B-B14F-4D97-AF65-F5344CB8AC3E}">
        <p14:creationId xmlns:p14="http://schemas.microsoft.com/office/powerpoint/2010/main" val="3150051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56DD-88A8-4557-B42A-D7B80624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Некоторые наиболее значимые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449E7D-D298-4502-9C47-158583B59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Наименьшую опасность, по сравнению с вышеописанными, в представлениях респондентов имели угрозы, связанные с разглашением персональной информации, потерей связи с миром, мировым информационным пространством преследованием по политическими мотивам. Эти угрозы не являлись актуализированными для большинства опрошенных, вытесненными более реальными, вызывающими обеспокоенность угрозами онтологической безопасности. </a:t>
            </a:r>
          </a:p>
        </p:txBody>
      </p:sp>
    </p:spTree>
    <p:extLst>
      <p:ext uri="{BB962C8B-B14F-4D97-AF65-F5344CB8AC3E}">
        <p14:creationId xmlns:p14="http://schemas.microsoft.com/office/powerpoint/2010/main" val="1157450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EA05E-EEAC-40D4-B30F-FBE0B3C8B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Некоторые наиболее значимые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9A27F4-1D02-4D75-A6F9-8818FB3DC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Результаты исследования показали, что респонденты чувствовали себя в меньшей степени защищенными от авиационных катастроф, смертельных болезней, экологических катастроф. Эти угрозы, наряду с техническими авариями и природными бедствиями, угрозами теракта и инвалидности считались респондентами, помимо прочего, и наименее контролируемыми, что свидетельствовало, косвенным образом, о низком доверии к экспертным системам, управляющим данными рисками, уязвимости, отсутствии оптимизма относительно возможности получить помощь и поддержку в ситуации риска.</a:t>
            </a:r>
          </a:p>
        </p:txBody>
      </p:sp>
    </p:spTree>
    <p:extLst>
      <p:ext uri="{BB962C8B-B14F-4D97-AF65-F5344CB8AC3E}">
        <p14:creationId xmlns:p14="http://schemas.microsoft.com/office/powerpoint/2010/main" val="3075870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FC92F-1048-4C5E-AE00-A69679464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Некоторые наиболее значимые выводы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810C577-0D6E-4A4C-AF13-4AB59872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общественном сознании жителей региона разнообразные риски семантически связаны друг с другом. </a:t>
            </a:r>
            <a:r>
              <a:rPr lang="ru-RU" dirty="0" err="1"/>
              <a:t>Иерахизация</a:t>
            </a:r>
            <a:r>
              <a:rPr lang="ru-RU" dirty="0"/>
              <a:t> рисков протекает по двум отдельным основаниям, репрезентирующим два ключевых аспекта, стороны или измерения социальной безопасности. Первое измерение описывает социальную безопасность как противодействие </a:t>
            </a:r>
            <a:r>
              <a:rPr lang="ru-RU" dirty="0" err="1"/>
              <a:t>социетальным</a:t>
            </a:r>
            <a:r>
              <a:rPr lang="ru-RU" dirty="0"/>
              <a:t> рискам, проявляющимся в маргинализации и социальной </a:t>
            </a:r>
            <a:r>
              <a:rPr lang="ru-RU" dirty="0" err="1"/>
              <a:t>эксклюзии</a:t>
            </a:r>
            <a:r>
              <a:rPr lang="ru-RU" dirty="0"/>
              <a:t>, потере значимых социальных связей, невозможностью реализации универсальных прав и свобод, в том числе в отношении личного пространства, информации, общественных и политических взглядов. Второе измерение социальной безопасности неразрывно связано с онтологической безопасностью, безопасностью жизни и здоровья, с которыми тесно связана социально-экономическая безопасность, обеспечивающая уровень и качество жизни.</a:t>
            </a:r>
          </a:p>
        </p:txBody>
      </p:sp>
    </p:spTree>
    <p:extLst>
      <p:ext uri="{BB962C8B-B14F-4D97-AF65-F5344CB8AC3E}">
        <p14:creationId xmlns:p14="http://schemas.microsoft.com/office/powerpoint/2010/main" val="196813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8B49C-A2B4-43C9-AB70-0BFF89A6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Теоретико-методологические основы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52D5DF-6623-4819-AD91-9DA244C13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социологические теории риска и безопасности (Бек, 1992; Луман, </a:t>
            </a:r>
          </a:p>
          <a:p>
            <a:r>
              <a:rPr lang="ru-RU" dirty="0"/>
              <a:t>(1987, 1992), </a:t>
            </a:r>
            <a:r>
              <a:rPr lang="ru-RU" dirty="0" err="1"/>
              <a:t>Гидденс</a:t>
            </a:r>
            <a:r>
              <a:rPr lang="ru-RU" dirty="0"/>
              <a:t> (1999, 2006), </a:t>
            </a:r>
            <a:r>
              <a:rPr lang="ru-RU" dirty="0" err="1"/>
              <a:t>Арчер</a:t>
            </a:r>
            <a:r>
              <a:rPr lang="ru-RU" dirty="0"/>
              <a:t> (2009), Зубков (1999), Яницкий (2003), Зубок (2003), Мозговая (2001, 2006))</a:t>
            </a:r>
          </a:p>
          <a:p>
            <a:r>
              <a:rPr lang="ru-RU" dirty="0"/>
              <a:t>культурологические, когнитивные, психологические теории восприятия риска (классические работы М. Дуглас и А. </a:t>
            </a:r>
            <a:r>
              <a:rPr lang="ru-RU" dirty="0" err="1"/>
              <a:t>Вилдавски</a:t>
            </a:r>
            <a:r>
              <a:rPr lang="ru-RU" dirty="0"/>
              <a:t> (1982), </a:t>
            </a:r>
            <a:r>
              <a:rPr lang="en-US" dirty="0"/>
              <a:t>Heine </a:t>
            </a:r>
            <a:r>
              <a:rPr lang="ru-RU" dirty="0"/>
              <a:t>и </a:t>
            </a:r>
            <a:r>
              <a:rPr lang="en-US" dirty="0"/>
              <a:t>Lehman (1995)</a:t>
            </a:r>
            <a:r>
              <a:rPr lang="ru-RU" dirty="0"/>
              <a:t>, </a:t>
            </a:r>
            <a:r>
              <a:rPr lang="en-US" dirty="0" err="1"/>
              <a:t>Fischoff</a:t>
            </a:r>
            <a:r>
              <a:rPr lang="en-US" dirty="0"/>
              <a:t>, </a:t>
            </a:r>
            <a:r>
              <a:rPr lang="en-US" dirty="0" err="1"/>
              <a:t>Slovic</a:t>
            </a:r>
            <a:r>
              <a:rPr lang="en-US" dirty="0"/>
              <a:t>, Lichtenstein, Read and Combs (2000)</a:t>
            </a:r>
            <a:r>
              <a:rPr lang="ru-RU" dirty="0"/>
              <a:t>, </a:t>
            </a:r>
            <a:r>
              <a:rPr lang="fi-FI" dirty="0"/>
              <a:t>Markus, H. R., &amp; Kitayama, S. (1991)</a:t>
            </a:r>
            <a:r>
              <a:rPr lang="ru-RU" dirty="0"/>
              <a:t>, </a:t>
            </a:r>
            <a:r>
              <a:rPr lang="en-US" dirty="0"/>
              <a:t>Kahneman, D., &amp; Tversky, A.</a:t>
            </a:r>
            <a:r>
              <a:rPr lang="ru-RU" dirty="0"/>
              <a:t>, 1991, </a:t>
            </a:r>
            <a:r>
              <a:rPr lang="en-US" dirty="0" err="1"/>
              <a:t>Sjöberg</a:t>
            </a:r>
            <a:r>
              <a:rPr lang="ru-RU" dirty="0"/>
              <a:t> (</a:t>
            </a:r>
            <a:r>
              <a:rPr lang="en-US" dirty="0"/>
              <a:t>1996)</a:t>
            </a:r>
            <a:endParaRPr lang="ru-RU" dirty="0"/>
          </a:p>
          <a:p>
            <a:r>
              <a:rPr lang="ru-RU" dirty="0"/>
              <a:t>положения экспериментальной </a:t>
            </a:r>
            <a:r>
              <a:rPr lang="ru-RU" dirty="0" err="1"/>
              <a:t>психосемантики</a:t>
            </a:r>
            <a:r>
              <a:rPr lang="ru-RU" dirty="0"/>
              <a:t> (Шмелев (1983), Петренко (1983, 1988, 2005), Петренко, Митина (1997, 2020)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3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3EE40-8B75-493D-B52C-7035EA31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Предварительный этап: построение типологии регионов по факторам безопасности и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037F2C-1C06-48AD-B5CB-9F96960BB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Отбор показателей для сравнения. Основные принципы и требования:</a:t>
            </a:r>
          </a:p>
          <a:p>
            <a:r>
              <a:rPr lang="ru-RU" dirty="0"/>
              <a:t>ориентация на важные аспекты развития региона и его специфику</a:t>
            </a:r>
          </a:p>
          <a:p>
            <a:r>
              <a:rPr lang="ru-RU" dirty="0"/>
              <a:t> универсальность показателей, наличие данных по всем регионам</a:t>
            </a:r>
          </a:p>
          <a:p>
            <a:r>
              <a:rPr lang="ru-RU" dirty="0"/>
              <a:t>Официальные источники, открытые данные, единая методология подсчета показателей (из одного ведомства для всех регионов)</a:t>
            </a:r>
          </a:p>
          <a:p>
            <a:r>
              <a:rPr lang="ru-RU" dirty="0"/>
              <a:t>Период (2014-2018)</a:t>
            </a:r>
          </a:p>
        </p:txBody>
      </p:sp>
    </p:spTree>
    <p:extLst>
      <p:ext uri="{BB962C8B-B14F-4D97-AF65-F5344CB8AC3E}">
        <p14:creationId xmlns:p14="http://schemas.microsoft.com/office/powerpoint/2010/main" val="406383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70BED-42D2-4859-9F82-95FF8852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показателей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ED30D9-A79F-4F4B-9342-317129DB2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Блок 1. Экономическое и инновационное развитие региона </a:t>
            </a:r>
          </a:p>
          <a:p>
            <a:r>
              <a:rPr lang="ru-RU" dirty="0"/>
              <a:t>Блок 2. Демографическое развитие</a:t>
            </a:r>
          </a:p>
          <a:p>
            <a:r>
              <a:rPr lang="ru-RU" dirty="0"/>
              <a:t>Блок 3. Рынок труда, занятость и кадровая обеспеченность</a:t>
            </a:r>
          </a:p>
          <a:p>
            <a:r>
              <a:rPr lang="ru-RU" dirty="0"/>
              <a:t>Блок 4. Благосостояние, уровень жизни и нагрузка на систему социальной защиты населения</a:t>
            </a:r>
          </a:p>
          <a:p>
            <a:r>
              <a:rPr lang="ru-RU" dirty="0"/>
              <a:t>Блок 5. Здоровье населения и развитие системы здравоохранения</a:t>
            </a:r>
          </a:p>
          <a:p>
            <a:r>
              <a:rPr lang="ru-RU" dirty="0"/>
              <a:t>Блок 6. Социальная инфраструктура, образование и спорт</a:t>
            </a:r>
          </a:p>
          <a:p>
            <a:r>
              <a:rPr lang="ru-RU" dirty="0"/>
              <a:t>Блок 7. Общественная безопасность и правопорядок</a:t>
            </a:r>
          </a:p>
          <a:p>
            <a:r>
              <a:rPr lang="ru-RU" dirty="0"/>
              <a:t>Блок 8. Окружающая среда и экологическая безопасность</a:t>
            </a:r>
          </a:p>
          <a:p>
            <a:r>
              <a:rPr lang="ru-RU" dirty="0"/>
              <a:t>Блок 9. Доступность информационных технологий и информационная безопасность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60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6A050-DF31-422F-B458-F426ACE33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Технология построения типологии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C9D459-E6A6-42BB-AB34-B39158032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 первом этапе анализа в каждой группе показателей был проведен факторный анализ для вычисления интегральных индексов, коррелирующих с индивидуальными индикаторами. </a:t>
            </a:r>
          </a:p>
          <a:p>
            <a:r>
              <a:rPr lang="ru-RU" dirty="0"/>
              <a:t>Далее по каждому фактору в группе проводился кластерный анализ, выделялись типы регионов, в наибольшей степени дифференцируемые по показателям группы. </a:t>
            </a:r>
          </a:p>
          <a:p>
            <a:r>
              <a:rPr lang="ru-RU" dirty="0"/>
              <a:t>На последнем этапе анализа полученные интегральные факторы использовались в качестве предикторов в финальном кластерном анализе, на основе которого была построена обобщенная типология приграничных регионов по факторам социальной безопасности. </a:t>
            </a:r>
          </a:p>
          <a:p>
            <a:r>
              <a:rPr lang="ru-RU" dirty="0"/>
              <a:t>Таким образом, в результате были получены как отдельные типологии по каждому фактору безопасности, так и общая типология социальной безопасности, визуализирующая сходство и различия между приграничными регионами по ключевым показателям оценки за исследуемый период.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172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DC829-A6C1-468C-ABEF-BC1F3105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Окончательная типология (по интегральным показателям)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1541E4-A26D-48D7-8522-5247A3269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456448" cy="35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10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52496-14C1-452F-8A38-ABD04DD8C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980357" cy="429354"/>
          </a:xfrm>
        </p:spPr>
        <p:txBody>
          <a:bodyPr>
            <a:normAutofit fontScale="90000"/>
          </a:bodyPr>
          <a:lstStyle/>
          <a:p>
            <a:r>
              <a:rPr lang="ru-RU" dirty="0"/>
              <a:t>Типы регионов. Где Алтайский край?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928F6B-D8BB-4F41-A8A2-960A746A4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433" y="794480"/>
            <a:ext cx="2948689" cy="5576339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Второй кластер -  Республика Бурятия, Курганская область, Забайкальский край, Амурская область, Еврейская автономная область, </a:t>
            </a:r>
            <a:r>
              <a:rPr lang="ru-RU" b="1" dirty="0"/>
              <a:t>Алтайский край</a:t>
            </a:r>
            <a:r>
              <a:rPr lang="ru-RU" dirty="0"/>
              <a:t>. </a:t>
            </a:r>
          </a:p>
          <a:p>
            <a:r>
              <a:rPr lang="ru-RU" dirty="0"/>
              <a:t>Основные угрозы социальной безопасности: проблемы социально-экономического развития, занятости, низким уровнем жизни и благосостояния населения, слабость системы здравоохранения и значительные проблемы психического здоровья, недоступность информационных технологий для населения. </a:t>
            </a:r>
          </a:p>
          <a:p>
            <a:r>
              <a:rPr lang="ru-RU" dirty="0"/>
              <a:t>Преимущества («подушка безопасности»: это относительно высокий уровень физического здоровья населения, социальная инфраструктура, позволяющая удовлетворять потребности, обусловленные более высоким демографическим потенциалом, качество окружающей среды.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CE46580-0B2B-46EF-A044-57F3055E8E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3" y="1214204"/>
            <a:ext cx="8275820" cy="4557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99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B1289-B3E1-4EDF-8CA2-E089515A0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Психосемантические</a:t>
            </a:r>
            <a:r>
              <a:rPr lang="ru-RU" dirty="0"/>
              <a:t> эксперименты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0BE163-7C2A-475B-9E8D-AA3A03A1A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377" y="1454046"/>
            <a:ext cx="10515600" cy="472291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	«Насколько вероятно, что в будущем Вы лично столкнетесь со следующими угрозами и опасностями?»</a:t>
            </a:r>
          </a:p>
          <a:p>
            <a:r>
              <a:rPr lang="ru-RU" dirty="0"/>
              <a:t>2.	«Оцените, какова вероятность того, что данные события произойдут с обычным жителем Вашего региона»</a:t>
            </a:r>
          </a:p>
          <a:p>
            <a:r>
              <a:rPr lang="ru-RU" dirty="0"/>
              <a:t>3.	 «Какие из этих ситуаций Вы считаете наиболее опасными по своим последствиям?»</a:t>
            </a:r>
          </a:p>
          <a:p>
            <a:r>
              <a:rPr lang="ru-RU" dirty="0"/>
              <a:t>4.	«Насколько Вы себя чувствуйте защищенными от данных опасностей и угроз?»</a:t>
            </a:r>
          </a:p>
          <a:p>
            <a:r>
              <a:rPr lang="ru-RU" dirty="0"/>
              <a:t>5.	«Оцените, какие по Вашему мнению из этих опасностей Вы можете контролировать, избегать, а какие являются неизбежными, неконтролируемыми»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265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1449</Words>
  <Application>Microsoft Office PowerPoint</Application>
  <PresentationFormat>Широкоэкранный</PresentationFormat>
  <Paragraphs>109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ВОСПРИЯТИЕ СОЦИАЛЬНОЙ БЕЗОПАСНОСТИ И РИСКА ЖИТЕЛЯМИ АЛТАЙСКОГО КРАЯ</vt:lpstr>
      <vt:lpstr>Научно-исследовательский проект «Факторы и механизмы формирования доверия в системе сохранения социальной безопасности в приграничных регионах России»</vt:lpstr>
      <vt:lpstr>Теоретико-методологические основы исследования</vt:lpstr>
      <vt:lpstr>Предварительный этап: построение типологии регионов по факторам безопасности и риска</vt:lpstr>
      <vt:lpstr>Система показателей</vt:lpstr>
      <vt:lpstr>Технология построения типологии </vt:lpstr>
      <vt:lpstr>Окончательная типология (по интегральным показателям)</vt:lpstr>
      <vt:lpstr>Типы регионов. Где Алтайский край?</vt:lpstr>
      <vt:lpstr>Психосемантические эксперименты</vt:lpstr>
      <vt:lpstr>Объекты оценивания: 24 потенциально рисковых ситуации</vt:lpstr>
      <vt:lpstr>Исследование в Алтайском крае</vt:lpstr>
      <vt:lpstr>Оценка вероятности риска (для себя и других жителей региона)</vt:lpstr>
      <vt:lpstr>Оценки опасности, незащищенности и неконтролируемости рисков (данные ранжированы по уровню опасности)</vt:lpstr>
      <vt:lpstr>Сравнительный анализ: (ОЛМ-многомерная модель) по каждому параметру оценки риска и безопасности</vt:lpstr>
      <vt:lpstr>Город &amp; село – разные углы зрения</vt:lpstr>
      <vt:lpstr>Разные поколения и оценка риска</vt:lpstr>
      <vt:lpstr>Социально-трудовой статус и отношение к риску безработицы и несчастных случаев на производстве и в быту</vt:lpstr>
      <vt:lpstr>Факторный анализ и построение семантического пространства</vt:lpstr>
      <vt:lpstr>Презентация PowerPoint</vt:lpstr>
      <vt:lpstr>Некоторые наиболее значимые выводы</vt:lpstr>
      <vt:lpstr>Некоторые наиболее значимые выводы</vt:lpstr>
      <vt:lpstr>Некоторые наиболее значимые выводы</vt:lpstr>
      <vt:lpstr>Некоторые наиболее значимые 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ВОСПРИЯТИЕ СОЦИАЛЬНОЙ БЕЗОПАСНОСТИ И РИСКА ПРЕДСТАВИТЕЛЯМИ РАЗЛИЧНЫХ НАЦИОНАЛЬНОСТЕЙ АЛТАЙСКОГО КРАЯ</dc:title>
  <dc:creator>Дарья Омельченко</dc:creator>
  <cp:lastModifiedBy>Дарья Омельченко</cp:lastModifiedBy>
  <cp:revision>20</cp:revision>
  <dcterms:created xsi:type="dcterms:W3CDTF">2020-09-25T16:17:35Z</dcterms:created>
  <dcterms:modified xsi:type="dcterms:W3CDTF">2020-09-26T00:54:00Z</dcterms:modified>
</cp:coreProperties>
</file>