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67"/>
    <a:srgbClr val="3F4A83"/>
    <a:srgbClr val="E0EDF5"/>
    <a:srgbClr val="7088E3"/>
    <a:srgbClr val="7C8197"/>
    <a:srgbClr val="A7C9E4"/>
    <a:srgbClr val="C8D8F6"/>
    <a:srgbClr val="F3F3F3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escenter22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3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26957" y="0"/>
            <a:ext cx="4586850" cy="1566972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123B67"/>
                </a:solidFill>
              </a:rPr>
              <a:t>РЕСУРСНЫЙ ЦЕНТР</a:t>
            </a:r>
            <a:r>
              <a:rPr lang="ru-RU" b="1" dirty="0">
                <a:solidFill>
                  <a:srgbClr val="123B67"/>
                </a:solidFill>
              </a:rPr>
              <a:t/>
            </a:r>
            <a:br>
              <a:rPr lang="ru-RU" b="1" dirty="0">
                <a:solidFill>
                  <a:srgbClr val="123B67"/>
                </a:solidFill>
              </a:rPr>
            </a:br>
            <a:r>
              <a:rPr lang="ru-RU" b="1" dirty="0">
                <a:solidFill>
                  <a:srgbClr val="123B67"/>
                </a:solidFill>
              </a:rPr>
              <a:t>по развитию гражданских инициатив и содействию интеграции народов и </a:t>
            </a:r>
            <a:r>
              <a:rPr lang="ru-RU" b="1" dirty="0" smtClean="0">
                <a:solidFill>
                  <a:srgbClr val="123B67"/>
                </a:solidFill>
              </a:rPr>
              <a:t>культур</a:t>
            </a:r>
          </a:p>
          <a:p>
            <a:r>
              <a:rPr lang="ru-RU" b="1" dirty="0" smtClean="0">
                <a:solidFill>
                  <a:srgbClr val="123B67"/>
                </a:solidFill>
              </a:rPr>
              <a:t>в </a:t>
            </a:r>
            <a:r>
              <a:rPr lang="ru-RU" b="1" dirty="0">
                <a:solidFill>
                  <a:srgbClr val="123B67"/>
                </a:solidFill>
              </a:rPr>
              <a:t>Алтайском крае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387861" y="4425179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2818" y="5705382"/>
            <a:ext cx="1715900" cy="7046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  <a:t>2018</a:t>
            </a:r>
            <a:endParaRPr lang="ru-RU" sz="36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306" y="5100155"/>
            <a:ext cx="4779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 РЦ:</a:t>
            </a:r>
          </a:p>
          <a:p>
            <a:r>
              <a:rPr lang="ru-RU" b="1" dirty="0" smtClean="0"/>
              <a:t>Максимова Светлана Геннадьевна</a:t>
            </a:r>
          </a:p>
          <a:p>
            <a:r>
              <a:rPr lang="ru-RU" dirty="0" smtClean="0"/>
              <a:t>председатель </a:t>
            </a:r>
            <a:r>
              <a:rPr lang="ru-RU" dirty="0"/>
              <a:t>АКОО ПССОЗ «Позитивное развитие</a:t>
            </a:r>
            <a:r>
              <a:rPr lang="ru-RU" dirty="0" smtClean="0"/>
              <a:t>», член Общественной палаты Алтайского края, доктор </a:t>
            </a:r>
            <a:r>
              <a:rPr lang="ru-RU" dirty="0" err="1" smtClean="0"/>
              <a:t>социол</a:t>
            </a:r>
            <a:r>
              <a:rPr lang="ru-RU" dirty="0" smtClean="0"/>
              <a:t>. </a:t>
            </a:r>
            <a:r>
              <a:rPr lang="ru-RU" dirty="0"/>
              <a:t>н</a:t>
            </a:r>
            <a:r>
              <a:rPr lang="ru-RU" dirty="0" smtClean="0"/>
              <a:t>аук, профессор</a:t>
            </a:r>
          </a:p>
        </p:txBody>
      </p:sp>
      <p:pic>
        <p:nvPicPr>
          <p:cNvPr id="10" name="Picture 3" descr="E:\Я.Диск\!17_FPG\Бренд\page\pgrants_logo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551" y="5000777"/>
            <a:ext cx="2386433" cy="85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724" y="1276709"/>
            <a:ext cx="6384625" cy="4900254"/>
          </a:xfrm>
        </p:spPr>
        <p:txBody>
          <a:bodyPr/>
          <a:lstStyle/>
          <a:p>
            <a:r>
              <a:rPr lang="ru-RU" dirty="0"/>
              <a:t>Ресурсный центр в сети Интернет: </a:t>
            </a:r>
            <a:r>
              <a:rPr lang="en-US" b="1" dirty="0"/>
              <a:t>www</a:t>
            </a:r>
            <a:r>
              <a:rPr lang="ru-RU" b="1" dirty="0"/>
              <a:t>.</a:t>
            </a:r>
            <a:r>
              <a:rPr lang="en-US" b="1" dirty="0" err="1">
                <a:hlinkClick r:id="rId2"/>
              </a:rPr>
              <a:t>rescenter</a:t>
            </a:r>
            <a:r>
              <a:rPr lang="ru-RU" b="1" dirty="0">
                <a:hlinkClick r:id="rId2"/>
              </a:rPr>
              <a:t>22.</a:t>
            </a:r>
            <a:r>
              <a:rPr lang="en-US" b="1" dirty="0" err="1">
                <a:hlinkClick r:id="rId2"/>
              </a:rPr>
              <a:t>ru</a:t>
            </a:r>
            <a:endParaRPr lang="ru-RU" dirty="0"/>
          </a:p>
          <a:p>
            <a:endParaRPr lang="ru-RU" dirty="0"/>
          </a:p>
          <a:p>
            <a:r>
              <a:rPr lang="ru-RU" dirty="0"/>
              <a:t>Электронная почта для обращений и консультаций: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en-US" b="1" dirty="0" err="1"/>
              <a:t>svet</a:t>
            </a:r>
            <a:r>
              <a:rPr lang="ru-RU" b="1" dirty="0"/>
              <a:t>-</a:t>
            </a:r>
            <a:r>
              <a:rPr lang="en-US" b="1" dirty="0" err="1"/>
              <a:t>maximova</a:t>
            </a:r>
            <a:r>
              <a:rPr lang="ru-RU" b="1" dirty="0"/>
              <a:t>@</a:t>
            </a:r>
            <a:r>
              <a:rPr lang="en-US" b="1" dirty="0" err="1"/>
              <a:t>yandex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, </a:t>
            </a:r>
            <a:r>
              <a:rPr lang="en-US" b="1" dirty="0"/>
              <a:t>info</a:t>
            </a:r>
            <a:r>
              <a:rPr lang="ru-RU" b="1" dirty="0"/>
              <a:t>@</a:t>
            </a:r>
            <a:r>
              <a:rPr lang="en-US" b="1" dirty="0" err="1">
                <a:hlinkClick r:id="rId2"/>
              </a:rPr>
              <a:t>rescenter</a:t>
            </a:r>
            <a:r>
              <a:rPr lang="ru-RU" b="1" dirty="0">
                <a:hlinkClick r:id="rId2"/>
              </a:rPr>
              <a:t>22.</a:t>
            </a:r>
            <a:r>
              <a:rPr lang="en-US" b="1" dirty="0" err="1">
                <a:hlinkClick r:id="rId2"/>
              </a:rPr>
              <a:t>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Телефон для связи: </a:t>
            </a:r>
            <a:r>
              <a:rPr lang="ru-RU" b="1" dirty="0"/>
              <a:t>8913-215-60-82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Максимова </a:t>
            </a:r>
            <a:r>
              <a:rPr lang="ru-RU" dirty="0"/>
              <a:t>Светлана Геннадьевна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8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Цель </a:t>
            </a:r>
            <a:r>
              <a:rPr lang="ru-RU" b="1" i="1" dirty="0" smtClean="0"/>
              <a:t>Ресурсного </a:t>
            </a:r>
            <a:r>
              <a:rPr lang="ru-RU" b="1" i="1" dirty="0"/>
              <a:t>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472" y="1690689"/>
            <a:ext cx="6401878" cy="4486274"/>
          </a:xfrm>
        </p:spPr>
        <p:txBody>
          <a:bodyPr anchor="ctr"/>
          <a:lstStyle/>
          <a:p>
            <a:pPr marL="0" indent="0" algn="r">
              <a:buNone/>
            </a:pPr>
            <a:r>
              <a:rPr lang="ru-RU" sz="2500" i="1" dirty="0"/>
              <a:t>Развитие институтов гражданского общества через </a:t>
            </a:r>
            <a:r>
              <a:rPr lang="ru-RU" sz="2500" b="1" i="1" dirty="0"/>
              <a:t>повышение общественной компетентности </a:t>
            </a:r>
            <a:r>
              <a:rPr lang="ru-RU" sz="2500" i="1" dirty="0"/>
              <a:t>граждан в сфере национальных и религиозных отношений и </a:t>
            </a:r>
            <a:r>
              <a:rPr lang="ru-RU" sz="2500" b="1" i="1" dirty="0"/>
              <a:t>создание инфраструктуры</a:t>
            </a:r>
            <a:r>
              <a:rPr lang="ru-RU" sz="2500" i="1" dirty="0"/>
              <a:t>, обеспечивающей содействие социально-культурной интеграции национально-культурных объединений, земляческих и </a:t>
            </a:r>
            <a:r>
              <a:rPr lang="ru-RU" sz="2500" i="1" dirty="0" err="1"/>
              <a:t>диаспорных</a:t>
            </a:r>
            <a:r>
              <a:rPr lang="ru-RU" sz="2500" i="1" dirty="0"/>
              <a:t> групп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6372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23" y="387030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en-US" b="1" i="1" dirty="0" err="1"/>
              <a:t>Задачи</a:t>
            </a:r>
            <a:r>
              <a:rPr lang="en-US" b="1" i="1" dirty="0"/>
              <a:t> </a:t>
            </a:r>
            <a:r>
              <a:rPr lang="en-US" b="1" i="1" dirty="0" err="1"/>
              <a:t>Ресурсного</a:t>
            </a:r>
            <a:r>
              <a:rPr lang="en-US" b="1" i="1" dirty="0"/>
              <a:t> </a:t>
            </a:r>
            <a:r>
              <a:rPr lang="en-US" b="1" i="1" dirty="0" err="1"/>
              <a:t>центра</a:t>
            </a:r>
            <a:endParaRPr lang="ru-RU" sz="6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846630" y="4389864"/>
            <a:ext cx="6138863" cy="892175"/>
            <a:chOff x="1248" y="1228"/>
            <a:chExt cx="3867" cy="562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37" y="1228"/>
              <a:ext cx="327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разработка методических </a:t>
              </a:r>
              <a:r>
                <a:rPr lang="ru-RU" sz="2400" dirty="0" smtClean="0"/>
                <a:t>материалов</a:t>
              </a:r>
            </a:p>
            <a:p>
              <a:r>
                <a:rPr lang="ru-RU" sz="2400" dirty="0" smtClean="0"/>
                <a:t>по </a:t>
              </a:r>
              <a:r>
                <a:rPr lang="ru-RU" sz="2400" dirty="0"/>
                <a:t>оценке </a:t>
              </a:r>
              <a:r>
                <a:rPr lang="ru-RU" sz="2400" dirty="0" smtClean="0"/>
                <a:t>гражданских инициатив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22830" y="2173984"/>
            <a:ext cx="5705475" cy="555625"/>
            <a:chOff x="1248" y="2030"/>
            <a:chExt cx="3594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89" y="2062"/>
              <a:ext cx="30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экспертная поддержка </a:t>
              </a:r>
              <a:r>
                <a:rPr lang="ru-RU" sz="2400" dirty="0" smtClean="0"/>
                <a:t>в </a:t>
              </a:r>
              <a:r>
                <a:rPr lang="ru-RU" sz="2400" dirty="0"/>
                <a:t>сфере </a:t>
              </a:r>
              <a:r>
                <a:rPr lang="ru-RU" sz="2400" dirty="0" smtClean="0"/>
                <a:t>ГНП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846630" y="2837246"/>
            <a:ext cx="5384800" cy="830263"/>
            <a:chOff x="1248" y="2484"/>
            <a:chExt cx="3392" cy="52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37" y="2484"/>
              <a:ext cx="280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повышение </a:t>
              </a:r>
              <a:r>
                <a:rPr lang="ru-RU" sz="2400" dirty="0" smtClean="0"/>
                <a:t>профессионализма</a:t>
              </a:r>
            </a:p>
            <a:p>
              <a:r>
                <a:rPr lang="ru-RU" sz="2400" dirty="0" smtClean="0"/>
                <a:t>сотрудников национальных НКО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46630" y="3643742"/>
            <a:ext cx="5262563" cy="830263"/>
            <a:chOff x="1248" y="3076"/>
            <a:chExt cx="3315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37" y="3076"/>
              <a:ext cx="272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/>
                <a:t>популяризация лучших </a:t>
              </a:r>
              <a:r>
                <a:rPr lang="ru-RU" sz="2400" dirty="0" smtClean="0"/>
                <a:t>практик</a:t>
              </a:r>
            </a:p>
            <a:p>
              <a:pPr lvl="0"/>
              <a:r>
                <a:rPr lang="ru-RU" sz="2400" dirty="0" smtClean="0"/>
                <a:t>деятельности </a:t>
              </a:r>
              <a:r>
                <a:rPr lang="ru-RU" sz="2400" dirty="0"/>
                <a:t>НКО в </a:t>
              </a:r>
              <a:r>
                <a:rPr lang="ru-RU" sz="2400" dirty="0" smtClean="0"/>
                <a:t>сфере ГНП</a:t>
              </a:r>
              <a:endParaRPr lang="ru-RU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846630" y="5267754"/>
            <a:ext cx="5657851" cy="874713"/>
            <a:chOff x="1248" y="3029"/>
            <a:chExt cx="3564" cy="551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37" y="3029"/>
              <a:ext cx="297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/>
                <a:t>обеспечение </a:t>
              </a:r>
              <a:r>
                <a:rPr lang="ru-RU" sz="2400" dirty="0" smtClean="0"/>
                <a:t>функционирования</a:t>
              </a:r>
            </a:p>
            <a:p>
              <a:r>
                <a:rPr lang="ru-RU" sz="2400" dirty="0" smtClean="0"/>
                <a:t>электронного ресурса </a:t>
              </a:r>
              <a:r>
                <a:rPr lang="ru-RU" sz="2400" dirty="0"/>
                <a:t>в сфере ГНП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592" y="431321"/>
            <a:ext cx="6427758" cy="1259368"/>
          </a:xfrm>
        </p:spPr>
        <p:txBody>
          <a:bodyPr/>
          <a:lstStyle/>
          <a:p>
            <a:r>
              <a:rPr lang="ru-RU" dirty="0" smtClean="0"/>
              <a:t>Наши партнеры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592" y="1955021"/>
            <a:ext cx="6427758" cy="4351338"/>
          </a:xfrm>
        </p:spPr>
        <p:txBody>
          <a:bodyPr/>
          <a:lstStyle/>
          <a:p>
            <a:r>
              <a:rPr lang="ru-RU" dirty="0" smtClean="0"/>
              <a:t>Администрация Губернатора и Правительства Алтайского края</a:t>
            </a:r>
          </a:p>
          <a:p>
            <a:endParaRPr lang="ru-RU" dirty="0" smtClean="0"/>
          </a:p>
          <a:p>
            <a:r>
              <a:rPr lang="ru-RU" dirty="0" smtClean="0"/>
              <a:t>ФГБОУ ВО «Алтайский государственный университет»</a:t>
            </a:r>
          </a:p>
          <a:p>
            <a:endParaRPr lang="ru-RU" dirty="0" smtClean="0"/>
          </a:p>
          <a:p>
            <a:r>
              <a:rPr lang="ru-RU" dirty="0" smtClean="0"/>
              <a:t>Краевое автономное учреждение «Алтайский краевой Российско-Немецкий Дом»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0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76" y="106333"/>
            <a:ext cx="7886700" cy="1325563"/>
          </a:xfrm>
        </p:spPr>
        <p:txBody>
          <a:bodyPr/>
          <a:lstStyle/>
          <a:p>
            <a:pPr algn="r"/>
            <a:r>
              <a:rPr lang="ru-RU" b="1" i="1" dirty="0" smtClean="0"/>
              <a:t>Н</a:t>
            </a:r>
            <a:r>
              <a:rPr lang="en-US" b="1" i="1" dirty="0" err="1" smtClean="0"/>
              <a:t>аправления</a:t>
            </a:r>
            <a:r>
              <a:rPr lang="en-US" b="1" i="1" dirty="0" smtClean="0"/>
              <a:t> </a:t>
            </a:r>
            <a:r>
              <a:rPr lang="en-US" b="1" i="1" dirty="0" err="1"/>
              <a:t>работы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482" y="1362974"/>
            <a:ext cx="6332867" cy="5236234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организация личных, телефонных и онлайн </a:t>
            </a:r>
            <a:r>
              <a:rPr lang="ru-RU" b="1" dirty="0"/>
              <a:t>консультаций</a:t>
            </a:r>
            <a:r>
              <a:rPr lang="ru-RU" dirty="0"/>
              <a:t> по вопросам:</a:t>
            </a:r>
          </a:p>
          <a:p>
            <a:pPr lvl="1"/>
            <a:r>
              <a:rPr lang="en-US" dirty="0" err="1"/>
              <a:t>реализации</a:t>
            </a:r>
            <a:r>
              <a:rPr lang="en-US" dirty="0"/>
              <a:t> </a:t>
            </a:r>
            <a:r>
              <a:rPr lang="en-US" dirty="0" err="1"/>
              <a:t>государственной</a:t>
            </a:r>
            <a:r>
              <a:rPr lang="en-US" dirty="0"/>
              <a:t> </a:t>
            </a:r>
            <a:r>
              <a:rPr lang="en-US" dirty="0" err="1"/>
              <a:t>национальной</a:t>
            </a:r>
            <a:r>
              <a:rPr lang="en-US" dirty="0"/>
              <a:t> </a:t>
            </a:r>
            <a:r>
              <a:rPr lang="en-US" dirty="0" err="1"/>
              <a:t>политики</a:t>
            </a:r>
            <a:endParaRPr lang="ru-RU" dirty="0"/>
          </a:p>
          <a:p>
            <a:pPr lvl="1"/>
            <a:r>
              <a:rPr lang="ru-RU" dirty="0"/>
              <a:t>государственной поддержки национально-культурных общественных объединений и инициативных групп граждан</a:t>
            </a:r>
          </a:p>
          <a:p>
            <a:pPr lvl="1"/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этнокультурной</a:t>
            </a:r>
            <a:r>
              <a:rPr lang="en-US" dirty="0"/>
              <a:t>, </a:t>
            </a:r>
            <a:r>
              <a:rPr lang="en-US" dirty="0" err="1"/>
              <a:t>культурно-досуговой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endParaRPr lang="ru-RU" dirty="0"/>
          </a:p>
          <a:p>
            <a:pPr lvl="1"/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учебно-методической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endParaRPr lang="ru-RU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информационная поддержка</a:t>
            </a:r>
            <a:r>
              <a:rPr lang="ru-RU" dirty="0"/>
              <a:t> национально-культурных общественных объединений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подготовка и </a:t>
            </a:r>
            <a:r>
              <a:rPr lang="ru-RU" b="1" dirty="0"/>
              <a:t>издание информационных и методических материалов</a:t>
            </a:r>
            <a:r>
              <a:rPr lang="ru-RU" dirty="0"/>
              <a:t> национально-культурных общественных объединений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проведение </a:t>
            </a:r>
            <a:r>
              <a:rPr lang="ru-RU" b="1" dirty="0"/>
              <a:t>курсов повышения квалификации </a:t>
            </a:r>
            <a:r>
              <a:rPr lang="ru-RU" dirty="0"/>
              <a:t>с выдачей документов государственного образца на базе Алтайского государственного университета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проведение Международной научно-практической </a:t>
            </a:r>
            <a:r>
              <a:rPr lang="ru-RU" b="1" dirty="0"/>
              <a:t>конференции</a:t>
            </a:r>
            <a:r>
              <a:rPr lang="ru-RU" dirty="0"/>
              <a:t> «Социальная интеграция и развитие этнокультур в региональном социуме</a:t>
            </a:r>
            <a:r>
              <a:rPr lang="ru-RU" dirty="0" smtClean="0"/>
              <a:t>»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7sbckgukdcd3bza3ak.xn--p1ai/netcat_files/multifile/2538/obucheni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20" y="613955"/>
            <a:ext cx="3205558" cy="20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469" y="175345"/>
            <a:ext cx="7886700" cy="1325563"/>
          </a:xfrm>
        </p:spPr>
        <p:txBody>
          <a:bodyPr/>
          <a:lstStyle/>
          <a:p>
            <a:r>
              <a:rPr lang="ru-RU" b="1" dirty="0"/>
              <a:t>КУРСЫ ПОВЫШЕНИЯ КВАЛИФИКАЦИИ</a:t>
            </a:r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"/>
          </p:nvPr>
        </p:nvSpPr>
        <p:spPr bwMode="gray">
          <a:xfrm rot="20947278">
            <a:off x="1863567" y="3219865"/>
            <a:ext cx="1828753" cy="514779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20-22 марта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 rot="20964279">
            <a:off x="1892838" y="4381388"/>
            <a:ext cx="1770211" cy="530849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18-20 апреля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 rot="21015308">
            <a:off x="1967222" y="5537019"/>
            <a:ext cx="1770211" cy="530849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16-18 мая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4250" y="2763966"/>
            <a:ext cx="51068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Управление деятельностью НКО в сфере межнациональных и межконфессиональных отношений</a:t>
            </a:r>
            <a:r>
              <a:rPr lang="ru-RU" dirty="0" smtClean="0"/>
              <a:t>»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Технологии межнационального и межкультурного взаимодействия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Психосоциальные технологии адаптации и интеграции </a:t>
            </a:r>
            <a:r>
              <a:rPr lang="ru-RU" dirty="0" err="1"/>
              <a:t>иноэтнических</a:t>
            </a:r>
            <a:r>
              <a:rPr lang="ru-RU" dirty="0"/>
              <a:t> групп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oel.ru/upload/iblock/cd6/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96" y="0"/>
            <a:ext cx="2700815" cy="21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31" y="356500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МЕЖДУНАРОДНАЯ НАУЧНО-</a:t>
            </a:r>
            <a:br>
              <a:rPr lang="ru-RU" b="1" dirty="0" smtClean="0"/>
            </a:br>
            <a:r>
              <a:rPr lang="ru-RU" b="1" dirty="0" smtClean="0"/>
              <a:t>ПРАКТИЧЕСКАЯ КОНФЕРЕНЦИЯ</a:t>
            </a:r>
            <a:br>
              <a:rPr lang="ru-RU" b="1" dirty="0" smtClean="0"/>
            </a:br>
            <a:r>
              <a:rPr lang="ru-RU" b="1" dirty="0" smtClean="0"/>
              <a:t>«СОЦИАЛЬНАЯ ИНТЕГРАЦИЯ И</a:t>
            </a:r>
            <a:br>
              <a:rPr lang="ru-RU" b="1" dirty="0" smtClean="0"/>
            </a:br>
            <a:r>
              <a:rPr lang="ru-RU" b="1" dirty="0" smtClean="0"/>
              <a:t>РАЗВИТИЕ </a:t>
            </a:r>
            <a:r>
              <a:rPr lang="ru-RU" b="1" dirty="0"/>
              <a:t>ЭТНОКУЛЬТУР </a:t>
            </a:r>
            <a:r>
              <a:rPr lang="ru-RU" b="1" dirty="0" smtClean="0"/>
              <a:t>В</a:t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8 июня 2018 год</a:t>
            </a:r>
            <a:r>
              <a:rPr lang="ru-RU" sz="2700" b="1" dirty="0" smtClean="0">
                <a:solidFill>
                  <a:srgbClr val="123B67"/>
                </a:solidFill>
              </a:rPr>
              <a:t>а    </a:t>
            </a:r>
            <a:r>
              <a:rPr lang="ru-RU" b="1" dirty="0" smtClean="0"/>
              <a:t>РЕГИОНАЛЬНОМ </a:t>
            </a:r>
            <a:r>
              <a:rPr lang="ru-RU" b="1" dirty="0"/>
              <a:t>СОЦИУМЕ»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0211" y="2794957"/>
            <a:ext cx="65438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Темы для обсуждения:</a:t>
            </a: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Социальная 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интеграция в евразийском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пространстве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6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Гражданская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национальная и этническая идентичность в </a:t>
            </a:r>
            <a:r>
              <a:rPr lang="ru-RU" dirty="0" err="1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полиэтничной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среде регионов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России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Факторы 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 условия формирования культуры межнациональных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отношений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Социальное 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пространство межэтнического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взаимодействия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Социальные 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практики межнационального 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взаимодействия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51236/200418627.183/0_17f9ee_9b58230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88" y="81492"/>
            <a:ext cx="2647137" cy="1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261" y="22710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СБОРНИК</a:t>
            </a:r>
            <a:br>
              <a:rPr lang="ru-RU" b="1" dirty="0" smtClean="0"/>
            </a:br>
            <a:r>
              <a:rPr lang="ru-RU" b="1" dirty="0" smtClean="0"/>
              <a:t>ЛУЧШИХ </a:t>
            </a:r>
            <a:r>
              <a:rPr lang="ru-RU" b="1" dirty="0"/>
              <a:t>ЭТНОКУЛЬТУРНЫХ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ПРАКТИК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239" y="2317330"/>
            <a:ext cx="6721055" cy="391094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Выявление, обобщение </a:t>
            </a:r>
            <a:r>
              <a:rPr lang="ru-RU" dirty="0"/>
              <a:t>и </a:t>
            </a:r>
            <a:r>
              <a:rPr lang="ru-RU" dirty="0" smtClean="0"/>
              <a:t>распространение </a:t>
            </a:r>
            <a:r>
              <a:rPr lang="ru-RU" dirty="0"/>
              <a:t>лучших практик </a:t>
            </a:r>
            <a:r>
              <a:rPr lang="ru-RU" dirty="0" smtClean="0"/>
              <a:t>деятельности </a:t>
            </a:r>
            <a:r>
              <a:rPr lang="ru-RU" dirty="0"/>
              <a:t>некоммерческих организаций в сфере национальных и религиозных отношений.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сборника </a:t>
            </a:r>
            <a:r>
              <a:rPr lang="ru-RU" dirty="0"/>
              <a:t>информационно-аналитических материалов.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b="1" i="1" dirty="0" smtClean="0"/>
              <a:t>Что </a:t>
            </a:r>
            <a:r>
              <a:rPr lang="ru-RU" b="1" i="1" dirty="0"/>
              <a:t>такое успешный этнокультурный проект</a:t>
            </a:r>
            <a:r>
              <a:rPr lang="ru-RU" b="1" i="1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Проект</a:t>
            </a:r>
            <a:r>
              <a:rPr lang="ru-RU" dirty="0"/>
              <a:t>, который создан с учетом среды, запросов, </a:t>
            </a:r>
            <a:r>
              <a:rPr lang="ru-RU" b="1" dirty="0"/>
              <a:t>эффективен</a:t>
            </a:r>
            <a:r>
              <a:rPr lang="ru-RU" dirty="0"/>
              <a:t>, то есть должен достигать </a:t>
            </a:r>
            <a:r>
              <a:rPr lang="ru-RU" b="1" dirty="0"/>
              <a:t>максимальных результатов с минимальными затратам</a:t>
            </a:r>
            <a:r>
              <a:rPr lang="ru-RU" dirty="0"/>
              <a:t>и. Он </a:t>
            </a:r>
            <a:r>
              <a:rPr lang="ru-RU" b="1" dirty="0"/>
              <a:t>востребован и уникален</a:t>
            </a:r>
            <a:r>
              <a:rPr lang="ru-RU" dirty="0"/>
              <a:t>, имеет изюминку, а значит – будущее. 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 rot="19315827">
            <a:off x="2178800" y="4081463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2500" b="1" dirty="0" smtClean="0"/>
              <a:t>?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064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0-tub-ru.yandex.net/i?id=c82977b184cd72e6162714ae09e590f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8" y="0"/>
            <a:ext cx="2803522" cy="230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612" y="98084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МОНИТОРИНГ СОСТОЯНИЯ МЕЖНАЦИОНАЛЬНЫХ И</a:t>
            </a:r>
            <a:br>
              <a:rPr lang="ru-RU" b="1" dirty="0"/>
            </a:br>
            <a:r>
              <a:rPr lang="ru-RU" b="1" dirty="0" smtClean="0"/>
              <a:t>МЕЖКОНФЕССИОНАЛЬНЫХ</a:t>
            </a:r>
            <a:br>
              <a:rPr lang="ru-RU" b="1" dirty="0" smtClean="0"/>
            </a:br>
            <a:r>
              <a:rPr lang="ru-RU" b="1" dirty="0" smtClean="0"/>
              <a:t>ОТНОШЕНИЙ </a:t>
            </a:r>
            <a:r>
              <a:rPr lang="ru-RU" b="1" dirty="0"/>
              <a:t>В АЛТАЙСКОМ КРАЕ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514" y="2506662"/>
            <a:ext cx="6919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сбор </a:t>
            </a:r>
            <a:r>
              <a:rPr lang="ru-RU" dirty="0"/>
              <a:t>актуальной информации о </a:t>
            </a:r>
            <a:r>
              <a:rPr lang="ru-RU" dirty="0" smtClean="0"/>
              <a:t>состоянии</a:t>
            </a:r>
          </a:p>
          <a:p>
            <a:pPr marL="0" indent="0" algn="r">
              <a:buNone/>
            </a:pPr>
            <a:r>
              <a:rPr lang="ru-RU" dirty="0" smtClean="0"/>
              <a:t>и </a:t>
            </a:r>
            <a:r>
              <a:rPr lang="ru-RU" dirty="0"/>
              <a:t>тенденциях в сфере </a:t>
            </a:r>
            <a:r>
              <a:rPr lang="ru-RU" dirty="0" smtClean="0"/>
              <a:t>межнациональных</a:t>
            </a:r>
          </a:p>
          <a:p>
            <a:pPr marL="0" indent="0" algn="r">
              <a:buNone/>
            </a:pPr>
            <a:r>
              <a:rPr lang="ru-RU" dirty="0" smtClean="0"/>
              <a:t>и </a:t>
            </a:r>
            <a:r>
              <a:rPr lang="ru-RU" dirty="0"/>
              <a:t>межконфессиональных отношений, </a:t>
            </a:r>
            <a:r>
              <a:rPr lang="ru-RU" dirty="0" smtClean="0"/>
              <a:t>выявление</a:t>
            </a:r>
          </a:p>
          <a:p>
            <a:pPr marL="0" indent="0" algn="r">
              <a:buNone/>
            </a:pPr>
            <a:r>
              <a:rPr lang="ru-RU" dirty="0" smtClean="0"/>
              <a:t>уровня </a:t>
            </a:r>
            <a:r>
              <a:rPr lang="ru-RU" dirty="0" err="1"/>
              <a:t>конфликтогенности</a:t>
            </a:r>
            <a:r>
              <a:rPr lang="ru-RU" dirty="0"/>
              <a:t> в Алтайском </a:t>
            </a:r>
            <a:r>
              <a:rPr lang="ru-RU" dirty="0" smtClean="0"/>
              <a:t>крае</a:t>
            </a:r>
          </a:p>
          <a:p>
            <a:pPr marL="0" indent="0" algn="r">
              <a:buNone/>
            </a:pPr>
            <a:r>
              <a:rPr lang="ru-RU" dirty="0" smtClean="0"/>
              <a:t>и </a:t>
            </a:r>
            <a:r>
              <a:rPr lang="ru-RU" dirty="0" err="1"/>
              <a:t>конфликтогенных</a:t>
            </a:r>
            <a:r>
              <a:rPr lang="ru-RU" dirty="0"/>
              <a:t> </a:t>
            </a:r>
            <a:r>
              <a:rPr lang="ru-RU" dirty="0" smtClean="0"/>
              <a:t>факторов</a:t>
            </a:r>
            <a:endParaRPr lang="ru-RU" dirty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gray">
          <a:xfrm rot="20870315">
            <a:off x="2477133" y="3900579"/>
            <a:ext cx="1139609" cy="465755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390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BancoDi</vt:lpstr>
      <vt:lpstr>Calibri</vt:lpstr>
      <vt:lpstr>Calibri Light</vt:lpstr>
      <vt:lpstr>Times New Roman</vt:lpstr>
      <vt:lpstr>Wingdings</vt:lpstr>
      <vt:lpstr>Тема Office</vt:lpstr>
      <vt:lpstr>2018</vt:lpstr>
      <vt:lpstr>Цель Ресурсного центра</vt:lpstr>
      <vt:lpstr>Задачи Ресурсного центра</vt:lpstr>
      <vt:lpstr>Наши партнеры</vt:lpstr>
      <vt:lpstr>Направления работы</vt:lpstr>
      <vt:lpstr>КУРСЫ ПОВЫШЕНИЯ КВАЛИФИКАЦИИ</vt:lpstr>
      <vt:lpstr>МЕЖДУНАРОДНАЯ НАУЧНО- ПРАКТИЧЕСКАЯ КОНФЕРЕНЦИЯ «СОЦИАЛЬНАЯ ИНТЕГРАЦИЯ И РАЗВИТИЕ ЭТНОКУЛЬТУР В 8 июня 2018 года    РЕГИОНАЛЬНОМ СОЦИУМЕ»</vt:lpstr>
      <vt:lpstr>СБОРНИК ЛУЧШИХ ЭТНОКУЛЬТУРНЫХ  ПРАКТИК</vt:lpstr>
      <vt:lpstr>МОНИТОРИНГ СОСТОЯНИЯ МЕЖНАЦИОНАЛЬНЫХ И МЕЖКОНФЕССИОНАЛЬНЫХ ОТНОШЕНИЙ В АЛТАЙСКОМ КРАЕ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38</cp:revision>
  <dcterms:created xsi:type="dcterms:W3CDTF">2014-11-21T11:00:06Z</dcterms:created>
  <dcterms:modified xsi:type="dcterms:W3CDTF">2018-03-19T15:07:16Z</dcterms:modified>
</cp:coreProperties>
</file>